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8" r:id="rId3"/>
    <p:sldId id="260" r:id="rId4"/>
    <p:sldId id="259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46137"/>
            <a:ext cx="9144000" cy="1125538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16138"/>
            <a:ext cx="9144000" cy="73024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721" y="4152917"/>
            <a:ext cx="5802558" cy="18286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云形 7"/>
          <p:cNvSpPr/>
          <p:nvPr/>
        </p:nvSpPr>
        <p:spPr>
          <a:xfrm>
            <a:off x="4677410" y="1920831"/>
            <a:ext cx="2837180" cy="164050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 kern="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  <a:ea typeface="黑体" panose="02010609060101010101" pitchFamily="49" charset="-122"/>
              <a:cs typeface="Microsoft New Tai Lue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087" y="2320020"/>
            <a:ext cx="2143125" cy="842124"/>
          </a:xfrm>
        </p:spPr>
        <p:txBody>
          <a:bodyPr anchor="ctr">
            <a:normAutofit/>
          </a:bodyPr>
          <a:lstStyle>
            <a:lvl1pPr algn="ctr">
              <a:defRPr sz="2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2575" y="3620579"/>
            <a:ext cx="4006850" cy="501869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5776"/>
            <a:ext cx="5181600" cy="4571187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5776"/>
            <a:ext cx="5181600" cy="4571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4935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3607363" y="3013519"/>
            <a:ext cx="4960869" cy="782860"/>
          </a:xfrm>
          <a:custGeom>
            <a:avLst/>
            <a:gdLst>
              <a:gd name="connsiteX0" fmla="*/ 304800 w 4800600"/>
              <a:gd name="connsiteY0" fmla="*/ 0 h 640080"/>
              <a:gd name="connsiteX1" fmla="*/ 4800600 w 4800600"/>
              <a:gd name="connsiteY1" fmla="*/ 7620 h 640080"/>
              <a:gd name="connsiteX2" fmla="*/ 4495800 w 4800600"/>
              <a:gd name="connsiteY2" fmla="*/ 640080 h 640080"/>
              <a:gd name="connsiteX3" fmla="*/ 0 w 4800600"/>
              <a:gd name="connsiteY3" fmla="*/ 640080 h 640080"/>
              <a:gd name="connsiteX4" fmla="*/ 304800 w 4800600"/>
              <a:gd name="connsiteY4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640080">
                <a:moveTo>
                  <a:pt x="304800" y="0"/>
                </a:moveTo>
                <a:lnTo>
                  <a:pt x="4800600" y="7620"/>
                </a:lnTo>
                <a:lnTo>
                  <a:pt x="4495800" y="640080"/>
                </a:lnTo>
                <a:lnTo>
                  <a:pt x="0" y="640080"/>
                </a:lnTo>
                <a:lnTo>
                  <a:pt x="30480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400" i="1" dirty="0">
              <a:solidFill>
                <a:srgbClr val="FFFFFF"/>
              </a:solidFill>
              <a:latin typeface="Bodoni MT Black" panose="02070A03080606020203" pitchFamily="18" charset="0"/>
              <a:ea typeface="HanWangWCL10" panose="02020500000000000000" pitchFamily="18" charset="-120"/>
              <a:cs typeface="Aharoni" pitchFamily="2" charset="-79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8290989" y="3227205"/>
            <a:ext cx="716897" cy="672133"/>
          </a:xfrm>
          <a:custGeom>
            <a:avLst/>
            <a:gdLst>
              <a:gd name="connsiteX0" fmla="*/ 274320 w 693420"/>
              <a:gd name="connsiteY0" fmla="*/ 0 h 548640"/>
              <a:gd name="connsiteX1" fmla="*/ 693420 w 693420"/>
              <a:gd name="connsiteY1" fmla="*/ 7620 h 548640"/>
              <a:gd name="connsiteX2" fmla="*/ 449580 w 693420"/>
              <a:gd name="connsiteY2" fmla="*/ 259080 h 548640"/>
              <a:gd name="connsiteX3" fmla="*/ 571500 w 693420"/>
              <a:gd name="connsiteY3" fmla="*/ 548640 h 548640"/>
              <a:gd name="connsiteX4" fmla="*/ 0 w 693420"/>
              <a:gd name="connsiteY4" fmla="*/ 533400 h 548640"/>
              <a:gd name="connsiteX5" fmla="*/ 274320 w 693420"/>
              <a:gd name="connsiteY5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3420" h="548640">
                <a:moveTo>
                  <a:pt x="274320" y="0"/>
                </a:moveTo>
                <a:lnTo>
                  <a:pt x="693420" y="7620"/>
                </a:lnTo>
                <a:lnTo>
                  <a:pt x="449580" y="259080"/>
                </a:lnTo>
                <a:lnTo>
                  <a:pt x="571500" y="548640"/>
                </a:lnTo>
                <a:lnTo>
                  <a:pt x="0" y="533400"/>
                </a:lnTo>
                <a:lnTo>
                  <a:pt x="2743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 flipH="1" flipV="1">
            <a:off x="3184115" y="2883365"/>
            <a:ext cx="715258" cy="670191"/>
          </a:xfrm>
          <a:custGeom>
            <a:avLst/>
            <a:gdLst>
              <a:gd name="connsiteX0" fmla="*/ 274320 w 693420"/>
              <a:gd name="connsiteY0" fmla="*/ 0 h 548640"/>
              <a:gd name="connsiteX1" fmla="*/ 693420 w 693420"/>
              <a:gd name="connsiteY1" fmla="*/ 7620 h 548640"/>
              <a:gd name="connsiteX2" fmla="*/ 449580 w 693420"/>
              <a:gd name="connsiteY2" fmla="*/ 259080 h 548640"/>
              <a:gd name="connsiteX3" fmla="*/ 571500 w 693420"/>
              <a:gd name="connsiteY3" fmla="*/ 548640 h 548640"/>
              <a:gd name="connsiteX4" fmla="*/ 0 w 693420"/>
              <a:gd name="connsiteY4" fmla="*/ 533400 h 548640"/>
              <a:gd name="connsiteX5" fmla="*/ 274320 w 693420"/>
              <a:gd name="connsiteY5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3420" h="548640">
                <a:moveTo>
                  <a:pt x="274320" y="0"/>
                </a:moveTo>
                <a:lnTo>
                  <a:pt x="693420" y="7620"/>
                </a:lnTo>
                <a:lnTo>
                  <a:pt x="449580" y="259080"/>
                </a:lnTo>
                <a:lnTo>
                  <a:pt x="571500" y="548640"/>
                </a:lnTo>
                <a:lnTo>
                  <a:pt x="0" y="533400"/>
                </a:lnTo>
                <a:lnTo>
                  <a:pt x="2743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2524" y="3087463"/>
            <a:ext cx="4469525" cy="63497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616F-2C6D-4E4B-9A0E-EB47A9E9DA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5C654-C0F5-4C87-9856-8AAB82CD5973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t="113" r="610" b="13860"/>
          <a:stretch>
            <a:fillRect/>
          </a:stretch>
        </p:blipFill>
        <p:spPr>
          <a:xfrm>
            <a:off x="-11805" y="0"/>
            <a:ext cx="12203805" cy="6858000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>
            <a:off x="8695557" y="0"/>
            <a:ext cx="3496643" cy="1696338"/>
          </a:xfrm>
          <a:custGeom>
            <a:avLst/>
            <a:gdLst>
              <a:gd name="connsiteX0" fmla="*/ 1162691 w 2622482"/>
              <a:gd name="connsiteY0" fmla="*/ 0 h 1696338"/>
              <a:gd name="connsiteX1" fmla="*/ 2622482 w 2622482"/>
              <a:gd name="connsiteY1" fmla="*/ 0 h 1696338"/>
              <a:gd name="connsiteX2" fmla="*/ 2622482 w 2622482"/>
              <a:gd name="connsiteY2" fmla="*/ 1452169 h 1696338"/>
              <a:gd name="connsiteX3" fmla="*/ 2598950 w 2622482"/>
              <a:gd name="connsiteY3" fmla="*/ 1457772 h 1696338"/>
              <a:gd name="connsiteX4" fmla="*/ 2252397 w 2622482"/>
              <a:gd name="connsiteY4" fmla="*/ 1415703 h 1696338"/>
              <a:gd name="connsiteX5" fmla="*/ 1867328 w 2622482"/>
              <a:gd name="connsiteY5" fmla="*/ 1685434 h 1696338"/>
              <a:gd name="connsiteX6" fmla="*/ 1301149 w 2622482"/>
              <a:gd name="connsiteY6" fmla="*/ 1520791 h 1696338"/>
              <a:gd name="connsiteX7" fmla="*/ 460112 w 2622482"/>
              <a:gd name="connsiteY7" fmla="*/ 1358121 h 1696338"/>
              <a:gd name="connsiteX8" fmla="*/ 90326 w 2622482"/>
              <a:gd name="connsiteY8" fmla="*/ 1177100 h 1696338"/>
              <a:gd name="connsiteX9" fmla="*/ 169341 w 2622482"/>
              <a:gd name="connsiteY9" fmla="*/ 932752 h 1696338"/>
              <a:gd name="connsiteX10" fmla="*/ 2488 w 2622482"/>
              <a:gd name="connsiteY10" fmla="*/ 682058 h 1696338"/>
              <a:gd name="connsiteX11" fmla="*/ 307203 w 2622482"/>
              <a:gd name="connsiteY11" fmla="*/ 459233 h 1696338"/>
              <a:gd name="connsiteX12" fmla="*/ 310118 w 2622482"/>
              <a:gd name="connsiteY12" fmla="*/ 453359 h 1696338"/>
              <a:gd name="connsiteX13" fmla="*/ 445853 w 2622482"/>
              <a:gd name="connsiteY13" fmla="*/ 133378 h 1696338"/>
              <a:gd name="connsiteX14" fmla="*/ 1106173 w 2622482"/>
              <a:gd name="connsiteY14" fmla="*/ 60275 h 1696338"/>
              <a:gd name="connsiteX15" fmla="*/ 1106299 w 2622482"/>
              <a:gd name="connsiteY15" fmla="*/ 60140 h 169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22482" h="1696338">
                <a:moveTo>
                  <a:pt x="1162691" y="0"/>
                </a:moveTo>
                <a:lnTo>
                  <a:pt x="2622482" y="0"/>
                </a:lnTo>
                <a:lnTo>
                  <a:pt x="2622482" y="1452169"/>
                </a:lnTo>
                <a:lnTo>
                  <a:pt x="2598950" y="1457772"/>
                </a:lnTo>
                <a:cubicBezTo>
                  <a:pt x="2483186" y="1478070"/>
                  <a:pt x="2358206" y="1464581"/>
                  <a:pt x="2252397" y="1415703"/>
                </a:cubicBezTo>
                <a:cubicBezTo>
                  <a:pt x="2197646" y="1550032"/>
                  <a:pt x="2051039" y="1652720"/>
                  <a:pt x="1867328" y="1685434"/>
                </a:cubicBezTo>
                <a:cubicBezTo>
                  <a:pt x="1650846" y="1723979"/>
                  <a:pt x="1424910" y="1658293"/>
                  <a:pt x="1301149" y="1520791"/>
                </a:cubicBezTo>
                <a:cubicBezTo>
                  <a:pt x="1009039" y="1651305"/>
                  <a:pt x="629643" y="1577945"/>
                  <a:pt x="460112" y="1358121"/>
                </a:cubicBezTo>
                <a:cubicBezTo>
                  <a:pt x="293574" y="1372570"/>
                  <a:pt x="137199" y="1296037"/>
                  <a:pt x="90326" y="1177100"/>
                </a:cubicBezTo>
                <a:cubicBezTo>
                  <a:pt x="56373" y="1091049"/>
                  <a:pt x="86387" y="998180"/>
                  <a:pt x="169341" y="932752"/>
                </a:cubicBezTo>
                <a:cubicBezTo>
                  <a:pt x="51646" y="881430"/>
                  <a:pt x="-13898" y="782944"/>
                  <a:pt x="2488" y="682058"/>
                </a:cubicBezTo>
                <a:cubicBezTo>
                  <a:pt x="21710" y="563935"/>
                  <a:pt x="148228" y="471410"/>
                  <a:pt x="307203" y="459233"/>
                </a:cubicBezTo>
                <a:cubicBezTo>
                  <a:pt x="308148" y="457261"/>
                  <a:pt x="309172" y="455331"/>
                  <a:pt x="310118" y="453359"/>
                </a:cubicBezTo>
                <a:cubicBezTo>
                  <a:pt x="288769" y="337038"/>
                  <a:pt x="338557" y="219730"/>
                  <a:pt x="445853" y="133378"/>
                </a:cubicBezTo>
                <a:cubicBezTo>
                  <a:pt x="615384" y="-3009"/>
                  <a:pt x="890241" y="-33408"/>
                  <a:pt x="1106173" y="60275"/>
                </a:cubicBezTo>
                <a:lnTo>
                  <a:pt x="1106299" y="60140"/>
                </a:lnTo>
                <a:close/>
              </a:path>
            </a:pathLst>
          </a:custGeom>
          <a:solidFill>
            <a:srgbClr val="8EC9EE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云形 6"/>
          <p:cNvSpPr/>
          <p:nvPr/>
        </p:nvSpPr>
        <p:spPr>
          <a:xfrm>
            <a:off x="6096001" y="617001"/>
            <a:ext cx="1254035" cy="511888"/>
          </a:xfrm>
          <a:prstGeom prst="cloud">
            <a:avLst/>
          </a:prstGeom>
          <a:solidFill>
            <a:srgbClr val="8EC9EE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云形 7"/>
          <p:cNvSpPr/>
          <p:nvPr/>
        </p:nvSpPr>
        <p:spPr>
          <a:xfrm>
            <a:off x="155833" y="647009"/>
            <a:ext cx="682369" cy="278538"/>
          </a:xfrm>
          <a:prstGeom prst="cloud">
            <a:avLst/>
          </a:prstGeom>
          <a:solidFill>
            <a:srgbClr val="8EC9EE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818" y="536677"/>
            <a:ext cx="9259049" cy="868423"/>
          </a:xfrm>
        </p:spPr>
        <p:txBody>
          <a:bodyPr anchor="ctr"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62818" y="1742537"/>
            <a:ext cx="3647537" cy="409624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62114" y="1742537"/>
            <a:ext cx="5611512" cy="40962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4664" y="365125"/>
            <a:ext cx="1209136" cy="581183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168442" cy="581183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4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6"/>
            <a:ext cx="10515600" cy="1035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652051"/>
            <a:ext cx="10515600" cy="4524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429F3-70FF-4BD1-912A-25B696348C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BCFE8-AB45-4CE0-AC07-8F1CF089FFE0}" type="slidenum">
              <a:rPr lang="zh-CN" altLang="en-US" smtClean="0"/>
            </a:fld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9569518" y="0"/>
            <a:ext cx="2622482" cy="1696338"/>
          </a:xfrm>
          <a:custGeom>
            <a:avLst/>
            <a:gdLst>
              <a:gd name="connsiteX0" fmla="*/ 1162691 w 2622482"/>
              <a:gd name="connsiteY0" fmla="*/ 0 h 1696338"/>
              <a:gd name="connsiteX1" fmla="*/ 2622482 w 2622482"/>
              <a:gd name="connsiteY1" fmla="*/ 0 h 1696338"/>
              <a:gd name="connsiteX2" fmla="*/ 2622482 w 2622482"/>
              <a:gd name="connsiteY2" fmla="*/ 1452169 h 1696338"/>
              <a:gd name="connsiteX3" fmla="*/ 2598950 w 2622482"/>
              <a:gd name="connsiteY3" fmla="*/ 1457772 h 1696338"/>
              <a:gd name="connsiteX4" fmla="*/ 2252397 w 2622482"/>
              <a:gd name="connsiteY4" fmla="*/ 1415703 h 1696338"/>
              <a:gd name="connsiteX5" fmla="*/ 1867328 w 2622482"/>
              <a:gd name="connsiteY5" fmla="*/ 1685434 h 1696338"/>
              <a:gd name="connsiteX6" fmla="*/ 1301149 w 2622482"/>
              <a:gd name="connsiteY6" fmla="*/ 1520791 h 1696338"/>
              <a:gd name="connsiteX7" fmla="*/ 460112 w 2622482"/>
              <a:gd name="connsiteY7" fmla="*/ 1358121 h 1696338"/>
              <a:gd name="connsiteX8" fmla="*/ 90326 w 2622482"/>
              <a:gd name="connsiteY8" fmla="*/ 1177100 h 1696338"/>
              <a:gd name="connsiteX9" fmla="*/ 169341 w 2622482"/>
              <a:gd name="connsiteY9" fmla="*/ 932752 h 1696338"/>
              <a:gd name="connsiteX10" fmla="*/ 2488 w 2622482"/>
              <a:gd name="connsiteY10" fmla="*/ 682058 h 1696338"/>
              <a:gd name="connsiteX11" fmla="*/ 307203 w 2622482"/>
              <a:gd name="connsiteY11" fmla="*/ 459233 h 1696338"/>
              <a:gd name="connsiteX12" fmla="*/ 310118 w 2622482"/>
              <a:gd name="connsiteY12" fmla="*/ 453359 h 1696338"/>
              <a:gd name="connsiteX13" fmla="*/ 445853 w 2622482"/>
              <a:gd name="connsiteY13" fmla="*/ 133378 h 1696338"/>
              <a:gd name="connsiteX14" fmla="*/ 1106173 w 2622482"/>
              <a:gd name="connsiteY14" fmla="*/ 60275 h 1696338"/>
              <a:gd name="connsiteX15" fmla="*/ 1106299 w 2622482"/>
              <a:gd name="connsiteY15" fmla="*/ 60140 h 169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22482" h="1696338">
                <a:moveTo>
                  <a:pt x="1162691" y="0"/>
                </a:moveTo>
                <a:lnTo>
                  <a:pt x="2622482" y="0"/>
                </a:lnTo>
                <a:lnTo>
                  <a:pt x="2622482" y="1452169"/>
                </a:lnTo>
                <a:lnTo>
                  <a:pt x="2598950" y="1457772"/>
                </a:lnTo>
                <a:cubicBezTo>
                  <a:pt x="2483186" y="1478070"/>
                  <a:pt x="2358206" y="1464581"/>
                  <a:pt x="2252397" y="1415703"/>
                </a:cubicBezTo>
                <a:cubicBezTo>
                  <a:pt x="2197646" y="1550032"/>
                  <a:pt x="2051039" y="1652720"/>
                  <a:pt x="1867328" y="1685434"/>
                </a:cubicBezTo>
                <a:cubicBezTo>
                  <a:pt x="1650846" y="1723979"/>
                  <a:pt x="1424910" y="1658293"/>
                  <a:pt x="1301149" y="1520791"/>
                </a:cubicBezTo>
                <a:cubicBezTo>
                  <a:pt x="1009039" y="1651305"/>
                  <a:pt x="629643" y="1577945"/>
                  <a:pt x="460112" y="1358121"/>
                </a:cubicBezTo>
                <a:cubicBezTo>
                  <a:pt x="293574" y="1372570"/>
                  <a:pt x="137199" y="1296037"/>
                  <a:pt x="90326" y="1177100"/>
                </a:cubicBezTo>
                <a:cubicBezTo>
                  <a:pt x="56373" y="1091049"/>
                  <a:pt x="86387" y="998180"/>
                  <a:pt x="169341" y="932752"/>
                </a:cubicBezTo>
                <a:cubicBezTo>
                  <a:pt x="51646" y="881430"/>
                  <a:pt x="-13898" y="782944"/>
                  <a:pt x="2488" y="682058"/>
                </a:cubicBezTo>
                <a:cubicBezTo>
                  <a:pt x="21710" y="563935"/>
                  <a:pt x="148228" y="471410"/>
                  <a:pt x="307203" y="459233"/>
                </a:cubicBezTo>
                <a:cubicBezTo>
                  <a:pt x="308148" y="457261"/>
                  <a:pt x="309172" y="455331"/>
                  <a:pt x="310118" y="453359"/>
                </a:cubicBezTo>
                <a:cubicBezTo>
                  <a:pt x="288769" y="337038"/>
                  <a:pt x="338557" y="219730"/>
                  <a:pt x="445853" y="133378"/>
                </a:cubicBezTo>
                <a:cubicBezTo>
                  <a:pt x="615384" y="-3009"/>
                  <a:pt x="890241" y="-33408"/>
                  <a:pt x="1106173" y="60275"/>
                </a:cubicBezTo>
                <a:lnTo>
                  <a:pt x="1106299" y="60140"/>
                </a:lnTo>
                <a:close/>
              </a:path>
            </a:pathLst>
          </a:custGeom>
          <a:solidFill>
            <a:srgbClr val="8EC9EE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云形 8"/>
          <p:cNvSpPr/>
          <p:nvPr/>
        </p:nvSpPr>
        <p:spPr>
          <a:xfrm>
            <a:off x="7619851" y="617001"/>
            <a:ext cx="940526" cy="511888"/>
          </a:xfrm>
          <a:prstGeom prst="cloud">
            <a:avLst/>
          </a:prstGeom>
          <a:solidFill>
            <a:srgbClr val="8EC9EE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云形 9"/>
          <p:cNvSpPr/>
          <p:nvPr/>
        </p:nvSpPr>
        <p:spPr>
          <a:xfrm>
            <a:off x="116875" y="647009"/>
            <a:ext cx="511777" cy="278538"/>
          </a:xfrm>
          <a:prstGeom prst="cloud">
            <a:avLst/>
          </a:prstGeom>
          <a:solidFill>
            <a:srgbClr val="8EC9EE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ebdings" panose="05030102010509060703" pitchFamily="18" charset="2"/>
        <a:buChar char=""/>
        <a:defRPr sz="2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3150" y="518160"/>
            <a:ext cx="9434195" cy="2868295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p>
            <a:r>
              <a:rPr lang="zh-CN" altLang="en-US" sz="7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三国杀游戏</a:t>
            </a:r>
            <a:br>
              <a:rPr lang="zh-CN" altLang="en-US" sz="6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zh-CN" altLang="en-US" sz="66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        </a:t>
            </a:r>
            <a:r>
              <a:rPr lang="en-US" altLang="zh-CN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——</a:t>
            </a:r>
            <a:r>
              <a:rPr lang="zh-CN" altLang="en-US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重构</a:t>
            </a:r>
            <a:endParaRPr lang="zh-CN" altLang="en-US" sz="4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2967990" y="4647565"/>
            <a:ext cx="5440680" cy="501650"/>
          </a:xfrm>
        </p:spPr>
        <p:txBody>
          <a:bodyPr>
            <a:noAutofit/>
          </a:bodyPr>
          <a:p>
            <a:r>
              <a:rPr lang="zh-CN" altLang="en-US" sz="2800"/>
              <a:t>小组：</a:t>
            </a:r>
            <a:r>
              <a:rPr lang="en-US" altLang="zh-CN" sz="2800"/>
              <a:t>final</a:t>
            </a:r>
            <a:endParaRPr lang="en-US" altLang="zh-CN" sz="2800"/>
          </a:p>
          <a:p>
            <a:r>
              <a:rPr lang="zh-CN" altLang="en-US" sz="2800"/>
              <a:t>组员：唐铎月 杨雪莹 梅晓东</a:t>
            </a:r>
            <a:endParaRPr lang="zh-CN" alt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131446"/>
            <a:ext cx="10515600" cy="1035050"/>
          </a:xfrm>
        </p:spPr>
        <p:txBody>
          <a:bodyPr/>
          <a:p>
            <a:r>
              <a:rPr lang="zh-CN" altLang="en-US"/>
              <a:t>观察者模式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16280" y="968375"/>
            <a:ext cx="10530840" cy="4723130"/>
          </a:xfrm>
        </p:spPr>
        <p:txBody>
          <a:bodyPr/>
          <a:p>
            <a:r>
              <a:rPr lang="zh-CN" altLang="en-US"/>
              <a:t>#观察者模式定义了一种一对多的依赖关系，让多个观察者对象同时监听某一个主题对象。</a:t>
            </a:r>
            <a:endParaRPr lang="zh-CN" altLang="en-US"/>
          </a:p>
          <a:p>
            <a:r>
              <a:rPr lang="zh-CN" altLang="en-US"/>
              <a:t>#这个主题对象在状态上发生变化时，会通知所有观察者对象，使它们能够自动更新自己。</a:t>
            </a:r>
            <a:endParaRPr lang="zh-CN" altLang="en-US"/>
          </a:p>
        </p:txBody>
      </p:sp>
      <p:pic>
        <p:nvPicPr>
          <p:cNvPr id="5" name="图片 4" descr="360反馈意见截图1822021608596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" y="2698115"/>
            <a:ext cx="7992745" cy="39916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182245"/>
            <a:ext cx="10622280" cy="928370"/>
          </a:xfrm>
        </p:spPr>
        <p:txBody>
          <a:bodyPr/>
          <a:p>
            <a:r>
              <a:rPr lang="zh-CN" altLang="en-US"/>
              <a:t>参与者详细介绍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140" y="1110615"/>
            <a:ext cx="10713720" cy="521843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#Subject（目标）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目标知道它的观察者。可以有任意多个观察者观察同一个目标。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提供注册和删除观察者对象的接口。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#Observer（观察者）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为那些在目标发生改变时需获得通知的对象定义一个更新接口。 #ConcreteSubject（具体目标）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将有关状态存入各ConcreteObserver对象。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当它的状态发生改变时,向它的各个观察者发出通知。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#ConcreteObserver（具体观察者）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维护一个指向ConcreteSubject对象的引用。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存储有关状态，这些状态应与目标的状态保持一致。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实现Observer的更新接口以使自身状态与目标的状态保持一致。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835" y="295910"/>
            <a:ext cx="11306810" cy="6369050"/>
          </a:xfrm>
        </p:spPr>
        <p:txBody>
          <a:bodyPr>
            <a:normAutofit lnSpcReduction="20000"/>
          </a:bodyPr>
          <a:p>
            <a:r>
              <a:rPr lang="zh-CN" altLang="en-US" sz="4000"/>
              <a:t>具体描述</a:t>
            </a:r>
            <a:endParaRPr lang="en-US" altLang="zh-CN" sz="4000"/>
          </a:p>
          <a:p>
            <a:pPr marL="0" indent="0">
              <a:buNone/>
            </a:pPr>
            <a:r>
              <a:rPr lang="zh-CN" altLang="en-US" sz="3200"/>
              <a:t>  指定感兴趣的改变、观察多个目标</a:t>
            </a:r>
            <a:endParaRPr lang="zh-CN" altLang="en-US" sz="3200"/>
          </a:p>
          <a:p>
            <a:pPr marL="0" indent="0">
              <a:buNone/>
            </a:pPr>
            <a:endParaRPr lang="zh-CN" altLang="en-US" sz="3200"/>
          </a:p>
          <a:p>
            <a:r>
              <a:rPr lang="zh-CN" altLang="en-US" sz="3000"/>
              <a:t>以角色类为观察者</a:t>
            </a:r>
            <a:endParaRPr lang="zh-CN" altLang="en-US" sz="3000"/>
          </a:p>
          <a:p>
            <a:r>
              <a:rPr lang="zh-CN" altLang="en-US" sz="2800"/>
              <a:t>把角色作为观察者，目标是消息队列 装备卡 武将 道具卡牌的使用情况</a:t>
            </a:r>
            <a:endParaRPr lang="zh-CN" altLang="en-US" sz="2800"/>
          </a:p>
          <a:p>
            <a:pPr marL="0" indent="0">
              <a:buNone/>
            </a:pPr>
            <a:endParaRPr lang="zh-CN" altLang="en-US" sz="3000"/>
          </a:p>
          <a:p>
            <a:r>
              <a:rPr lang="zh-CN" altLang="en-US" sz="3000"/>
              <a:t>体力值</a:t>
            </a:r>
            <a:endParaRPr lang="zh-CN" altLang="en-US" sz="3000"/>
          </a:p>
          <a:p>
            <a:r>
              <a:rPr lang="zh-CN" altLang="en-US" sz="3000"/>
              <a:t>距离值</a:t>
            </a:r>
            <a:endParaRPr lang="zh-CN" altLang="en-US" sz="3000"/>
          </a:p>
          <a:p>
            <a:r>
              <a:rPr lang="zh-CN" altLang="en-US" sz="3000"/>
              <a:t>出牌、胜负 等</a:t>
            </a:r>
            <a:endParaRPr lang="zh-CN" altLang="en-US" sz="3000"/>
          </a:p>
          <a:p>
            <a:pPr marL="0" indent="0">
              <a:buNone/>
            </a:pPr>
            <a:endParaRPr lang="zh-CN" altLang="en-US" sz="3000"/>
          </a:p>
          <a:p>
            <a:r>
              <a:rPr lang="zh-CN" altLang="en-US" sz="3000"/>
              <a:t>以牌库类为观察者</a:t>
            </a:r>
            <a:endParaRPr lang="zh-CN" altLang="en-US" sz="3000"/>
          </a:p>
          <a:p>
            <a:r>
              <a:rPr lang="zh-CN" altLang="en-US" sz="3000"/>
              <a:t>卡牌数  等</a:t>
            </a:r>
            <a:endParaRPr lang="zh-CN" altLang="en-US" sz="3000"/>
          </a:p>
          <a:p>
            <a:endParaRPr lang="zh-CN" altLang="en-US" sz="3000"/>
          </a:p>
          <a:p>
            <a:pPr marL="0" indent="0">
              <a:buNone/>
            </a:pPr>
            <a:endParaRPr lang="zh-CN" altLang="en-US" sz="3000"/>
          </a:p>
          <a:p>
            <a:endParaRPr lang="zh-CN" altLang="en-US" sz="3200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82246"/>
            <a:ext cx="10515600" cy="1035050"/>
          </a:xfrm>
        </p:spPr>
        <p:txBody>
          <a:bodyPr/>
          <a:p>
            <a:r>
              <a:rPr lang="zh-CN" altLang="en-US"/>
              <a:t>合理性分析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166495"/>
            <a:ext cx="10987405" cy="5315585"/>
          </a:xfrm>
        </p:spPr>
        <p:txBody>
          <a:bodyPr>
            <a:normAutofit lnSpcReduction="10000"/>
          </a:bodyPr>
          <a:p>
            <a:r>
              <a:rPr lang="en-US" altLang="zh-CN"/>
              <a:t>#</a:t>
            </a:r>
            <a:r>
              <a:rPr lang="zh-CN" altLang="en-US"/>
              <a:t>实现目标和观察者间的抽象耦合</a:t>
            </a:r>
            <a:endParaRPr lang="zh-CN" altLang="en-US"/>
          </a:p>
          <a:p>
            <a:r>
              <a:rPr lang="zh-CN" altLang="en-US"/>
              <a:t>• 目标仅知道它有一系列观察者,每个都符合抽象的Observer类的简单接口。 目标不知道任何一个观察者属于哪一个具体的类。这样目标和观察者之间的 耦合是抽象的和最小的。</a:t>
            </a:r>
            <a:endParaRPr lang="zh-CN" altLang="en-US"/>
          </a:p>
          <a:p>
            <a:r>
              <a:rPr lang="zh-CN" altLang="en-US"/>
              <a:t>·因为目标和观察者不是紧密耦合的,它们可以属于一个系统中的不同抽象层次。较低层次的目标对象可与较高层次的观察者通信并通知它,保持了系统层次 的完整。   </a:t>
            </a:r>
            <a:endParaRPr lang="zh-CN" altLang="en-US"/>
          </a:p>
          <a:p>
            <a:r>
              <a:rPr lang="zh-CN" altLang="en-US"/>
              <a:t>#支持广播通信（比较重要、三国杀是各类之间互动性较强的游戏）</a:t>
            </a:r>
            <a:endParaRPr lang="zh-CN" altLang="en-US"/>
          </a:p>
          <a:p>
            <a:r>
              <a:rPr lang="zh-CN" altLang="en-US"/>
              <a:t>• 不像通常的请求,目标发送的通知不需指定它的接收者。通知被自动广播给所 有已向该目标对象登记的有关对象。 </a:t>
            </a:r>
            <a:endParaRPr lang="zh-CN" altLang="en-US"/>
          </a:p>
          <a:p>
            <a:r>
              <a:rPr lang="zh-CN" altLang="en-US"/>
              <a:t>• 目标对象并不关心到底有多少对象对自己感兴趣;它唯一的责任就是通知它的 各观察者。 </a:t>
            </a:r>
            <a:endParaRPr lang="zh-CN" altLang="en-US"/>
          </a:p>
          <a:p>
            <a:r>
              <a:rPr lang="zh-CN" altLang="en-US"/>
              <a:t>• 任何时刻都可以增加和删除观察者。处理还是忽略一个通知取决于观察者。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谢谢观看！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22605" y="335915"/>
            <a:ext cx="10831195" cy="5841365"/>
          </a:xfrm>
        </p:spPr>
        <p:txBody>
          <a:bodyPr>
            <a:noAutofit/>
          </a:bodyPr>
          <a:p>
            <a:pPr marL="0" indent="0">
              <a:buNone/>
            </a:pPr>
            <a:endParaRPr lang="zh-CN" altLang="en-US"/>
          </a:p>
          <a:p>
            <a:r>
              <a:rPr lang="zh-CN" altLang="en-US" sz="5600"/>
              <a:t>前情回顾</a:t>
            </a:r>
            <a:endParaRPr lang="zh-CN" altLang="en-US" sz="5600"/>
          </a:p>
          <a:p>
            <a:pPr marL="0" indent="0">
              <a:buNone/>
            </a:pPr>
            <a:endParaRPr lang="zh-CN" altLang="en-US" sz="5600"/>
          </a:p>
          <a:p>
            <a:r>
              <a:rPr lang="zh-CN" altLang="en-US" sz="5600"/>
              <a:t>设计模式及分析：</a:t>
            </a:r>
            <a:endParaRPr lang="zh-CN" altLang="en-US" sz="5600"/>
          </a:p>
          <a:p>
            <a:pPr marL="0" indent="0">
              <a:buNone/>
            </a:pPr>
            <a:r>
              <a:rPr lang="zh-CN" altLang="en-US" sz="5600"/>
              <a:t>  FactoryMethod 工厂方法模式</a:t>
            </a:r>
            <a:endParaRPr lang="zh-CN" altLang="en-US" sz="5600"/>
          </a:p>
          <a:p>
            <a:pPr marL="0" indent="0">
              <a:buNone/>
            </a:pPr>
            <a:r>
              <a:rPr lang="zh-CN" altLang="en-US" sz="5600"/>
              <a:t>  Observer 观察者模式</a:t>
            </a:r>
            <a:endParaRPr lang="zh-CN" altLang="en-US" sz="5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842524" y="3048093"/>
            <a:ext cx="4469525" cy="634972"/>
          </a:xfrm>
        </p:spPr>
        <p:txBody>
          <a:bodyPr/>
          <a:p>
            <a:r>
              <a:rPr lang="zh-CN" altLang="en-US"/>
              <a:t>前情回顾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FactoryMethod </a:t>
            </a:r>
            <a:br>
              <a:rPr lang="zh-CN" altLang="en-US"/>
            </a:br>
            <a:r>
              <a:rPr lang="zh-CN" altLang="en-US"/>
              <a:t>工厂方法模式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工厂方法模式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定义一个用于创建对象的接口，让子类决定实例化哪一个类。 FactoryMethod使一个类的实例化延迟到其子类。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 descr="360反馈意见截图1843071550548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1895" y="2543175"/>
            <a:ext cx="7346315" cy="38430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0501"/>
            <a:ext cx="10515600" cy="1035050"/>
          </a:xfrm>
        </p:spPr>
        <p:txBody>
          <a:bodyPr/>
          <a:p>
            <a:r>
              <a:rPr lang="zh-CN" altLang="en-US" sz="2800"/>
              <a:t>参与者详细介绍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81710"/>
            <a:ext cx="11383010" cy="5515610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zh-CN" altLang="en-US" sz="2800"/>
              <a:t>#Product 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• 定义工厂方法所创建的对象的接口</a:t>
            </a: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#ConcreteProduct 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• 实现Product接口。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 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#Creator 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• 声明工厂方法，该方法返回一个Product类型的对象。Creator也可以定义一个工厂方法的缺省实现，它返回一个缺省的 ConcreteProduct对象。 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• 可以调用工厂方法以创建一个Product对象。</a:t>
            </a: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 #ConcreteCreator 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• 重定义工厂方法以返回一个ConcreteProduct实例。</a:t>
            </a:r>
            <a:endParaRPr lang="zh-CN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635" y="205105"/>
            <a:ext cx="10845165" cy="5972175"/>
          </a:xfrm>
        </p:spPr>
        <p:txBody>
          <a:bodyPr/>
          <a:p>
            <a:r>
              <a:rPr lang="zh-CN" altLang="en-US"/>
              <a:t>以道具卡类为例：道具卡分为杀、闪、桃</a:t>
            </a:r>
            <a:endParaRPr lang="zh-CN" altLang="en-US"/>
          </a:p>
          <a:p>
            <a:r>
              <a:rPr lang="zh-CN" altLang="en-US"/>
              <a:t>采用平行化的工厂方法实现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1236345" y="1626235"/>
          <a:ext cx="3058160" cy="1085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8160"/>
              </a:tblGrid>
              <a:tr h="7200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   &lt;&lt;interface&gt;&gt;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               Factory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+product create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杀（）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+product create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闪（）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+product create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桃（）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1063625" y="4198620"/>
          <a:ext cx="323088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08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ConcreteFactory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/>
        </p:nvGraphicFramePr>
        <p:xfrm>
          <a:off x="8133715" y="1123950"/>
          <a:ext cx="1658620" cy="502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620"/>
              </a:tblGrid>
              <a:tr h="5022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/>
                        <a:t>实际道具卡</a:t>
                      </a:r>
                      <a:endParaRPr lang="zh-CN" altLang="en-US" sz="20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9805" y="2479675"/>
            <a:ext cx="1743075" cy="24472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715" y="2479675"/>
            <a:ext cx="1742440" cy="24479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990" y="2479675"/>
            <a:ext cx="1742440" cy="2447290"/>
          </a:xfrm>
          <a:prstGeom prst="rect">
            <a:avLst/>
          </a:prstGeom>
        </p:spPr>
      </p:pic>
      <p:cxnSp>
        <p:nvCxnSpPr>
          <p:cNvPr id="16" name="直接箭头连接符 15"/>
          <p:cNvCxnSpPr>
            <a:stCxn id="14" idx="0"/>
            <a:endCxn id="12" idx="2"/>
          </p:cNvCxnSpPr>
          <p:nvPr/>
        </p:nvCxnSpPr>
        <p:spPr>
          <a:xfrm flipH="1" flipV="1">
            <a:off x="8963025" y="1626235"/>
            <a:ext cx="41910" cy="853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0"/>
            <a:endCxn id="5" idx="2"/>
          </p:cNvCxnSpPr>
          <p:nvPr/>
        </p:nvCxnSpPr>
        <p:spPr>
          <a:xfrm flipV="1">
            <a:off x="2679065" y="3260725"/>
            <a:ext cx="86360" cy="937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6" idx="2"/>
            <a:endCxn id="15" idx="2"/>
          </p:cNvCxnSpPr>
          <p:nvPr/>
        </p:nvCxnSpPr>
        <p:spPr>
          <a:xfrm rot="5400000" flipH="1" flipV="1">
            <a:off x="6671310" y="934085"/>
            <a:ext cx="414655" cy="8399145"/>
          </a:xfrm>
          <a:prstGeom prst="bentConnector3">
            <a:avLst>
              <a:gd name="adj1" fmla="val -574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3" idx="2"/>
          </p:cNvCxnSpPr>
          <p:nvPr/>
        </p:nvCxnSpPr>
        <p:spPr>
          <a:xfrm flipV="1">
            <a:off x="6888480" y="4926965"/>
            <a:ext cx="43180" cy="628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4" idx="2"/>
          </p:cNvCxnSpPr>
          <p:nvPr/>
        </p:nvCxnSpPr>
        <p:spPr>
          <a:xfrm flipH="1" flipV="1">
            <a:off x="9004935" y="4927600"/>
            <a:ext cx="17145" cy="642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3" idx="0"/>
            <a:endCxn id="15" idx="0"/>
          </p:cNvCxnSpPr>
          <p:nvPr/>
        </p:nvCxnSpPr>
        <p:spPr>
          <a:xfrm rot="16200000">
            <a:off x="9004935" y="406400"/>
            <a:ext cx="3175" cy="4146550"/>
          </a:xfrm>
          <a:prstGeom prst="bentConnector3">
            <a:avLst>
              <a:gd name="adj1" fmla="val 75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合理性分析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代码方面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代码仅处理Product接口；因此它可以与用户定义的任何 ConcreteProduct类一起使用。</a:t>
            </a:r>
            <a:endParaRPr lang="zh-CN" altLang="en-US"/>
          </a:p>
          <a:p>
            <a:r>
              <a:rPr lang="zh-CN" altLang="en-US"/>
              <a:t>实际应用方面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因为三国杀游戏的实例很多，尤其是武将类。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所以工厂方法在类中创建对象比直接创建对象更灵活，工厂方法不再将与特定应用有关的类绑定到代码中。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适用性方面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当一个类希望由它的子类来指定它所创建的对象的时候，比如道具卡和装备卡。</a:t>
            </a:r>
            <a:endParaRPr lang="zh-CN" altLang="en-US"/>
          </a:p>
          <a:p>
            <a:pPr lvl="8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观察者模式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1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15"/>
</p:tagLst>
</file>

<file path=ppt/theme/theme1.xml><?xml version="1.0" encoding="utf-8"?>
<a:theme xmlns:a="http://schemas.openxmlformats.org/drawingml/2006/main" name="1_A000120140530A99PPBG">
  <a:themeElements>
    <a:clrScheme name="127">
      <a:dk1>
        <a:srgbClr val="FFFFFF"/>
      </a:dk1>
      <a:lt1>
        <a:srgbClr val="454749"/>
      </a:lt1>
      <a:dk2>
        <a:srgbClr val="FFFFFF"/>
      </a:dk2>
      <a:lt2>
        <a:srgbClr val="454749"/>
      </a:lt2>
      <a:accent1>
        <a:srgbClr val="8EC9EE"/>
      </a:accent1>
      <a:accent2>
        <a:srgbClr val="8ADCDE"/>
      </a:accent2>
      <a:accent3>
        <a:srgbClr val="ACDDC7"/>
      </a:accent3>
      <a:accent4>
        <a:srgbClr val="8BE1FF"/>
      </a:accent4>
      <a:accent5>
        <a:srgbClr val="A3C2EB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1580</Words>
  <Application>WPS 演示</Application>
  <PresentationFormat>宽屏</PresentationFormat>
  <Paragraphs>111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宋体</vt:lpstr>
      <vt:lpstr>Wingdings</vt:lpstr>
      <vt:lpstr>黑体</vt:lpstr>
      <vt:lpstr>Webdings</vt:lpstr>
      <vt:lpstr>Arial Black</vt:lpstr>
      <vt:lpstr>Microsoft New Tai Lue</vt:lpstr>
      <vt:lpstr>Bodoni MT Black</vt:lpstr>
      <vt:lpstr>HanWangWCL10</vt:lpstr>
      <vt:lpstr>Aharoni</vt:lpstr>
      <vt:lpstr>微软雅黑</vt:lpstr>
      <vt:lpstr>Calibri</vt:lpstr>
      <vt:lpstr>PMingLiU-ExtB</vt:lpstr>
      <vt:lpstr>Segoe Print</vt:lpstr>
      <vt:lpstr>1_A000120140530A99PPBG</vt:lpstr>
      <vt:lpstr>三国杀游戏               ——重构</vt:lpstr>
      <vt:lpstr>PowerPoint 演示文稿</vt:lpstr>
      <vt:lpstr>前情回顾</vt:lpstr>
      <vt:lpstr>FactoryMethod  工厂方法模式</vt:lpstr>
      <vt:lpstr>工厂方法模式</vt:lpstr>
      <vt:lpstr>参与者详细介绍</vt:lpstr>
      <vt:lpstr>PowerPoint 演示文稿</vt:lpstr>
      <vt:lpstr>合理性分析</vt:lpstr>
      <vt:lpstr>观察者模式</vt:lpstr>
      <vt:lpstr>观察者模式</vt:lpstr>
      <vt:lpstr>参与者详细介绍</vt:lpstr>
      <vt:lpstr>PowerPoint 演示文稿</vt:lpstr>
      <vt:lpstr>合理性分析</vt:lpstr>
      <vt:lpstr>谢谢观看！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xd m</dc:creator>
  <cp:lastModifiedBy>meixiaodong</cp:lastModifiedBy>
  <cp:revision>12</cp:revision>
  <dcterms:created xsi:type="dcterms:W3CDTF">2015-05-05T08:02:00Z</dcterms:created>
  <dcterms:modified xsi:type="dcterms:W3CDTF">2017-01-13T00:56:26Z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