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6c41b1c5d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c41b1c5d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6c41b1c5d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6c41b1c5d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6c41b1c5d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6c41b1c5d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6c41b1c5d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6c41b1c5d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f15195e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f15195e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6c41b1c5d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6c41b1c5d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6c41b1c5d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6c41b1c5d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6c41b1c5d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6c41b1c5d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6c41b1c5d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6c41b1c5d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96757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4800"/>
              <a:t>Appathon Project</a:t>
            </a:r>
            <a:endParaRPr sz="4800"/>
          </a:p>
        </p:txBody>
      </p:sp>
      <p:sp>
        <p:nvSpPr>
          <p:cNvPr id="87" name="Google Shape;87;p13"/>
          <p:cNvSpPr txBox="1"/>
          <p:nvPr>
            <p:ph idx="1" type="subTitle"/>
          </p:nvPr>
        </p:nvSpPr>
        <p:spPr>
          <a:xfrm>
            <a:off x="764677" y="383905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l"/>
              <a:t>Μιχάλης Ξεφτέρης (03114006)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800"/>
              <a:t>Παράδειγμα</a:t>
            </a:r>
            <a:endParaRPr sz="2800"/>
          </a:p>
        </p:txBody>
      </p:sp>
      <p:sp>
        <p:nvSpPr>
          <p:cNvPr id="140" name="Google Shape;140;p22"/>
          <p:cNvSpPr txBox="1"/>
          <p:nvPr/>
        </p:nvSpPr>
        <p:spPr>
          <a:xfrm>
            <a:off x="23425" y="2169800"/>
            <a:ext cx="3746400" cy="29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1" name="Google Shape;141;p22"/>
          <p:cNvPicPr preferRelativeResize="0"/>
          <p:nvPr/>
        </p:nvPicPr>
        <p:blipFill>
          <a:blip r:embed="rId3">
            <a:alphaModFix/>
          </a:blip>
          <a:stretch>
            <a:fillRect/>
          </a:stretch>
        </p:blipFill>
        <p:spPr>
          <a:xfrm>
            <a:off x="0" y="2298575"/>
            <a:ext cx="4226200" cy="1586150"/>
          </a:xfrm>
          <a:prstGeom prst="rect">
            <a:avLst/>
          </a:prstGeom>
          <a:noFill/>
          <a:ln>
            <a:noFill/>
          </a:ln>
        </p:spPr>
      </p:pic>
      <p:pic>
        <p:nvPicPr>
          <p:cNvPr id="142" name="Google Shape;142;p22"/>
          <p:cNvPicPr preferRelativeResize="0"/>
          <p:nvPr/>
        </p:nvPicPr>
        <p:blipFill>
          <a:blip r:embed="rId4">
            <a:alphaModFix/>
          </a:blip>
          <a:stretch>
            <a:fillRect/>
          </a:stretch>
        </p:blipFill>
        <p:spPr>
          <a:xfrm>
            <a:off x="4572000" y="2298575"/>
            <a:ext cx="4530850" cy="25081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4939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800"/>
              <a:t>Θέμα</a:t>
            </a:r>
            <a:endParaRPr sz="2800"/>
          </a:p>
        </p:txBody>
      </p:sp>
      <p:sp>
        <p:nvSpPr>
          <p:cNvPr id="93" name="Google Shape;93;p14"/>
          <p:cNvSpPr txBox="1"/>
          <p:nvPr>
            <p:ph idx="1" type="body"/>
          </p:nvPr>
        </p:nvSpPr>
        <p:spPr>
          <a:xfrm>
            <a:off x="729450" y="2268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1600"/>
              <a:t>Mια διαδικτυακή εφαρμογή που παίρνει ως input μια λίστα από ονόματα φαρμάκων (max 10) και ακολούθως βρίσκει το πλήθος των άρθρων που αναφέρονται σε καθένα από τα φάρμακα αυτά αλλά και τα άρθρα στα οποία υπάρχουν παραπάνω από ένα από τα δοσμένα φάρμακα και ποια είναι αυτά. Η αναζήτηση για τα ονόματα των φαρμάκων πραγματοποιείται στα δεδομένα που υπάρχουν στον τίτλο και το abstract.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800"/>
              <a:t>Εργαλεία</a:t>
            </a:r>
            <a:endParaRPr sz="2800"/>
          </a:p>
        </p:txBody>
      </p:sp>
      <p:pic>
        <p:nvPicPr>
          <p:cNvPr id="99" name="Google Shape;99;p15"/>
          <p:cNvPicPr preferRelativeResize="0"/>
          <p:nvPr/>
        </p:nvPicPr>
        <p:blipFill>
          <a:blip r:embed="rId3">
            <a:alphaModFix/>
          </a:blip>
          <a:stretch>
            <a:fillRect/>
          </a:stretch>
        </p:blipFill>
        <p:spPr>
          <a:xfrm>
            <a:off x="1047200" y="2122000"/>
            <a:ext cx="7049600" cy="278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1428750" y="1737750"/>
            <a:ext cx="6286500" cy="224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2484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800"/>
              <a:t>Installation</a:t>
            </a:r>
            <a:endParaRPr sz="2800"/>
          </a:p>
        </p:txBody>
      </p:sp>
      <p:sp>
        <p:nvSpPr>
          <p:cNvPr id="110" name="Google Shape;110;p17"/>
          <p:cNvSpPr txBox="1"/>
          <p:nvPr>
            <p:ph idx="1" type="body"/>
          </p:nvPr>
        </p:nvSpPr>
        <p:spPr>
          <a:xfrm>
            <a:off x="727650" y="1742150"/>
            <a:ext cx="7688700" cy="32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sz="1400">
                <a:solidFill>
                  <a:srgbClr val="000000"/>
                </a:solidFill>
              </a:rPr>
              <a:t>Backend:</a:t>
            </a:r>
            <a:endParaRPr b="1" sz="1400">
              <a:solidFill>
                <a:srgbClr val="000000"/>
              </a:solidFill>
            </a:endParaRPr>
          </a:p>
          <a:p>
            <a:pPr indent="-311150" lvl="0" marL="457200" rtl="0" algn="l">
              <a:spcBef>
                <a:spcPts val="1600"/>
              </a:spcBef>
              <a:spcAft>
                <a:spcPts val="0"/>
              </a:spcAft>
              <a:buSzPts val="1300"/>
              <a:buChar char="●"/>
            </a:pPr>
            <a:r>
              <a:rPr lang="el"/>
              <a:t>Προσθήκη του metadata.csv από την αντίστοιχη βάση (https://www.semanticscholar.org/cord19/download) στον φάκελο του backend.</a:t>
            </a:r>
            <a:endParaRPr/>
          </a:p>
          <a:p>
            <a:pPr indent="-311150" lvl="0" marL="457200" rtl="0" algn="l">
              <a:spcBef>
                <a:spcPts val="0"/>
              </a:spcBef>
              <a:spcAft>
                <a:spcPts val="0"/>
              </a:spcAft>
              <a:buSzPts val="1300"/>
              <a:buChar char="●"/>
            </a:pPr>
            <a:r>
              <a:rPr b="1" lang="el"/>
              <a:t>cd backend</a:t>
            </a:r>
            <a:endParaRPr b="1"/>
          </a:p>
          <a:p>
            <a:pPr indent="-311150" lvl="0" marL="457200" rtl="0" algn="l">
              <a:spcBef>
                <a:spcPts val="0"/>
              </a:spcBef>
              <a:spcAft>
                <a:spcPts val="0"/>
              </a:spcAft>
              <a:buSzPts val="1300"/>
              <a:buChar char="●"/>
            </a:pPr>
            <a:r>
              <a:rPr b="1" lang="el"/>
              <a:t>npm install</a:t>
            </a:r>
            <a:endParaRPr b="1"/>
          </a:p>
          <a:p>
            <a:pPr indent="-311150" lvl="0" marL="457200" rtl="0" algn="l">
              <a:spcBef>
                <a:spcPts val="0"/>
              </a:spcBef>
              <a:spcAft>
                <a:spcPts val="0"/>
              </a:spcAft>
              <a:buSzPts val="1300"/>
              <a:buChar char="●"/>
            </a:pPr>
            <a:r>
              <a:rPr b="1" lang="el"/>
              <a:t>npm sta</a:t>
            </a:r>
            <a:r>
              <a:rPr b="1" lang="el"/>
              <a:t>rt</a:t>
            </a:r>
            <a:endParaRPr b="1"/>
          </a:p>
          <a:p>
            <a:pPr indent="0" lvl="0" marL="0" rtl="0" algn="l">
              <a:spcBef>
                <a:spcPts val="1600"/>
              </a:spcBef>
              <a:spcAft>
                <a:spcPts val="0"/>
              </a:spcAft>
              <a:buNone/>
            </a:pPr>
            <a:r>
              <a:rPr b="1" lang="el">
                <a:solidFill>
                  <a:srgbClr val="000000"/>
                </a:solidFill>
              </a:rPr>
              <a:t>Frontend:</a:t>
            </a:r>
            <a:endParaRPr b="1">
              <a:solidFill>
                <a:srgbClr val="000000"/>
              </a:solidFill>
            </a:endParaRPr>
          </a:p>
          <a:p>
            <a:pPr indent="-311150" lvl="0" marL="457200" rtl="0" algn="l">
              <a:spcBef>
                <a:spcPts val="1600"/>
              </a:spcBef>
              <a:spcAft>
                <a:spcPts val="0"/>
              </a:spcAft>
              <a:buSzPts val="1300"/>
              <a:buChar char="●"/>
            </a:pPr>
            <a:r>
              <a:rPr b="1" lang="el"/>
              <a:t>cd frontend</a:t>
            </a:r>
            <a:endParaRPr b="1"/>
          </a:p>
          <a:p>
            <a:pPr indent="-311150" lvl="0" marL="457200" rtl="0" algn="l">
              <a:spcBef>
                <a:spcPts val="0"/>
              </a:spcBef>
              <a:spcAft>
                <a:spcPts val="0"/>
              </a:spcAft>
              <a:buSzPts val="1300"/>
              <a:buChar char="●"/>
            </a:pPr>
            <a:r>
              <a:rPr b="1" lang="el"/>
              <a:t>npm install</a:t>
            </a:r>
            <a:endParaRPr b="1"/>
          </a:p>
          <a:p>
            <a:pPr indent="-311150" lvl="0" marL="457200" rtl="0" algn="l">
              <a:spcBef>
                <a:spcPts val="0"/>
              </a:spcBef>
              <a:spcAft>
                <a:spcPts val="0"/>
              </a:spcAft>
              <a:buSzPts val="1300"/>
              <a:buChar char="●"/>
            </a:pPr>
            <a:r>
              <a:rPr b="1" lang="el"/>
              <a:t>npm run build</a:t>
            </a:r>
            <a:endParaRPr b="1"/>
          </a:p>
          <a:p>
            <a:pPr indent="-311150" lvl="0" marL="457200" rtl="0" algn="l">
              <a:spcBef>
                <a:spcPts val="0"/>
              </a:spcBef>
              <a:spcAft>
                <a:spcPts val="0"/>
              </a:spcAft>
              <a:buSzPts val="1300"/>
              <a:buChar char="●"/>
            </a:pPr>
            <a:r>
              <a:rPr b="1" lang="el"/>
              <a:t>npm run serve</a:t>
            </a:r>
            <a:endParaRPr b="1"/>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800"/>
              <a:t>Backend</a:t>
            </a:r>
            <a:endParaRPr sz="2800"/>
          </a:p>
        </p:txBody>
      </p:sp>
      <p:sp>
        <p:nvSpPr>
          <p:cNvPr id="116" name="Google Shape;116;p18"/>
          <p:cNvSpPr txBox="1"/>
          <p:nvPr>
            <p:ph idx="1" type="body"/>
          </p:nvPr>
        </p:nvSpPr>
        <p:spPr>
          <a:xfrm>
            <a:off x="729450" y="2119550"/>
            <a:ext cx="7688700" cy="2222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l"/>
              <a:t>Node.js:</a:t>
            </a:r>
            <a:r>
              <a:rPr lang="el"/>
              <a:t> ένα JavaScript runtime environment που εκτελεί κώδικα JavaScript εκτός web browser.</a:t>
            </a:r>
            <a:endParaRPr/>
          </a:p>
          <a:p>
            <a:pPr indent="-311150" lvl="0" marL="457200" rtl="0" algn="l">
              <a:spcBef>
                <a:spcPts val="0"/>
              </a:spcBef>
              <a:spcAft>
                <a:spcPts val="0"/>
              </a:spcAft>
              <a:buSzPts val="1300"/>
              <a:buChar char="●"/>
            </a:pPr>
            <a:r>
              <a:rPr lang="el"/>
              <a:t>Χρησιμοποιήθηκαν τα εξής modules:</a:t>
            </a:r>
            <a:endParaRPr/>
          </a:p>
          <a:p>
            <a:pPr indent="-311150" lvl="1" marL="914400" rtl="0" algn="l">
              <a:spcBef>
                <a:spcPts val="0"/>
              </a:spcBef>
              <a:spcAft>
                <a:spcPts val="0"/>
              </a:spcAft>
              <a:buSzPts val="1300"/>
              <a:buChar char="○"/>
            </a:pPr>
            <a:r>
              <a:rPr b="1" lang="el" sz="1300"/>
              <a:t>fs:</a:t>
            </a:r>
            <a:r>
              <a:rPr lang="el" sz="1300"/>
              <a:t> για το διάβασμα αρχείων (read stream)</a:t>
            </a:r>
            <a:endParaRPr sz="1300"/>
          </a:p>
          <a:p>
            <a:pPr indent="-311150" lvl="1" marL="914400" rtl="0" algn="l">
              <a:spcBef>
                <a:spcPts val="0"/>
              </a:spcBef>
              <a:spcAft>
                <a:spcPts val="0"/>
              </a:spcAft>
              <a:buSzPts val="1300"/>
              <a:buChar char="○"/>
            </a:pPr>
            <a:r>
              <a:rPr b="1" lang="el" sz="1300"/>
              <a:t>csv-parse:</a:t>
            </a:r>
            <a:r>
              <a:rPr lang="el" sz="1300"/>
              <a:t> για το parsing από το metadata.csv σε objects για την επεξεργασία</a:t>
            </a:r>
            <a:endParaRPr sz="1300"/>
          </a:p>
          <a:p>
            <a:pPr indent="-311150" lvl="1" marL="914400" rtl="0" algn="l">
              <a:spcBef>
                <a:spcPts val="0"/>
              </a:spcBef>
              <a:spcAft>
                <a:spcPts val="0"/>
              </a:spcAft>
              <a:buSzPts val="1300"/>
              <a:buChar char="○"/>
            </a:pPr>
            <a:r>
              <a:rPr b="1" lang="el" sz="1300"/>
              <a:t>express: </a:t>
            </a:r>
            <a:r>
              <a:rPr lang="el" sz="1300"/>
              <a:t>για τον χειρισμό των http requests από την πλευρά του backend (αναμένει και χειρίζεται ένα http post request)</a:t>
            </a:r>
            <a:endParaRPr sz="1300"/>
          </a:p>
          <a:p>
            <a:pPr indent="-311150" lvl="1" marL="914400" rtl="0" algn="l">
              <a:spcBef>
                <a:spcPts val="0"/>
              </a:spcBef>
              <a:spcAft>
                <a:spcPts val="0"/>
              </a:spcAft>
              <a:buSzPts val="1300"/>
              <a:buChar char="○"/>
            </a:pPr>
            <a:r>
              <a:rPr b="1" lang="el" sz="1300"/>
              <a:t>cors:</a:t>
            </a:r>
            <a:r>
              <a:rPr lang="el" sz="1300"/>
              <a:t> παρέχει τη δυνατότητα να γίνει enable το CORS για την προβολή δεδομένων στη web page μας.</a:t>
            </a:r>
            <a:endParaRPr sz="13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2469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800"/>
              <a:t>Express</a:t>
            </a:r>
            <a:endParaRPr sz="2800"/>
          </a:p>
        </p:txBody>
      </p:sp>
      <p:sp>
        <p:nvSpPr>
          <p:cNvPr id="122" name="Google Shape;122;p19"/>
          <p:cNvSpPr txBox="1"/>
          <p:nvPr>
            <p:ph idx="1" type="body"/>
          </p:nvPr>
        </p:nvSpPr>
        <p:spPr>
          <a:xfrm>
            <a:off x="729450" y="1853850"/>
            <a:ext cx="7688700" cy="32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sz="1500">
                <a:solidFill>
                  <a:srgbClr val="000000"/>
                </a:solidFill>
              </a:rPr>
              <a:t>Middleware functions:</a:t>
            </a:r>
            <a:endParaRPr b="1" sz="1500">
              <a:solidFill>
                <a:srgbClr val="000000"/>
              </a:solidFill>
            </a:endParaRPr>
          </a:p>
          <a:p>
            <a:pPr indent="-311150" lvl="0" marL="457200" rtl="0" algn="l">
              <a:spcBef>
                <a:spcPts val="1600"/>
              </a:spcBef>
              <a:spcAft>
                <a:spcPts val="0"/>
              </a:spcAft>
              <a:buSzPts val="1300"/>
              <a:buChar char="●"/>
            </a:pPr>
            <a:r>
              <a:rPr b="1" lang="el"/>
              <a:t>cors(): </a:t>
            </a:r>
            <a:r>
              <a:rPr lang="el"/>
              <a:t>κάνει </a:t>
            </a:r>
            <a:r>
              <a:rPr lang="el"/>
              <a:t>enable το CORS για την προβολή δεδομένων στη web page μας</a:t>
            </a:r>
            <a:endParaRPr/>
          </a:p>
          <a:p>
            <a:pPr indent="-311150" lvl="0" marL="457200" rtl="0" algn="l">
              <a:spcBef>
                <a:spcPts val="0"/>
              </a:spcBef>
              <a:spcAft>
                <a:spcPts val="0"/>
              </a:spcAft>
              <a:buSzPts val="1300"/>
              <a:buChar char="●"/>
            </a:pPr>
            <a:r>
              <a:rPr b="1" lang="el"/>
              <a:t>express.json(): </a:t>
            </a:r>
            <a:r>
              <a:rPr lang="el"/>
              <a:t>κάνει interpret και parse το request body ως JSON</a:t>
            </a:r>
            <a:endParaRPr/>
          </a:p>
          <a:p>
            <a:pPr indent="-311150" lvl="0" marL="457200" rtl="0" algn="l">
              <a:spcBef>
                <a:spcPts val="0"/>
              </a:spcBef>
              <a:spcAft>
                <a:spcPts val="0"/>
              </a:spcAft>
              <a:buSzPts val="1300"/>
              <a:buChar char="●"/>
            </a:pPr>
            <a:r>
              <a:rPr b="1" lang="el"/>
              <a:t>post('/', getKeywords, validate, process): </a:t>
            </a:r>
            <a:r>
              <a:rPr lang="el"/>
              <a:t>σε κάθε post request στο ‘/’ καλούνται με τη σειρά οι εξής συναρτήσεις:</a:t>
            </a:r>
            <a:endParaRPr/>
          </a:p>
          <a:p>
            <a:pPr indent="-311150" lvl="1" marL="914400" rtl="0" algn="l">
              <a:spcBef>
                <a:spcPts val="0"/>
              </a:spcBef>
              <a:spcAft>
                <a:spcPts val="0"/>
              </a:spcAft>
              <a:buSzPts val="1300"/>
              <a:buChar char="○"/>
            </a:pPr>
            <a:r>
              <a:rPr b="1" lang="el" sz="1300"/>
              <a:t>getKeywords:</a:t>
            </a:r>
            <a:r>
              <a:rPr lang="el" sz="1300"/>
              <a:t> αποθηκεύει τα keywords που περιέχει το post request στο body του.</a:t>
            </a:r>
            <a:endParaRPr sz="1300"/>
          </a:p>
          <a:p>
            <a:pPr indent="-311150" lvl="1" marL="914400" rtl="0" algn="l">
              <a:spcBef>
                <a:spcPts val="0"/>
              </a:spcBef>
              <a:spcAft>
                <a:spcPts val="0"/>
              </a:spcAft>
              <a:buSzPts val="1300"/>
              <a:buChar char="○"/>
            </a:pPr>
            <a:r>
              <a:rPr b="1" lang="el" sz="1300"/>
              <a:t>validate:</a:t>
            </a:r>
            <a:r>
              <a:rPr lang="el" sz="1300"/>
              <a:t> κάνει validate τα keywords που έδωσε ο χρήστης και σε περίπτωση error στέλνει status 400 και σταματάει, διαφορετικά τα μετατρέπει τα γράμματα σε πεζά.</a:t>
            </a:r>
            <a:endParaRPr sz="1300"/>
          </a:p>
          <a:p>
            <a:pPr indent="-311150" lvl="1" marL="914400" rtl="0" algn="l">
              <a:spcBef>
                <a:spcPts val="0"/>
              </a:spcBef>
              <a:spcAft>
                <a:spcPts val="0"/>
              </a:spcAft>
              <a:buSzPts val="1300"/>
              <a:buChar char="○"/>
            </a:pPr>
            <a:r>
              <a:rPr b="1" lang="el" sz="1300"/>
              <a:t>process: </a:t>
            </a:r>
            <a:r>
              <a:rPr lang="el" sz="1300"/>
              <a:t>βρίσκει το πλήθος των άρθρων που αναφέρονται σε καθένα από τα φάρμακα (keywords) και τα άρθρα (το id τους) στα οποία υπάρχουν παραπάνω από ένα από τα δοσμένα φάρμακα και τα επιστρέφει ως response data του post request.</a:t>
            </a:r>
            <a:endParaRPr sz="1300"/>
          </a:p>
          <a:p>
            <a:pPr indent="-311150" lvl="0" marL="457200" rtl="0" algn="l">
              <a:spcBef>
                <a:spcPts val="0"/>
              </a:spcBef>
              <a:spcAft>
                <a:spcPts val="0"/>
              </a:spcAft>
              <a:buSzPts val="1300"/>
              <a:buChar char="●"/>
            </a:pPr>
            <a:r>
              <a:rPr b="1" lang="el"/>
              <a:t>listen():</a:t>
            </a:r>
            <a:r>
              <a:rPr lang="el"/>
              <a:t> αναμένει http requests στην port 8000.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800"/>
              <a:t>Frontend</a:t>
            </a:r>
            <a:endParaRPr sz="2800"/>
          </a:p>
        </p:txBody>
      </p:sp>
      <p:sp>
        <p:nvSpPr>
          <p:cNvPr id="128" name="Google Shape;128;p20"/>
          <p:cNvSpPr txBox="1"/>
          <p:nvPr>
            <p:ph idx="1" type="body"/>
          </p:nvPr>
        </p:nvSpPr>
        <p:spPr>
          <a:xfrm>
            <a:off x="727650" y="2198075"/>
            <a:ext cx="7688700" cy="287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l"/>
              <a:t>Vue.js:</a:t>
            </a:r>
            <a:r>
              <a:rPr lang="el"/>
              <a:t> Javascript framework ανοιχτού κώδικα για την ανάπτυξη user interfaces και single-page applications.</a:t>
            </a:r>
            <a:endParaRPr/>
          </a:p>
          <a:p>
            <a:pPr indent="-311150" lvl="0" marL="457200" rtl="0" algn="l">
              <a:spcBef>
                <a:spcPts val="0"/>
              </a:spcBef>
              <a:spcAft>
                <a:spcPts val="0"/>
              </a:spcAft>
              <a:buSzPts val="1300"/>
              <a:buChar char="●"/>
            </a:pPr>
            <a:r>
              <a:rPr lang="el"/>
              <a:t>Η web-page σερβίρεται στο ‘localhost:8080/’.</a:t>
            </a:r>
            <a:endParaRPr/>
          </a:p>
          <a:p>
            <a:pPr indent="-311150" lvl="0" marL="457200" rtl="0" algn="l">
              <a:spcBef>
                <a:spcPts val="0"/>
              </a:spcBef>
              <a:spcAft>
                <a:spcPts val="0"/>
              </a:spcAft>
              <a:buSzPts val="1300"/>
              <a:buChar char="●"/>
            </a:pPr>
            <a:r>
              <a:rPr lang="el"/>
              <a:t>Χρησιμοποιήθηκαν τα εξής:</a:t>
            </a:r>
            <a:endParaRPr/>
          </a:p>
          <a:p>
            <a:pPr indent="-311150" lvl="1" marL="914400" rtl="0" algn="l">
              <a:spcBef>
                <a:spcPts val="0"/>
              </a:spcBef>
              <a:spcAft>
                <a:spcPts val="0"/>
              </a:spcAft>
              <a:buSzPts val="1300"/>
              <a:buChar char="○"/>
            </a:pPr>
            <a:r>
              <a:rPr b="1" lang="el" sz="1300"/>
              <a:t>Vue Router:</a:t>
            </a:r>
            <a:r>
              <a:rPr lang="el" sz="1300"/>
              <a:t> Δημιουργήθηκαν 2 routes:</a:t>
            </a:r>
            <a:endParaRPr sz="1300"/>
          </a:p>
          <a:p>
            <a:pPr indent="-311150" lvl="2" marL="1371600" rtl="0" algn="l">
              <a:spcBef>
                <a:spcPts val="0"/>
              </a:spcBef>
              <a:spcAft>
                <a:spcPts val="0"/>
              </a:spcAft>
              <a:buSzPts val="1300"/>
              <a:buChar char="■"/>
            </a:pPr>
            <a:r>
              <a:rPr lang="el" sz="1300"/>
              <a:t>‘/’ με αντίστοιχο component το Search</a:t>
            </a:r>
            <a:endParaRPr sz="1300"/>
          </a:p>
          <a:p>
            <a:pPr indent="-311150" lvl="2" marL="1371600" rtl="0" algn="l">
              <a:spcBef>
                <a:spcPts val="0"/>
              </a:spcBef>
              <a:spcAft>
                <a:spcPts val="0"/>
              </a:spcAft>
              <a:buSzPts val="1300"/>
              <a:buChar char="■"/>
            </a:pPr>
            <a:r>
              <a:rPr lang="el" sz="1300"/>
              <a:t>‘/results’ με αντίστοιχο component το showResults.</a:t>
            </a:r>
            <a:endParaRPr sz="1300"/>
          </a:p>
          <a:p>
            <a:pPr indent="-311150" lvl="1" marL="914400" rtl="0" algn="l">
              <a:spcBef>
                <a:spcPts val="0"/>
              </a:spcBef>
              <a:spcAft>
                <a:spcPts val="0"/>
              </a:spcAft>
              <a:buSzPts val="1300"/>
              <a:buChar char="○"/>
            </a:pPr>
            <a:r>
              <a:rPr b="1" lang="el" sz="1300"/>
              <a:t>Axios:</a:t>
            </a:r>
            <a:r>
              <a:rPr lang="el" sz="1300"/>
              <a:t> Δημιουργεί ένα http post request με τα φάρμακα-keywords του χρήστη και παίρνει ως response τα αποτελέσματα.</a:t>
            </a:r>
            <a:endParaRPr sz="1300"/>
          </a:p>
          <a:p>
            <a:pPr indent="-311150" lvl="1" marL="914400" rtl="0" algn="l">
              <a:spcBef>
                <a:spcPts val="0"/>
              </a:spcBef>
              <a:spcAft>
                <a:spcPts val="0"/>
              </a:spcAft>
              <a:buSzPts val="1300"/>
              <a:buChar char="○"/>
            </a:pPr>
            <a:r>
              <a:rPr b="1" lang="el" sz="1300"/>
              <a:t>Vue tags input:</a:t>
            </a:r>
            <a:r>
              <a:rPr lang="el" sz="1300"/>
              <a:t> Τα keywords ως tags.</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7650" y="11177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800"/>
              <a:t>Components</a:t>
            </a:r>
            <a:endParaRPr sz="3000"/>
          </a:p>
        </p:txBody>
      </p:sp>
      <p:sp>
        <p:nvSpPr>
          <p:cNvPr id="134" name="Google Shape;134;p21"/>
          <p:cNvSpPr txBox="1"/>
          <p:nvPr>
            <p:ph idx="1" type="body"/>
          </p:nvPr>
        </p:nvSpPr>
        <p:spPr>
          <a:xfrm>
            <a:off x="727650" y="1782100"/>
            <a:ext cx="7688700" cy="326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l" sz="1200"/>
              <a:t>search.vue:</a:t>
            </a:r>
            <a:endParaRPr b="1" sz="1200"/>
          </a:p>
          <a:p>
            <a:pPr indent="-304800" lvl="1" marL="914400" rtl="0" algn="l">
              <a:spcBef>
                <a:spcPts val="0"/>
              </a:spcBef>
              <a:spcAft>
                <a:spcPts val="0"/>
              </a:spcAft>
              <a:buSzPts val="1200"/>
              <a:buChar char="○"/>
            </a:pPr>
            <a:r>
              <a:rPr b="1" lang="el" sz="1200"/>
              <a:t>input: </a:t>
            </a:r>
            <a:r>
              <a:rPr lang="el" sz="1200"/>
              <a:t>φάρμακα-keywords από τον χρήστη ως tags</a:t>
            </a:r>
            <a:endParaRPr sz="1200"/>
          </a:p>
          <a:p>
            <a:pPr indent="-304800" lvl="1" marL="914400" rtl="0" algn="l">
              <a:spcBef>
                <a:spcPts val="0"/>
              </a:spcBef>
              <a:spcAft>
                <a:spcPts val="0"/>
              </a:spcAft>
              <a:buSzPts val="1200"/>
              <a:buChar char="○"/>
            </a:pPr>
            <a:r>
              <a:rPr b="1" lang="el" sz="1200"/>
              <a:t>search-button</a:t>
            </a:r>
            <a:r>
              <a:rPr lang="el" sz="1200"/>
              <a:t>:</a:t>
            </a:r>
            <a:endParaRPr sz="1200"/>
          </a:p>
          <a:p>
            <a:pPr indent="-304800" lvl="2" marL="1371600" rtl="0" algn="l">
              <a:spcBef>
                <a:spcPts val="0"/>
              </a:spcBef>
              <a:spcAft>
                <a:spcPts val="0"/>
              </a:spcAft>
              <a:buSzPts val="1200"/>
              <a:buChar char="■"/>
            </a:pPr>
            <a:r>
              <a:rPr lang="el" sz="1200"/>
              <a:t>στέλνει τα keywords στο showResults component από ένα bus</a:t>
            </a:r>
            <a:endParaRPr sz="1200"/>
          </a:p>
          <a:p>
            <a:pPr indent="-304800" lvl="2" marL="1371600" rtl="0" algn="l">
              <a:spcBef>
                <a:spcPts val="0"/>
              </a:spcBef>
              <a:spcAft>
                <a:spcPts val="0"/>
              </a:spcAft>
              <a:buSzPts val="1200"/>
              <a:buChar char="■"/>
            </a:pPr>
            <a:r>
              <a:rPr lang="el" sz="1200"/>
              <a:t>router-link στο </a:t>
            </a:r>
            <a:r>
              <a:rPr lang="el" sz="1200"/>
              <a:t>‘/results’</a:t>
            </a:r>
            <a:endParaRPr sz="1200"/>
          </a:p>
          <a:p>
            <a:pPr indent="-304800" lvl="0" marL="457200" rtl="0" algn="l">
              <a:spcBef>
                <a:spcPts val="0"/>
              </a:spcBef>
              <a:spcAft>
                <a:spcPts val="0"/>
              </a:spcAft>
              <a:buSzPts val="1200"/>
              <a:buChar char="●"/>
            </a:pPr>
            <a:r>
              <a:rPr b="1" lang="el" sz="1200"/>
              <a:t>showResults.vue:</a:t>
            </a:r>
            <a:endParaRPr b="1" sz="1200"/>
          </a:p>
          <a:p>
            <a:pPr indent="-304800" lvl="1" marL="914400" rtl="0" algn="l">
              <a:spcBef>
                <a:spcPts val="0"/>
              </a:spcBef>
              <a:spcAft>
                <a:spcPts val="0"/>
              </a:spcAft>
              <a:buSzPts val="1200"/>
              <a:buChar char="○"/>
            </a:pPr>
            <a:r>
              <a:rPr lang="el" sz="1200"/>
              <a:t>Loading</a:t>
            </a:r>
            <a:endParaRPr sz="1200"/>
          </a:p>
          <a:p>
            <a:pPr indent="-304800" lvl="1" marL="914400" rtl="0" algn="l">
              <a:spcBef>
                <a:spcPts val="0"/>
              </a:spcBef>
              <a:spcAft>
                <a:spcPts val="0"/>
              </a:spcAft>
              <a:buSzPts val="1200"/>
              <a:buChar char="○"/>
            </a:pPr>
            <a:r>
              <a:rPr lang="el" sz="1200"/>
              <a:t>λαμβάνει τα keywords από το bus</a:t>
            </a:r>
            <a:endParaRPr sz="1200"/>
          </a:p>
          <a:p>
            <a:pPr indent="-304800" lvl="1" marL="914400" rtl="0" algn="l">
              <a:spcBef>
                <a:spcPts val="0"/>
              </a:spcBef>
              <a:spcAft>
                <a:spcPts val="0"/>
              </a:spcAft>
              <a:buSzPts val="1200"/>
              <a:buChar char="○"/>
            </a:pPr>
            <a:r>
              <a:rPr lang="el" sz="1200"/>
              <a:t>axios http post request με data τα keywords (app/json)</a:t>
            </a:r>
            <a:endParaRPr sz="1200"/>
          </a:p>
          <a:p>
            <a:pPr indent="-304800" lvl="1" marL="914400" rtl="0" algn="l">
              <a:spcBef>
                <a:spcPts val="0"/>
              </a:spcBef>
              <a:spcAft>
                <a:spcPts val="0"/>
              </a:spcAft>
              <a:buSzPts val="1200"/>
              <a:buChar char="○"/>
            </a:pPr>
            <a:r>
              <a:rPr lang="el" sz="1200"/>
              <a:t>αποθηκεύει τα αποτελέσματα από τα response data του post request</a:t>
            </a:r>
            <a:endParaRPr sz="1200"/>
          </a:p>
          <a:p>
            <a:pPr indent="-304800" lvl="1" marL="914400" rtl="0" algn="l">
              <a:spcBef>
                <a:spcPts val="0"/>
              </a:spcBef>
              <a:spcAft>
                <a:spcPts val="0"/>
              </a:spcAft>
              <a:buSzPts val="1200"/>
              <a:buChar char="○"/>
            </a:pPr>
            <a:r>
              <a:rPr lang="el" sz="1200"/>
              <a:t>εμφάνιση στην οθόνη</a:t>
            </a:r>
            <a:endParaRPr sz="1200"/>
          </a:p>
          <a:p>
            <a:pPr indent="-304800" lvl="1" marL="914400" rtl="0" algn="l">
              <a:spcBef>
                <a:spcPts val="0"/>
              </a:spcBef>
              <a:spcAft>
                <a:spcPts val="0"/>
              </a:spcAft>
              <a:buSzPts val="1200"/>
              <a:buChar char="○"/>
            </a:pPr>
            <a:r>
              <a:rPr lang="el" sz="1200"/>
              <a:t>alert σε περίπτωση error στο backend</a:t>
            </a:r>
            <a:endParaRPr sz="1200"/>
          </a:p>
          <a:p>
            <a:pPr indent="-304800" lvl="0" marL="457200" rtl="0" algn="l">
              <a:spcBef>
                <a:spcPts val="0"/>
              </a:spcBef>
              <a:spcAft>
                <a:spcPts val="0"/>
              </a:spcAft>
              <a:buSzPts val="1200"/>
              <a:buChar char="●"/>
            </a:pPr>
            <a:r>
              <a:rPr b="1" lang="el" sz="1200"/>
              <a:t>header.vue:</a:t>
            </a:r>
            <a:endParaRPr b="1" sz="1200"/>
          </a:p>
          <a:p>
            <a:pPr indent="-304800" lvl="1" marL="914400" rtl="0" algn="l">
              <a:spcBef>
                <a:spcPts val="0"/>
              </a:spcBef>
              <a:spcAft>
                <a:spcPts val="0"/>
              </a:spcAft>
              <a:buSzPts val="1200"/>
              <a:buChar char="○"/>
            </a:pPr>
            <a:r>
              <a:rPr lang="el" sz="1200"/>
              <a:t>απλή μπάρα με button για επιστροφή στην αρχική σελίδα</a:t>
            </a:r>
            <a:endParaRPr sz="1200"/>
          </a:p>
          <a:p>
            <a:pPr indent="0" lvl="0" marL="457200" rtl="0" algn="l">
              <a:spcBef>
                <a:spcPts val="1600"/>
              </a:spcBef>
              <a:spcAft>
                <a:spcPts val="1600"/>
              </a:spcAft>
              <a:buNone/>
            </a:pPr>
            <a:r>
              <a:t/>
            </a:r>
            <a:endParaRPr b="1"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