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219" autoAdjust="0"/>
  </p:normalViewPr>
  <p:slideViewPr>
    <p:cSldViewPr snapToGrid="0">
      <p:cViewPr varScale="1">
        <p:scale>
          <a:sx n="45" d="100"/>
          <a:sy n="45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1D585-621A-4C01-97EE-684371297D2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BB1B-D3EE-493E-8C6C-A7592DBF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8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Temporal detection</a:t>
            </a:r>
            <a:r>
              <a:rPr lang="zh-CN" altLang="en-US" dirty="0" smtClean="0"/>
              <a:t>（时间检测）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两个公开的数据集</a:t>
            </a:r>
            <a:endParaRPr lang="en-US" altLang="zh-CN" dirty="0" smtClean="0"/>
          </a:p>
          <a:p>
            <a:r>
              <a:rPr lang="en-US" altLang="zh-CN" dirty="0" smtClean="0"/>
              <a:t>Spectral localization</a:t>
            </a:r>
            <a:r>
              <a:rPr lang="zh-CN" altLang="en-US" dirty="0" smtClean="0"/>
              <a:t>（频谱定位）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两个公开的数据集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BB1B-D3EE-493E-8C6C-A7592DBF3F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7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两个标准</a:t>
            </a:r>
            <a:r>
              <a:rPr lang="en-US" altLang="zh-CN" dirty="0" smtClean="0"/>
              <a:t>AUROC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max </a:t>
            </a:r>
            <a:r>
              <a:rPr lang="en-US" altLang="zh-CN" dirty="0" err="1" smtClean="0"/>
              <a:t>accurary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Schlüter</a:t>
            </a:r>
            <a:r>
              <a:rPr lang="en-US" altLang="zh-CN" dirty="0" smtClean="0"/>
              <a:t> et al</a:t>
            </a:r>
            <a:r>
              <a:rPr lang="zh-CN" altLang="en-US" dirty="0" smtClean="0"/>
              <a:t>实现的结果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都有所提升，且</a:t>
            </a:r>
            <a:r>
              <a:rPr lang="en-US" altLang="zh-CN" dirty="0" smtClean="0"/>
              <a:t>γ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结果差不多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BB1B-D3EE-493E-8C6C-A7592DBF3F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8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定义了三个标准</a:t>
            </a:r>
            <a:r>
              <a:rPr lang="en-US" altLang="zh-CN" dirty="0" smtClean="0"/>
              <a:t>precision, recall and F1-measure</a:t>
            </a:r>
          </a:p>
          <a:p>
            <a:r>
              <a:rPr lang="en-US" altLang="zh-CN" dirty="0" smtClean="0"/>
              <a:t>KAML</a:t>
            </a:r>
            <a:r>
              <a:rPr lang="zh-CN" altLang="en-US" dirty="0" smtClean="0"/>
              <a:t>是文中提到的一种实现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所有的方法和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都有很大的差距，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比</a:t>
            </a:r>
            <a:r>
              <a:rPr lang="en-US" altLang="zh-CN" dirty="0" smtClean="0"/>
              <a:t>KAML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要高，</a:t>
            </a:r>
            <a:r>
              <a:rPr lang="en-US" altLang="zh-CN" dirty="0" smtClean="0"/>
              <a:t>CNN-β</a:t>
            </a:r>
            <a:r>
              <a:rPr lang="zh-CN" altLang="en-US" dirty="0" smtClean="0"/>
              <a:t>已经接近了</a:t>
            </a:r>
            <a:r>
              <a:rPr lang="en-US" altLang="zh-CN" smtClean="0"/>
              <a:t>fine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BB1B-D3EE-493E-8C6C-A7592DBF3F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9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b="0" dirty="0"/>
              <a:t>LEARNING TO PINPOINT SINGING VOICE</a:t>
            </a:r>
            <a:br>
              <a:rPr lang="en-US" altLang="zh-CN" sz="6000" b="0" dirty="0"/>
            </a:br>
            <a:r>
              <a:rPr lang="en-US" altLang="zh-CN" sz="6000" b="0" dirty="0"/>
              <a:t>FROM WEAKLY LABELED EXAMPLES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zh-CN" altLang="en-US" dirty="0" smtClean="0"/>
              <a:t>郑阳 </a:t>
            </a:r>
            <a:r>
              <a:rPr lang="en-US" altLang="zh-CN" dirty="0" smtClean="0"/>
              <a:t>2013013296</a:t>
            </a:r>
          </a:p>
          <a:p>
            <a:pPr algn="r"/>
            <a:r>
              <a:rPr lang="zh-CN" altLang="en-US" dirty="0"/>
              <a:t>王旻</a:t>
            </a:r>
            <a:r>
              <a:rPr lang="zh-CN" altLang="en-US" dirty="0" smtClean="0"/>
              <a:t>晨 </a:t>
            </a:r>
            <a:r>
              <a:rPr lang="en-US" altLang="zh-CN" dirty="0" smtClean="0"/>
              <a:t>2013013302</a:t>
            </a:r>
          </a:p>
          <a:p>
            <a:pPr algn="r"/>
            <a:r>
              <a:rPr lang="zh-CN" altLang="en-US" dirty="0" smtClean="0"/>
              <a:t>王沁煜 </a:t>
            </a:r>
            <a:r>
              <a:rPr lang="en-US" altLang="zh-CN" dirty="0" smtClean="0"/>
              <a:t>2013013303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04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RECIPE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ried </a:t>
            </a:r>
            <a:r>
              <a:rPr lang="en-US" altLang="zh-CN" dirty="0"/>
              <a:t>several variants of this </a:t>
            </a:r>
            <a:r>
              <a:rPr lang="en-US" altLang="zh-CN" dirty="0" smtClean="0"/>
              <a:t>idea: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altLang="zh-CN" dirty="0"/>
              <a:t>Relabeling </a:t>
            </a:r>
            <a:r>
              <a:rPr lang="en-US" altLang="zh-CN" dirty="0" smtClean="0"/>
              <a:t>by thresholding </a:t>
            </a:r>
            <a:r>
              <a:rPr lang="en-US" altLang="zh-CN" dirty="0"/>
              <a:t>the initial network’s </a:t>
            </a:r>
            <a:r>
              <a:rPr lang="en-US" altLang="zh-CN" dirty="0" smtClean="0"/>
              <a:t>predictions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altLang="zh-CN" dirty="0"/>
              <a:t>W</a:t>
            </a:r>
            <a:r>
              <a:rPr lang="en-US" altLang="zh-CN" dirty="0" smtClean="0"/>
              <a:t>eighting </a:t>
            </a:r>
            <a:r>
              <a:rPr lang="en-US" altLang="zh-CN" dirty="0"/>
              <a:t>positive examples by the initial network’s </a:t>
            </a:r>
            <a:r>
              <a:rPr lang="en-US" altLang="zh-CN" dirty="0" smtClean="0"/>
              <a:t>predictions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altLang="zh-CN" dirty="0"/>
              <a:t>R</a:t>
            </a:r>
            <a:r>
              <a:rPr lang="en-US" altLang="zh-CN" dirty="0" smtClean="0"/>
              <a:t>emoving </a:t>
            </a:r>
            <a:r>
              <a:rPr lang="en-US" altLang="zh-CN" dirty="0"/>
              <a:t>positive </a:t>
            </a:r>
            <a:r>
              <a:rPr lang="en-US" altLang="zh-CN" dirty="0" smtClean="0"/>
              <a:t>examples the </a:t>
            </a:r>
            <a:r>
              <a:rPr lang="en-US" altLang="zh-CN" dirty="0"/>
              <a:t>initial network is not confident </a:t>
            </a:r>
            <a:r>
              <a:rPr lang="en-US" altLang="zh-CN" dirty="0" smtClean="0"/>
              <a:t>about</a:t>
            </a:r>
          </a:p>
          <a:p>
            <a:pPr marL="274320" lvl="1" indent="0">
              <a:buNone/>
            </a:pPr>
            <a:r>
              <a:rPr lang="en-US" altLang="zh-CN" dirty="0" smtClean="0"/>
              <a:t>NOT USEFUL(all methods above)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 </a:t>
            </a:r>
            <a:r>
              <a:rPr lang="en-US" altLang="zh-CN" dirty="0"/>
              <a:t>a second network to output the </a:t>
            </a:r>
            <a:r>
              <a:rPr lang="en-US" altLang="zh-CN" dirty="0" smtClean="0"/>
              <a:t>temporally smoothed </a:t>
            </a:r>
            <a:r>
              <a:rPr lang="en-US" altLang="zh-CN" dirty="0"/>
              <a:t>predictions of the initial network for positive </a:t>
            </a:r>
            <a:r>
              <a:rPr lang="en-US" altLang="zh-CN" dirty="0" smtClean="0"/>
              <a:t>instances, and </a:t>
            </a:r>
            <a:r>
              <a:rPr lang="en-US" altLang="zh-CN" dirty="0"/>
              <a:t>the actual labels for negative instances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third network to output the temporally smoothed </a:t>
            </a:r>
            <a:r>
              <a:rPr lang="en-US" altLang="zh-CN" dirty="0" smtClean="0"/>
              <a:t>summarized saliency </a:t>
            </a:r>
            <a:r>
              <a:rPr lang="en-US" altLang="zh-CN" dirty="0"/>
              <a:t>maps of the second network for </a:t>
            </a:r>
            <a:r>
              <a:rPr lang="en-US" altLang="zh-CN" dirty="0" smtClean="0"/>
              <a:t>positive instances.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RECIPE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342" b="14342"/>
          <a:stretch>
            <a:fillRect/>
          </a:stretch>
        </p:blipFill>
        <p:spPr>
          <a:xfrm>
            <a:off x="1906074" y="1459281"/>
            <a:ext cx="4919729" cy="40631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Network predictions 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d) overshoot vocal segments</a:t>
            </a:r>
          </a:p>
          <a:p>
            <a:r>
              <a:rPr lang="en-US" altLang="zh-CN" sz="1600" dirty="0"/>
              <a:t>(c) because input windows </a:t>
            </a:r>
            <a:r>
              <a:rPr lang="en-US" altLang="zh-CN" sz="1600" dirty="0" smtClean="0"/>
              <a:t>only partially containing vocals </a:t>
            </a:r>
            <a:r>
              <a:rPr lang="en-US" altLang="zh-CN" sz="1600" dirty="0"/>
              <a:t>were always presented as </a:t>
            </a:r>
            <a:r>
              <a:rPr lang="en-US" altLang="zh-CN" sz="1600" dirty="0" smtClean="0"/>
              <a:t>positive examples </a:t>
            </a:r>
          </a:p>
          <a:p>
            <a:r>
              <a:rPr lang="en-US" altLang="zh-CN" sz="1600" dirty="0" smtClean="0"/>
              <a:t>(b) Summarizing </a:t>
            </a:r>
            <a:r>
              <a:rPr lang="en-US" altLang="zh-CN" sz="1600" dirty="0"/>
              <a:t>the saliency map 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e) over frequencies 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f) </a:t>
            </a:r>
            <a:r>
              <a:rPr lang="en-US" altLang="zh-CN" sz="1600" dirty="0" smtClean="0"/>
              <a:t>Allows to </a:t>
            </a:r>
            <a:r>
              <a:rPr lang="en-US" altLang="zh-CN" sz="1600" dirty="0"/>
              <a:t>correct such overshoots.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93" y="90219"/>
            <a:ext cx="5597010" cy="64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For testing temporal detection</a:t>
            </a:r>
            <a:endParaRPr lang="en-US" altLang="zh-CN" dirty="0" smtClean="0"/>
          </a:p>
          <a:p>
            <a:r>
              <a:rPr lang="en-US" altLang="zh-CN" dirty="0" smtClean="0"/>
              <a:t>– RWC</a:t>
            </a:r>
          </a:p>
          <a:p>
            <a:r>
              <a:rPr lang="en-US" altLang="zh-CN" dirty="0" smtClean="0"/>
              <a:t>– </a:t>
            </a:r>
            <a:r>
              <a:rPr lang="en-US" altLang="zh-CN" dirty="0" err="1" smtClean="0"/>
              <a:t>Jamendo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For spectral </a:t>
            </a:r>
            <a:r>
              <a:rPr lang="en-US" altLang="zh-CN" dirty="0" smtClean="0"/>
              <a:t>localization</a:t>
            </a:r>
          </a:p>
          <a:p>
            <a:r>
              <a:rPr lang="en-US" altLang="zh-CN" dirty="0"/>
              <a:t>– </a:t>
            </a:r>
            <a:r>
              <a:rPr lang="en-US" altLang="zh-CN" dirty="0" err="1" smtClean="0"/>
              <a:t>ccMixter</a:t>
            </a:r>
            <a:endParaRPr lang="en-US" altLang="zh-CN" dirty="0" smtClean="0"/>
          </a:p>
          <a:p>
            <a:r>
              <a:rPr lang="en-US" altLang="zh-CN" dirty="0" smtClean="0"/>
              <a:t>– </a:t>
            </a:r>
            <a:r>
              <a:rPr lang="en-US" altLang="zh-CN" dirty="0" err="1" smtClean="0"/>
              <a:t>MedleyDB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07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Detection </a:t>
            </a:r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zh-CN" altLang="en-US" dirty="0"/>
              <a:t>指标</a:t>
            </a:r>
            <a:r>
              <a:rPr lang="en-US" altLang="zh-CN" dirty="0" smtClean="0"/>
              <a:t>AUROC</a:t>
            </a:r>
            <a:r>
              <a:rPr lang="zh-CN" altLang="en-US" dirty="0"/>
              <a:t>、</a:t>
            </a:r>
            <a:r>
              <a:rPr lang="en-US" altLang="zh-CN" dirty="0"/>
              <a:t>max </a:t>
            </a:r>
            <a:r>
              <a:rPr lang="en-US" altLang="zh-CN" dirty="0" err="1"/>
              <a:t>accurary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60" y="2462651"/>
            <a:ext cx="53625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Localization </a:t>
            </a:r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三个指标</a:t>
            </a:r>
            <a:r>
              <a:rPr lang="en-US" altLang="zh-CN" dirty="0"/>
              <a:t>precision, recall and F1-measure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60" y="2560891"/>
            <a:ext cx="5286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ABSTRCT</a:t>
            </a:r>
            <a:endParaRPr lang="zh-CN" altLang="en-US" dirty="0"/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915830" y="2093976"/>
            <a:ext cx="653877" cy="677827"/>
          </a:xfrm>
          <a:prstGeom prst="rect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1</a:t>
            </a:r>
            <a:endParaRPr lang="zh-CN" altLang="en-US" b="1">
              <a:solidFill>
                <a:srgbClr val="FFFFFF"/>
              </a:solidFill>
              <a:latin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13"/>
          <p:cNvSpPr>
            <a:spLocks noChangeArrowheads="1"/>
          </p:cNvSpPr>
          <p:nvPr/>
        </p:nvSpPr>
        <p:spPr bwMode="auto">
          <a:xfrm>
            <a:off x="6522880" y="2093976"/>
            <a:ext cx="653877" cy="677827"/>
          </a:xfrm>
          <a:prstGeom prst="rect">
            <a:avLst/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3</a:t>
            </a:r>
            <a:endParaRPr lang="zh-CN" altLang="en-US" b="1" dirty="0">
              <a:solidFill>
                <a:srgbClr val="FFFFFF"/>
              </a:solidFill>
              <a:latin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7"/>
          <p:cNvSpPr>
            <a:spLocks noChangeArrowheads="1"/>
          </p:cNvSpPr>
          <p:nvPr/>
        </p:nvSpPr>
        <p:spPr bwMode="auto">
          <a:xfrm>
            <a:off x="1569882" y="2278090"/>
            <a:ext cx="288689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5FBFDE"/>
                </a:solidFill>
                <a:ea typeface="宋体" panose="02010600030101010101" pitchFamily="2" charset="-122"/>
              </a:rPr>
              <a:t>INTRODUCTION</a:t>
            </a:r>
            <a:endParaRPr lang="zh-CN" altLang="en-US" sz="1800" b="1" dirty="0">
              <a:solidFill>
                <a:srgbClr val="5FBFDE"/>
              </a:solidFill>
              <a:sym typeface="宋体" panose="02010600030101010101" pitchFamily="2" charset="-122"/>
            </a:endParaRPr>
          </a:p>
        </p:txBody>
      </p:sp>
      <p:sp>
        <p:nvSpPr>
          <p:cNvPr id="23" name="文本框 15"/>
          <p:cNvSpPr>
            <a:spLocks noChangeArrowheads="1"/>
          </p:cNvSpPr>
          <p:nvPr/>
        </p:nvSpPr>
        <p:spPr bwMode="auto">
          <a:xfrm>
            <a:off x="7227732" y="2278090"/>
            <a:ext cx="288689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FD8060"/>
                </a:solidFill>
                <a:ea typeface="宋体" panose="02010600030101010101" pitchFamily="2" charset="-122"/>
              </a:rPr>
              <a:t>RECIPE</a:t>
            </a:r>
            <a:endParaRPr lang="zh-CN" altLang="en-US" sz="1800" b="1" dirty="0">
              <a:solidFill>
                <a:srgbClr val="FD8060"/>
              </a:solidFill>
              <a:sym typeface="宋体" panose="02010600030101010101" pitchFamily="2" charset="-122"/>
            </a:endParaRPr>
          </a:p>
        </p:txBody>
      </p: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1569881" y="2578128"/>
            <a:ext cx="430892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/>
              <a:t>Building an instrument detector </a:t>
            </a:r>
            <a:r>
              <a:rPr lang="en-US" altLang="zh-CN" sz="1600" dirty="0" smtClean="0"/>
              <a:t>is </a:t>
            </a:r>
            <a:r>
              <a:rPr lang="en-US" altLang="zh-CN" sz="1600" dirty="0"/>
              <a:t>expensive to create</a:t>
            </a:r>
            <a:r>
              <a:rPr lang="en-US" altLang="zh-CN" sz="1600" dirty="0" smtClean="0"/>
              <a:t>. So we need a </a:t>
            </a:r>
            <a:r>
              <a:rPr lang="en-US" altLang="zh-CN" sz="1600" dirty="0"/>
              <a:t>more efficient </a:t>
            </a:r>
            <a:r>
              <a:rPr lang="en-US" altLang="zh-CN" sz="1600" dirty="0" smtClean="0"/>
              <a:t>and simple method to fulfill this work.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7256306" y="2578128"/>
            <a:ext cx="43089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A three-step </a:t>
            </a:r>
            <a:r>
              <a:rPr lang="en-US" altLang="zh-CN" sz="1600" dirty="0"/>
              <a:t>training procedure that further improves results.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26" name="矩形 21"/>
          <p:cNvSpPr>
            <a:spLocks noChangeArrowheads="1"/>
          </p:cNvSpPr>
          <p:nvPr/>
        </p:nvSpPr>
        <p:spPr bwMode="auto">
          <a:xfrm>
            <a:off x="915830" y="3773551"/>
            <a:ext cx="653877" cy="677827"/>
          </a:xfrm>
          <a:prstGeom prst="rect">
            <a:avLst/>
          </a:prstGeom>
          <a:solidFill>
            <a:srgbClr val="5FBFD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2</a:t>
            </a:r>
            <a:endParaRPr lang="zh-CN" altLang="en-US" b="1">
              <a:solidFill>
                <a:srgbClr val="FFFFFF"/>
              </a:solidFill>
              <a:latin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6522880" y="3773551"/>
            <a:ext cx="653877" cy="677827"/>
          </a:xfrm>
          <a:prstGeom prst="rect">
            <a:avLst/>
          </a:prstGeom>
          <a:solidFill>
            <a:srgbClr val="FD8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4</a:t>
            </a:r>
            <a:endParaRPr lang="zh-CN" altLang="en-US" b="1" dirty="0">
              <a:solidFill>
                <a:srgbClr val="FFFFFF"/>
              </a:solidFill>
              <a:latin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23"/>
          <p:cNvSpPr>
            <a:spLocks noChangeArrowheads="1"/>
          </p:cNvSpPr>
          <p:nvPr/>
        </p:nvSpPr>
        <p:spPr bwMode="auto">
          <a:xfrm>
            <a:off x="1569882" y="3957665"/>
            <a:ext cx="288689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5FBFDE"/>
                </a:solidFill>
                <a:ea typeface="宋体" panose="02010600030101010101" pitchFamily="2" charset="-122"/>
              </a:rPr>
              <a:t>BASIC IDEA</a:t>
            </a:r>
            <a:endParaRPr lang="zh-CN" altLang="en-US" sz="1800" b="1" dirty="0">
              <a:solidFill>
                <a:srgbClr val="5FBFDE"/>
              </a:solidFill>
              <a:sym typeface="宋体" panose="02010600030101010101" pitchFamily="2" charset="-122"/>
            </a:endParaRPr>
          </a:p>
        </p:txBody>
      </p:sp>
      <p:sp>
        <p:nvSpPr>
          <p:cNvPr id="29" name="文本框 24"/>
          <p:cNvSpPr>
            <a:spLocks noChangeArrowheads="1"/>
          </p:cNvSpPr>
          <p:nvPr/>
        </p:nvSpPr>
        <p:spPr bwMode="auto">
          <a:xfrm>
            <a:off x="7227732" y="3957665"/>
            <a:ext cx="288689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FD8060"/>
                </a:solidFill>
                <a:ea typeface="宋体" panose="02010600030101010101" pitchFamily="2" charset="-122"/>
              </a:rPr>
              <a:t>EXPERIMENTS</a:t>
            </a:r>
            <a:endParaRPr lang="zh-CN" altLang="en-US" sz="1800" b="1" dirty="0">
              <a:solidFill>
                <a:srgbClr val="FD8060"/>
              </a:solidFill>
              <a:sym typeface="宋体" panose="02010600030101010101" pitchFamily="2" charset="-122"/>
            </a:endParaRPr>
          </a:p>
        </p:txBody>
      </p:sp>
      <p:sp>
        <p:nvSpPr>
          <p:cNvPr id="30" name="矩形 25"/>
          <p:cNvSpPr>
            <a:spLocks noChangeArrowheads="1"/>
          </p:cNvSpPr>
          <p:nvPr/>
        </p:nvSpPr>
        <p:spPr bwMode="auto">
          <a:xfrm>
            <a:off x="1569881" y="4259290"/>
            <a:ext cx="430892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/>
              <a:t>T</a:t>
            </a:r>
            <a:r>
              <a:rPr lang="en-US" altLang="zh-CN" sz="1600" dirty="0" smtClean="0"/>
              <a:t>rain </a:t>
            </a:r>
            <a:r>
              <a:rPr lang="en-US" altLang="zh-CN" sz="1600" dirty="0"/>
              <a:t>a Convolutional Neural Network (CNN) </a:t>
            </a:r>
            <a:r>
              <a:rPr lang="en-US" altLang="zh-CN" sz="1600" dirty="0" smtClean="0"/>
              <a:t>on 10,000 </a:t>
            </a:r>
            <a:r>
              <a:rPr lang="en-US" altLang="zh-CN" sz="1600" dirty="0"/>
              <a:t>30-second song snippets </a:t>
            </a:r>
            <a:r>
              <a:rPr lang="en-US" altLang="zh-CN" sz="1600" dirty="0" smtClean="0"/>
              <a:t>with sub-second </a:t>
            </a:r>
            <a:r>
              <a:rPr lang="en-US" altLang="zh-CN" sz="1600" dirty="0"/>
              <a:t>granularity.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31" name="矩形 26"/>
          <p:cNvSpPr>
            <a:spLocks noChangeArrowheads="1"/>
          </p:cNvSpPr>
          <p:nvPr/>
        </p:nvSpPr>
        <p:spPr bwMode="auto">
          <a:xfrm>
            <a:off x="7256306" y="4259290"/>
            <a:ext cx="430892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/>
              <a:t>W</a:t>
            </a:r>
            <a:r>
              <a:rPr lang="en-US" altLang="zh-CN" sz="1600" dirty="0" smtClean="0"/>
              <a:t>e </a:t>
            </a:r>
            <a:r>
              <a:rPr lang="en-US" altLang="zh-CN" sz="1600" dirty="0"/>
              <a:t>train networks on a dataset </a:t>
            </a:r>
            <a:r>
              <a:rPr lang="en-US" altLang="zh-CN" sz="1600" dirty="0" smtClean="0"/>
              <a:t>of 10,000 </a:t>
            </a:r>
            <a:r>
              <a:rPr lang="en-US" altLang="zh-CN" sz="1600" dirty="0"/>
              <a:t>weakly-annotated 30-second snippets, then </a:t>
            </a:r>
            <a:r>
              <a:rPr lang="en-US" altLang="zh-CN" sz="1600" dirty="0" smtClean="0"/>
              <a:t>evaluate them </a:t>
            </a:r>
            <a:r>
              <a:rPr lang="en-US" altLang="zh-CN" sz="1600" dirty="0"/>
              <a:t>on two public </a:t>
            </a:r>
            <a:r>
              <a:rPr lang="en-US" altLang="zh-CN" sz="1600" dirty="0" smtClean="0"/>
              <a:t>datasets.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1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 autoUpdateAnimBg="0"/>
      <p:bldP spid="21" grpId="0" bldLvl="0" animBg="1" autoUpdateAnimBg="0"/>
      <p:bldP spid="22" grpId="0" bldLvl="0" autoUpdateAnimBg="0"/>
      <p:bldP spid="23" grpId="0" bldLvl="0" autoUpdateAnimBg="0"/>
      <p:bldP spid="24" grpId="0" bldLvl="0" autoUpdateAnimBg="0"/>
      <p:bldP spid="25" grpId="0" bldLvl="0" autoUpdateAnimBg="0"/>
      <p:bldP spid="26" grpId="0" bldLvl="0" animBg="1" autoUpdateAnimBg="0"/>
      <p:bldP spid="27" grpId="0" bldLvl="0" animBg="1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INTRODUCTION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1069848" y="1939429"/>
            <a:ext cx="10058400" cy="4603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Significance of the method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200" dirty="0" smtClean="0"/>
              <a:t>Annotated music pieces at high temporal accuracy are very important in instruments detecting, but it’s no easy to get.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Idea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Instrument </a:t>
            </a:r>
            <a:r>
              <a:rPr lang="en-US" altLang="zh-CN" sz="2400" dirty="0"/>
              <a:t>annotations at a song level are often easily available </a:t>
            </a:r>
            <a:r>
              <a:rPr lang="en-US" altLang="zh-CN" sz="2400" dirty="0" smtClean="0"/>
              <a:t>online, the paper intend to obtain high-granularity </a:t>
            </a:r>
            <a:r>
              <a:rPr lang="en-US" altLang="zh-CN" sz="2400" dirty="0"/>
              <a:t>vocal detection results from low-granularity </a:t>
            </a:r>
            <a:r>
              <a:rPr lang="en-US" altLang="zh-CN" sz="2400" dirty="0" smtClean="0"/>
              <a:t>annotations.</a:t>
            </a:r>
            <a:endParaRPr lang="en-US" altLang="zh-CN" sz="2200" dirty="0" smtClean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Techniques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200" dirty="0" smtClean="0"/>
              <a:t>Basic    -&gt;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Convolutional Neural Network (CNN)</a:t>
            </a:r>
            <a:endParaRPr lang="en-US" altLang="zh-CN" sz="22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2200" dirty="0" smtClean="0"/>
              <a:t>Improvement   -&gt;	  </a:t>
            </a:r>
            <a:r>
              <a:rPr lang="en-US" altLang="zh-CN" sz="2400" dirty="0" smtClean="0"/>
              <a:t>multiple-instance learning </a:t>
            </a:r>
            <a:endParaRPr lang="en-US" altLang="zh-CN" sz="2000" dirty="0" smtClean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000" dirty="0" smtClean="0"/>
              <a:t>                                   </a:t>
            </a:r>
            <a:r>
              <a:rPr lang="en-US" altLang="zh-CN" sz="2400" dirty="0" smtClean="0"/>
              <a:t>saliency </a:t>
            </a:r>
            <a:r>
              <a:rPr lang="en-US" altLang="zh-CN" sz="2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2404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INGREDIENTS</a:t>
            </a:r>
            <a:endParaRPr lang="zh-CN" altLang="en-US" dirty="0"/>
          </a:p>
        </p:txBody>
      </p:sp>
      <p:sp>
        <p:nvSpPr>
          <p:cNvPr id="7" name="文本框 44"/>
          <p:cNvSpPr>
            <a:spLocks noChangeArrowheads="1"/>
          </p:cNvSpPr>
          <p:nvPr/>
        </p:nvSpPr>
        <p:spPr bwMode="auto">
          <a:xfrm>
            <a:off x="2344781" y="2170368"/>
            <a:ext cx="46355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CNN-based Singing Voice Detection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45"/>
          <p:cNvSpPr>
            <a:spLocks noChangeArrowheads="1"/>
          </p:cNvSpPr>
          <p:nvPr/>
        </p:nvSpPr>
        <p:spPr bwMode="auto">
          <a:xfrm>
            <a:off x="2374944" y="2503743"/>
            <a:ext cx="5884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595959"/>
                </a:solidFill>
                <a:latin typeface="华文细黑" panose="02010600040101010101" pitchFamily="2" charset="-122"/>
                <a:sym typeface="宋体" panose="02010600030101010101" pitchFamily="2" charset="-122"/>
              </a:rPr>
              <a:t>基于卷积神经网络的歌声探测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sp>
        <p:nvSpPr>
          <p:cNvPr id="9" name="文本框 47"/>
          <p:cNvSpPr>
            <a:spLocks noChangeArrowheads="1"/>
          </p:cNvSpPr>
          <p:nvPr/>
        </p:nvSpPr>
        <p:spPr bwMode="auto">
          <a:xfrm>
            <a:off x="2344782" y="3589593"/>
            <a:ext cx="3527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Multiple-Instance Learning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48"/>
          <p:cNvSpPr>
            <a:spLocks noChangeArrowheads="1"/>
          </p:cNvSpPr>
          <p:nvPr/>
        </p:nvSpPr>
        <p:spPr bwMode="auto">
          <a:xfrm>
            <a:off x="2374944" y="3921381"/>
            <a:ext cx="5884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95959"/>
                </a:solidFill>
                <a:latin typeface="华文细黑" panose="02010600040101010101" pitchFamily="2" charset="-122"/>
                <a:sym typeface="宋体" panose="02010600030101010101" pitchFamily="2" charset="-122"/>
              </a:rPr>
              <a:t>多样例</a:t>
            </a:r>
            <a:r>
              <a:rPr lang="zh-CN" altLang="en-US" sz="1600" dirty="0" smtClean="0">
                <a:solidFill>
                  <a:srgbClr val="595959"/>
                </a:solidFill>
                <a:latin typeface="华文细黑" panose="02010600040101010101" pitchFamily="2" charset="-122"/>
                <a:sym typeface="宋体" panose="02010600030101010101" pitchFamily="2" charset="-122"/>
              </a:rPr>
              <a:t>学习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1493882" y="3549906"/>
            <a:ext cx="765175" cy="765175"/>
            <a:chOff x="0" y="0"/>
            <a:chExt cx="765627" cy="765627"/>
          </a:xfrm>
        </p:grpSpPr>
        <p:sp>
          <p:nvSpPr>
            <p:cNvPr id="12" name="矩形 46"/>
            <p:cNvSpPr>
              <a:spLocks noChangeArrowheads="1"/>
            </p:cNvSpPr>
            <p:nvPr/>
          </p:nvSpPr>
          <p:spPr bwMode="auto">
            <a:xfrm>
              <a:off x="0" y="0"/>
              <a:ext cx="765627" cy="765627"/>
            </a:xfrm>
            <a:prstGeom prst="rect">
              <a:avLst/>
            </a:prstGeom>
            <a:solidFill>
              <a:srgbClr val="FD8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Freeform 252"/>
            <p:cNvSpPr>
              <a:spLocks noEditPoints="1" noChangeArrowheads="1"/>
            </p:cNvSpPr>
            <p:nvPr/>
          </p:nvSpPr>
          <p:spPr bwMode="auto">
            <a:xfrm>
              <a:off x="186563" y="97136"/>
              <a:ext cx="390545" cy="571353"/>
            </a:xfrm>
            <a:custGeom>
              <a:avLst/>
              <a:gdLst>
                <a:gd name="T0" fmla="*/ 2147483646 w 73"/>
                <a:gd name="T1" fmla="*/ 2147483646 h 107"/>
                <a:gd name="T2" fmla="*/ 2147483646 w 73"/>
                <a:gd name="T3" fmla="*/ 2147483646 h 107"/>
                <a:gd name="T4" fmla="*/ 2147483646 w 73"/>
                <a:gd name="T5" fmla="*/ 2147483646 h 107"/>
                <a:gd name="T6" fmla="*/ 2147483646 w 73"/>
                <a:gd name="T7" fmla="*/ 2147483646 h 107"/>
                <a:gd name="T8" fmla="*/ 2147483646 w 73"/>
                <a:gd name="T9" fmla="*/ 2147483646 h 107"/>
                <a:gd name="T10" fmla="*/ 2147483646 w 73"/>
                <a:gd name="T11" fmla="*/ 2147483646 h 107"/>
                <a:gd name="T12" fmla="*/ 2147483646 w 73"/>
                <a:gd name="T13" fmla="*/ 2147483646 h 107"/>
                <a:gd name="T14" fmla="*/ 2147483646 w 73"/>
                <a:gd name="T15" fmla="*/ 2147483646 h 107"/>
                <a:gd name="T16" fmla="*/ 2147483646 w 73"/>
                <a:gd name="T17" fmla="*/ 2147483646 h 107"/>
                <a:gd name="T18" fmla="*/ 2147483646 w 73"/>
                <a:gd name="T19" fmla="*/ 2147483646 h 107"/>
                <a:gd name="T20" fmla="*/ 2147483646 w 73"/>
                <a:gd name="T21" fmla="*/ 2147483646 h 107"/>
                <a:gd name="T22" fmla="*/ 2147483646 w 73"/>
                <a:gd name="T23" fmla="*/ 2147483646 h 107"/>
                <a:gd name="T24" fmla="*/ 2147483646 w 73"/>
                <a:gd name="T25" fmla="*/ 2147483646 h 107"/>
                <a:gd name="T26" fmla="*/ 2147483646 w 73"/>
                <a:gd name="T27" fmla="*/ 2147483646 h 107"/>
                <a:gd name="T28" fmla="*/ 2147483646 w 73"/>
                <a:gd name="T29" fmla="*/ 2147483646 h 107"/>
                <a:gd name="T30" fmla="*/ 2147483646 w 73"/>
                <a:gd name="T31" fmla="*/ 2147483646 h 107"/>
                <a:gd name="T32" fmla="*/ 2147483646 w 73"/>
                <a:gd name="T33" fmla="*/ 2147483646 h 107"/>
                <a:gd name="T34" fmla="*/ 2147483646 w 73"/>
                <a:gd name="T35" fmla="*/ 2147483646 h 107"/>
                <a:gd name="T36" fmla="*/ 2147483646 w 73"/>
                <a:gd name="T37" fmla="*/ 2147483646 h 107"/>
                <a:gd name="T38" fmla="*/ 2147483646 w 73"/>
                <a:gd name="T39" fmla="*/ 2147483646 h 107"/>
                <a:gd name="T40" fmla="*/ 2147483646 w 73"/>
                <a:gd name="T41" fmla="*/ 2147483646 h 107"/>
                <a:gd name="T42" fmla="*/ 2147483646 w 73"/>
                <a:gd name="T43" fmla="*/ 2147483646 h 107"/>
                <a:gd name="T44" fmla="*/ 2147483646 w 73"/>
                <a:gd name="T45" fmla="*/ 2147483646 h 107"/>
                <a:gd name="T46" fmla="*/ 2147483646 w 73"/>
                <a:gd name="T47" fmla="*/ 2147483646 h 107"/>
                <a:gd name="T48" fmla="*/ 2147483646 w 73"/>
                <a:gd name="T49" fmla="*/ 2147483646 h 107"/>
                <a:gd name="T50" fmla="*/ 2147483646 w 73"/>
                <a:gd name="T51" fmla="*/ 2147483646 h 107"/>
                <a:gd name="T52" fmla="*/ 2147483646 w 73"/>
                <a:gd name="T53" fmla="*/ 2147483646 h 107"/>
                <a:gd name="T54" fmla="*/ 2147483646 w 73"/>
                <a:gd name="T55" fmla="*/ 2147483646 h 107"/>
                <a:gd name="T56" fmla="*/ 2147483646 w 73"/>
                <a:gd name="T57" fmla="*/ 2147483646 h 107"/>
                <a:gd name="T58" fmla="*/ 2147483646 w 73"/>
                <a:gd name="T59" fmla="*/ 2147483646 h 107"/>
                <a:gd name="T60" fmla="*/ 2147483646 w 73"/>
                <a:gd name="T61" fmla="*/ 2147483646 h 107"/>
                <a:gd name="T62" fmla="*/ 2147483646 w 73"/>
                <a:gd name="T63" fmla="*/ 2147483646 h 107"/>
                <a:gd name="T64" fmla="*/ 2147483646 w 73"/>
                <a:gd name="T65" fmla="*/ 2147483646 h 107"/>
                <a:gd name="T66" fmla="*/ 2147483646 w 73"/>
                <a:gd name="T67" fmla="*/ 2147483646 h 107"/>
                <a:gd name="T68" fmla="*/ 2147483646 w 73"/>
                <a:gd name="T69" fmla="*/ 2147483646 h 107"/>
                <a:gd name="T70" fmla="*/ 2147483646 w 73"/>
                <a:gd name="T71" fmla="*/ 2147483646 h 107"/>
                <a:gd name="T72" fmla="*/ 2147483646 w 73"/>
                <a:gd name="T73" fmla="*/ 2147483646 h 107"/>
                <a:gd name="T74" fmla="*/ 2147483646 w 73"/>
                <a:gd name="T75" fmla="*/ 2147483646 h 107"/>
                <a:gd name="T76" fmla="*/ 2147483646 w 73"/>
                <a:gd name="T77" fmla="*/ 2147483646 h 107"/>
                <a:gd name="T78" fmla="*/ 2147483646 w 73"/>
                <a:gd name="T79" fmla="*/ 2147483646 h 107"/>
                <a:gd name="T80" fmla="*/ 2147483646 w 73"/>
                <a:gd name="T81" fmla="*/ 2147483646 h 107"/>
                <a:gd name="T82" fmla="*/ 2147483646 w 73"/>
                <a:gd name="T83" fmla="*/ 2147483646 h 107"/>
                <a:gd name="T84" fmla="*/ 2147483646 w 73"/>
                <a:gd name="T85" fmla="*/ 2147483646 h 107"/>
                <a:gd name="T86" fmla="*/ 2147483646 w 73"/>
                <a:gd name="T87" fmla="*/ 2147483646 h 107"/>
                <a:gd name="T88" fmla="*/ 2147483646 w 73"/>
                <a:gd name="T89" fmla="*/ 2147483646 h 107"/>
                <a:gd name="T90" fmla="*/ 2147483646 w 73"/>
                <a:gd name="T91" fmla="*/ 214748364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3"/>
                <a:gd name="T139" fmla="*/ 0 h 107"/>
                <a:gd name="T140" fmla="*/ 73 w 73"/>
                <a:gd name="T141" fmla="*/ 107 h 10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52"/>
          <p:cNvSpPr>
            <a:spLocks noChangeArrowheads="1"/>
          </p:cNvSpPr>
          <p:nvPr/>
        </p:nvSpPr>
        <p:spPr bwMode="auto">
          <a:xfrm>
            <a:off x="2344782" y="4942143"/>
            <a:ext cx="3392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Saliency Mapping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sym typeface="宋体" panose="02010600030101010101" pitchFamily="2" charset="-122"/>
            </a:endParaRPr>
          </a:p>
        </p:txBody>
      </p:sp>
      <p:sp>
        <p:nvSpPr>
          <p:cNvPr id="15" name="矩形 53"/>
          <p:cNvSpPr>
            <a:spLocks noChangeArrowheads="1"/>
          </p:cNvSpPr>
          <p:nvPr/>
        </p:nvSpPr>
        <p:spPr bwMode="auto">
          <a:xfrm>
            <a:off x="2374944" y="5273931"/>
            <a:ext cx="5884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itchFamily="34" charset="-127"/>
                <a:ea typeface="华文细黑" panose="0201060004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595959"/>
                </a:solidFill>
                <a:latin typeface="华文细黑" panose="02010600040101010101" pitchFamily="2" charset="-122"/>
                <a:sym typeface="宋体" panose="02010600030101010101" pitchFamily="2" charset="-122"/>
              </a:rPr>
              <a:t>显著图</a:t>
            </a:r>
            <a:endParaRPr lang="zh-CN" altLang="en-US" sz="1600" dirty="0">
              <a:solidFill>
                <a:srgbClr val="595959"/>
              </a:solidFill>
              <a:sym typeface="宋体" panose="02010600030101010101" pitchFamily="2" charset="-122"/>
            </a:endParaRPr>
          </a:p>
        </p:txBody>
      </p:sp>
      <p:grpSp>
        <p:nvGrpSpPr>
          <p:cNvPr id="23" name="组合 2"/>
          <p:cNvGrpSpPr>
            <a:grpSpLocks/>
          </p:cNvGrpSpPr>
          <p:nvPr/>
        </p:nvGrpSpPr>
        <p:grpSpPr bwMode="auto">
          <a:xfrm>
            <a:off x="1493882" y="4942143"/>
            <a:ext cx="765175" cy="765175"/>
            <a:chOff x="0" y="0"/>
            <a:chExt cx="765627" cy="765627"/>
          </a:xfrm>
        </p:grpSpPr>
        <p:sp>
          <p:nvSpPr>
            <p:cNvPr id="24" name="矩形 46"/>
            <p:cNvSpPr>
              <a:spLocks noChangeArrowheads="1"/>
            </p:cNvSpPr>
            <p:nvPr/>
          </p:nvSpPr>
          <p:spPr bwMode="auto">
            <a:xfrm>
              <a:off x="0" y="0"/>
              <a:ext cx="765627" cy="765627"/>
            </a:xfrm>
            <a:prstGeom prst="rect">
              <a:avLst/>
            </a:prstGeom>
            <a:solidFill>
              <a:srgbClr val="FD8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Freeform 252"/>
            <p:cNvSpPr>
              <a:spLocks noEditPoints="1" noChangeArrowheads="1"/>
            </p:cNvSpPr>
            <p:nvPr/>
          </p:nvSpPr>
          <p:spPr bwMode="auto">
            <a:xfrm>
              <a:off x="186563" y="97136"/>
              <a:ext cx="390545" cy="571353"/>
            </a:xfrm>
            <a:custGeom>
              <a:avLst/>
              <a:gdLst>
                <a:gd name="T0" fmla="*/ 2147483646 w 73"/>
                <a:gd name="T1" fmla="*/ 2147483646 h 107"/>
                <a:gd name="T2" fmla="*/ 2147483646 w 73"/>
                <a:gd name="T3" fmla="*/ 2147483646 h 107"/>
                <a:gd name="T4" fmla="*/ 2147483646 w 73"/>
                <a:gd name="T5" fmla="*/ 2147483646 h 107"/>
                <a:gd name="T6" fmla="*/ 2147483646 w 73"/>
                <a:gd name="T7" fmla="*/ 2147483646 h 107"/>
                <a:gd name="T8" fmla="*/ 2147483646 w 73"/>
                <a:gd name="T9" fmla="*/ 2147483646 h 107"/>
                <a:gd name="T10" fmla="*/ 2147483646 w 73"/>
                <a:gd name="T11" fmla="*/ 2147483646 h 107"/>
                <a:gd name="T12" fmla="*/ 2147483646 w 73"/>
                <a:gd name="T13" fmla="*/ 2147483646 h 107"/>
                <a:gd name="T14" fmla="*/ 2147483646 w 73"/>
                <a:gd name="T15" fmla="*/ 2147483646 h 107"/>
                <a:gd name="T16" fmla="*/ 2147483646 w 73"/>
                <a:gd name="T17" fmla="*/ 2147483646 h 107"/>
                <a:gd name="T18" fmla="*/ 2147483646 w 73"/>
                <a:gd name="T19" fmla="*/ 2147483646 h 107"/>
                <a:gd name="T20" fmla="*/ 2147483646 w 73"/>
                <a:gd name="T21" fmla="*/ 2147483646 h 107"/>
                <a:gd name="T22" fmla="*/ 2147483646 w 73"/>
                <a:gd name="T23" fmla="*/ 2147483646 h 107"/>
                <a:gd name="T24" fmla="*/ 2147483646 w 73"/>
                <a:gd name="T25" fmla="*/ 2147483646 h 107"/>
                <a:gd name="T26" fmla="*/ 2147483646 w 73"/>
                <a:gd name="T27" fmla="*/ 2147483646 h 107"/>
                <a:gd name="T28" fmla="*/ 2147483646 w 73"/>
                <a:gd name="T29" fmla="*/ 2147483646 h 107"/>
                <a:gd name="T30" fmla="*/ 2147483646 w 73"/>
                <a:gd name="T31" fmla="*/ 2147483646 h 107"/>
                <a:gd name="T32" fmla="*/ 2147483646 w 73"/>
                <a:gd name="T33" fmla="*/ 2147483646 h 107"/>
                <a:gd name="T34" fmla="*/ 2147483646 w 73"/>
                <a:gd name="T35" fmla="*/ 2147483646 h 107"/>
                <a:gd name="T36" fmla="*/ 2147483646 w 73"/>
                <a:gd name="T37" fmla="*/ 2147483646 h 107"/>
                <a:gd name="T38" fmla="*/ 2147483646 w 73"/>
                <a:gd name="T39" fmla="*/ 2147483646 h 107"/>
                <a:gd name="T40" fmla="*/ 2147483646 w 73"/>
                <a:gd name="T41" fmla="*/ 2147483646 h 107"/>
                <a:gd name="T42" fmla="*/ 2147483646 w 73"/>
                <a:gd name="T43" fmla="*/ 2147483646 h 107"/>
                <a:gd name="T44" fmla="*/ 2147483646 w 73"/>
                <a:gd name="T45" fmla="*/ 2147483646 h 107"/>
                <a:gd name="T46" fmla="*/ 2147483646 w 73"/>
                <a:gd name="T47" fmla="*/ 2147483646 h 107"/>
                <a:gd name="T48" fmla="*/ 2147483646 w 73"/>
                <a:gd name="T49" fmla="*/ 2147483646 h 107"/>
                <a:gd name="T50" fmla="*/ 2147483646 w 73"/>
                <a:gd name="T51" fmla="*/ 2147483646 h 107"/>
                <a:gd name="T52" fmla="*/ 2147483646 w 73"/>
                <a:gd name="T53" fmla="*/ 2147483646 h 107"/>
                <a:gd name="T54" fmla="*/ 2147483646 w 73"/>
                <a:gd name="T55" fmla="*/ 2147483646 h 107"/>
                <a:gd name="T56" fmla="*/ 2147483646 w 73"/>
                <a:gd name="T57" fmla="*/ 2147483646 h 107"/>
                <a:gd name="T58" fmla="*/ 2147483646 w 73"/>
                <a:gd name="T59" fmla="*/ 2147483646 h 107"/>
                <a:gd name="T60" fmla="*/ 2147483646 w 73"/>
                <a:gd name="T61" fmla="*/ 2147483646 h 107"/>
                <a:gd name="T62" fmla="*/ 2147483646 w 73"/>
                <a:gd name="T63" fmla="*/ 2147483646 h 107"/>
                <a:gd name="T64" fmla="*/ 2147483646 w 73"/>
                <a:gd name="T65" fmla="*/ 2147483646 h 107"/>
                <a:gd name="T66" fmla="*/ 2147483646 w 73"/>
                <a:gd name="T67" fmla="*/ 2147483646 h 107"/>
                <a:gd name="T68" fmla="*/ 2147483646 w 73"/>
                <a:gd name="T69" fmla="*/ 2147483646 h 107"/>
                <a:gd name="T70" fmla="*/ 2147483646 w 73"/>
                <a:gd name="T71" fmla="*/ 2147483646 h 107"/>
                <a:gd name="T72" fmla="*/ 2147483646 w 73"/>
                <a:gd name="T73" fmla="*/ 2147483646 h 107"/>
                <a:gd name="T74" fmla="*/ 2147483646 w 73"/>
                <a:gd name="T75" fmla="*/ 2147483646 h 107"/>
                <a:gd name="T76" fmla="*/ 2147483646 w 73"/>
                <a:gd name="T77" fmla="*/ 2147483646 h 107"/>
                <a:gd name="T78" fmla="*/ 2147483646 w 73"/>
                <a:gd name="T79" fmla="*/ 2147483646 h 107"/>
                <a:gd name="T80" fmla="*/ 2147483646 w 73"/>
                <a:gd name="T81" fmla="*/ 2147483646 h 107"/>
                <a:gd name="T82" fmla="*/ 2147483646 w 73"/>
                <a:gd name="T83" fmla="*/ 2147483646 h 107"/>
                <a:gd name="T84" fmla="*/ 2147483646 w 73"/>
                <a:gd name="T85" fmla="*/ 2147483646 h 107"/>
                <a:gd name="T86" fmla="*/ 2147483646 w 73"/>
                <a:gd name="T87" fmla="*/ 2147483646 h 107"/>
                <a:gd name="T88" fmla="*/ 2147483646 w 73"/>
                <a:gd name="T89" fmla="*/ 2147483646 h 107"/>
                <a:gd name="T90" fmla="*/ 2147483646 w 73"/>
                <a:gd name="T91" fmla="*/ 214748364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3"/>
                <a:gd name="T139" fmla="*/ 0 h 107"/>
                <a:gd name="T140" fmla="*/ 73 w 73"/>
                <a:gd name="T141" fmla="*/ 107 h 10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"/>
          <p:cNvGrpSpPr>
            <a:grpSpLocks/>
          </p:cNvGrpSpPr>
          <p:nvPr/>
        </p:nvGrpSpPr>
        <p:grpSpPr bwMode="auto">
          <a:xfrm>
            <a:off x="1492904" y="2191055"/>
            <a:ext cx="765175" cy="765175"/>
            <a:chOff x="0" y="0"/>
            <a:chExt cx="765627" cy="765627"/>
          </a:xfrm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765627" cy="765627"/>
            </a:xfrm>
            <a:prstGeom prst="rect">
              <a:avLst/>
            </a:prstGeom>
            <a:solidFill>
              <a:srgbClr val="FD8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Dotum" pitchFamily="34" charset="-127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Freeform 252"/>
            <p:cNvSpPr>
              <a:spLocks noEditPoints="1" noChangeArrowheads="1"/>
            </p:cNvSpPr>
            <p:nvPr/>
          </p:nvSpPr>
          <p:spPr bwMode="auto">
            <a:xfrm>
              <a:off x="186563" y="97136"/>
              <a:ext cx="390545" cy="571353"/>
            </a:xfrm>
            <a:custGeom>
              <a:avLst/>
              <a:gdLst>
                <a:gd name="T0" fmla="*/ 2147483646 w 73"/>
                <a:gd name="T1" fmla="*/ 2147483646 h 107"/>
                <a:gd name="T2" fmla="*/ 2147483646 w 73"/>
                <a:gd name="T3" fmla="*/ 2147483646 h 107"/>
                <a:gd name="T4" fmla="*/ 2147483646 w 73"/>
                <a:gd name="T5" fmla="*/ 2147483646 h 107"/>
                <a:gd name="T6" fmla="*/ 2147483646 w 73"/>
                <a:gd name="T7" fmla="*/ 2147483646 h 107"/>
                <a:gd name="T8" fmla="*/ 2147483646 w 73"/>
                <a:gd name="T9" fmla="*/ 2147483646 h 107"/>
                <a:gd name="T10" fmla="*/ 2147483646 w 73"/>
                <a:gd name="T11" fmla="*/ 2147483646 h 107"/>
                <a:gd name="T12" fmla="*/ 2147483646 w 73"/>
                <a:gd name="T13" fmla="*/ 2147483646 h 107"/>
                <a:gd name="T14" fmla="*/ 2147483646 w 73"/>
                <a:gd name="T15" fmla="*/ 2147483646 h 107"/>
                <a:gd name="T16" fmla="*/ 2147483646 w 73"/>
                <a:gd name="T17" fmla="*/ 2147483646 h 107"/>
                <a:gd name="T18" fmla="*/ 2147483646 w 73"/>
                <a:gd name="T19" fmla="*/ 2147483646 h 107"/>
                <a:gd name="T20" fmla="*/ 2147483646 w 73"/>
                <a:gd name="T21" fmla="*/ 2147483646 h 107"/>
                <a:gd name="T22" fmla="*/ 2147483646 w 73"/>
                <a:gd name="T23" fmla="*/ 2147483646 h 107"/>
                <a:gd name="T24" fmla="*/ 2147483646 w 73"/>
                <a:gd name="T25" fmla="*/ 2147483646 h 107"/>
                <a:gd name="T26" fmla="*/ 2147483646 w 73"/>
                <a:gd name="T27" fmla="*/ 2147483646 h 107"/>
                <a:gd name="T28" fmla="*/ 2147483646 w 73"/>
                <a:gd name="T29" fmla="*/ 2147483646 h 107"/>
                <a:gd name="T30" fmla="*/ 2147483646 w 73"/>
                <a:gd name="T31" fmla="*/ 2147483646 h 107"/>
                <a:gd name="T32" fmla="*/ 2147483646 w 73"/>
                <a:gd name="T33" fmla="*/ 2147483646 h 107"/>
                <a:gd name="T34" fmla="*/ 2147483646 w 73"/>
                <a:gd name="T35" fmla="*/ 2147483646 h 107"/>
                <a:gd name="T36" fmla="*/ 2147483646 w 73"/>
                <a:gd name="T37" fmla="*/ 2147483646 h 107"/>
                <a:gd name="T38" fmla="*/ 2147483646 w 73"/>
                <a:gd name="T39" fmla="*/ 2147483646 h 107"/>
                <a:gd name="T40" fmla="*/ 2147483646 w 73"/>
                <a:gd name="T41" fmla="*/ 2147483646 h 107"/>
                <a:gd name="T42" fmla="*/ 2147483646 w 73"/>
                <a:gd name="T43" fmla="*/ 2147483646 h 107"/>
                <a:gd name="T44" fmla="*/ 2147483646 w 73"/>
                <a:gd name="T45" fmla="*/ 2147483646 h 107"/>
                <a:gd name="T46" fmla="*/ 2147483646 w 73"/>
                <a:gd name="T47" fmla="*/ 2147483646 h 107"/>
                <a:gd name="T48" fmla="*/ 2147483646 w 73"/>
                <a:gd name="T49" fmla="*/ 2147483646 h 107"/>
                <a:gd name="T50" fmla="*/ 2147483646 w 73"/>
                <a:gd name="T51" fmla="*/ 2147483646 h 107"/>
                <a:gd name="T52" fmla="*/ 2147483646 w 73"/>
                <a:gd name="T53" fmla="*/ 2147483646 h 107"/>
                <a:gd name="T54" fmla="*/ 2147483646 w 73"/>
                <a:gd name="T55" fmla="*/ 2147483646 h 107"/>
                <a:gd name="T56" fmla="*/ 2147483646 w 73"/>
                <a:gd name="T57" fmla="*/ 2147483646 h 107"/>
                <a:gd name="T58" fmla="*/ 2147483646 w 73"/>
                <a:gd name="T59" fmla="*/ 2147483646 h 107"/>
                <a:gd name="T60" fmla="*/ 2147483646 w 73"/>
                <a:gd name="T61" fmla="*/ 2147483646 h 107"/>
                <a:gd name="T62" fmla="*/ 2147483646 w 73"/>
                <a:gd name="T63" fmla="*/ 2147483646 h 107"/>
                <a:gd name="T64" fmla="*/ 2147483646 w 73"/>
                <a:gd name="T65" fmla="*/ 2147483646 h 107"/>
                <a:gd name="T66" fmla="*/ 2147483646 w 73"/>
                <a:gd name="T67" fmla="*/ 2147483646 h 107"/>
                <a:gd name="T68" fmla="*/ 2147483646 w 73"/>
                <a:gd name="T69" fmla="*/ 2147483646 h 107"/>
                <a:gd name="T70" fmla="*/ 2147483646 w 73"/>
                <a:gd name="T71" fmla="*/ 2147483646 h 107"/>
                <a:gd name="T72" fmla="*/ 2147483646 w 73"/>
                <a:gd name="T73" fmla="*/ 2147483646 h 107"/>
                <a:gd name="T74" fmla="*/ 2147483646 w 73"/>
                <a:gd name="T75" fmla="*/ 2147483646 h 107"/>
                <a:gd name="T76" fmla="*/ 2147483646 w 73"/>
                <a:gd name="T77" fmla="*/ 2147483646 h 107"/>
                <a:gd name="T78" fmla="*/ 2147483646 w 73"/>
                <a:gd name="T79" fmla="*/ 2147483646 h 107"/>
                <a:gd name="T80" fmla="*/ 2147483646 w 73"/>
                <a:gd name="T81" fmla="*/ 2147483646 h 107"/>
                <a:gd name="T82" fmla="*/ 2147483646 w 73"/>
                <a:gd name="T83" fmla="*/ 2147483646 h 107"/>
                <a:gd name="T84" fmla="*/ 2147483646 w 73"/>
                <a:gd name="T85" fmla="*/ 2147483646 h 107"/>
                <a:gd name="T86" fmla="*/ 2147483646 w 73"/>
                <a:gd name="T87" fmla="*/ 2147483646 h 107"/>
                <a:gd name="T88" fmla="*/ 2147483646 w 73"/>
                <a:gd name="T89" fmla="*/ 2147483646 h 107"/>
                <a:gd name="T90" fmla="*/ 2147483646 w 73"/>
                <a:gd name="T91" fmla="*/ 214748364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3"/>
                <a:gd name="T139" fmla="*/ 0 h 107"/>
                <a:gd name="T140" fmla="*/ 73 w 73"/>
                <a:gd name="T141" fmla="*/ 107 h 10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0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4" grpId="0" bldLvl="0" autoUpdateAnimBg="0"/>
      <p:bldP spid="15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CNN-based Singing Voice Detection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Convolutional Neural Network (CNN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trained to predict </a:t>
            </a:r>
            <a:r>
              <a:rPr lang="en-US" altLang="zh-CN" sz="2400" dirty="0" smtClean="0"/>
              <a:t>whether a </a:t>
            </a:r>
            <a:r>
              <a:rPr lang="en-US" altLang="zh-CN" sz="2400" dirty="0"/>
              <a:t>short spectrogram excerpt contains singing voice at </a:t>
            </a:r>
            <a:r>
              <a:rPr lang="en-US" altLang="zh-CN" sz="2400" dirty="0" smtClean="0"/>
              <a:t>its center.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tarts </a:t>
            </a:r>
            <a:r>
              <a:rPr lang="en-US" altLang="zh-CN" sz="2400" dirty="0"/>
              <a:t>with 64 </a:t>
            </a:r>
            <a:r>
              <a:rPr lang="en-US" altLang="zh-CN" sz="2400" dirty="0" smtClean="0"/>
              <a:t>and 32 </a:t>
            </a:r>
            <a:r>
              <a:rPr lang="en-US" altLang="zh-CN" sz="2400" dirty="0"/>
              <a:t>3×3 convolutions, 3×3 max-pooling, 128 and 64 </a:t>
            </a:r>
            <a:r>
              <a:rPr lang="en-US" altLang="zh-CN" sz="2400" dirty="0" smtClean="0"/>
              <a:t>3×3 convolutions.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</a:t>
            </a:r>
            <a:r>
              <a:rPr lang="en-US" altLang="zh-CN" sz="2400" dirty="0" smtClean="0"/>
              <a:t>inish </a:t>
            </a:r>
            <a:r>
              <a:rPr lang="en-US" altLang="zh-CN" sz="2400" dirty="0"/>
              <a:t>with </a:t>
            </a:r>
            <a:r>
              <a:rPr lang="en-US" altLang="zh-CN" sz="2400" dirty="0" smtClean="0"/>
              <a:t>three dense </a:t>
            </a:r>
            <a:r>
              <a:rPr lang="en-US" altLang="zh-CN" sz="2400" dirty="0"/>
              <a:t>layers of 256, 64 and 1 unit, respectively.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7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Multiple-Instance Learning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30-second </a:t>
            </a:r>
            <a:r>
              <a:rPr lang="en-US" altLang="zh-CN" sz="2400" dirty="0" smtClean="0"/>
              <a:t>clip called bag </a:t>
            </a:r>
            <a:r>
              <a:rPr lang="en-US" altLang="zh-CN" sz="2400" dirty="0"/>
              <a:t>is labeled positively if and only if at least one </a:t>
            </a:r>
            <a:r>
              <a:rPr lang="en-US" altLang="zh-CN" sz="2400" dirty="0" smtClean="0"/>
              <a:t>of the </a:t>
            </a:r>
            <a:r>
              <a:rPr lang="en-US" altLang="zh-CN" sz="2400" dirty="0"/>
              <a:t>instances contained within are </a:t>
            </a:r>
            <a:r>
              <a:rPr lang="en-US" altLang="zh-CN" sz="2400" dirty="0" smtClean="0"/>
              <a:t>positive.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If a </a:t>
            </a:r>
            <a:r>
              <a:rPr lang="en-US" altLang="zh-CN" sz="2400" dirty="0"/>
              <a:t>clip contains vocals, we only know that some </a:t>
            </a:r>
            <a:r>
              <a:rPr lang="en-US" altLang="zh-CN" sz="2400" dirty="0" smtClean="0"/>
              <a:t>excerpts will </a:t>
            </a:r>
            <a:r>
              <a:rPr lang="en-US" altLang="zh-CN" sz="2400" dirty="0"/>
              <a:t>contain vocals, but neither which ones nor how many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 mi-SVM algorithm uses </a:t>
            </a:r>
            <a:r>
              <a:rPr lang="en-US" altLang="zh-CN" sz="2400" dirty="0"/>
              <a:t>the predictions of the </a:t>
            </a:r>
            <a:r>
              <a:rPr lang="en-US" altLang="zh-CN" sz="2400" dirty="0" smtClean="0"/>
              <a:t>initial classifier </a:t>
            </a:r>
            <a:r>
              <a:rPr lang="en-US" altLang="zh-CN" sz="2400" dirty="0"/>
              <a:t>to re-label some instances from positive bags </a:t>
            </a:r>
            <a:r>
              <a:rPr lang="en-US" altLang="zh-CN" sz="2400" dirty="0" smtClean="0"/>
              <a:t>to become </a:t>
            </a:r>
            <a:r>
              <a:rPr lang="en-US" altLang="zh-CN" sz="2400" dirty="0"/>
              <a:t>negative, and alternates between re-training </a:t>
            </a:r>
            <a:r>
              <a:rPr lang="en-US" altLang="zh-CN" sz="2400" dirty="0" smtClean="0"/>
              <a:t>and re-labeling </a:t>
            </a:r>
            <a:r>
              <a:rPr lang="en-US" altLang="zh-CN" sz="2400" dirty="0"/>
              <a:t>until convergence.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6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Saliency Mapping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  <a:t/>
            </a:r>
            <a:b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Guided </a:t>
            </a:r>
            <a:r>
              <a:rPr lang="en-US" altLang="zh-CN" sz="2400" dirty="0"/>
              <a:t>backpropagation: At each layer, only propagate </a:t>
            </a:r>
            <a:r>
              <a:rPr lang="en-US" altLang="zh-CN" sz="2400" dirty="0" smtClean="0"/>
              <a:t>the positive </a:t>
            </a:r>
            <a:r>
              <a:rPr lang="en-US" altLang="zh-CN" sz="2400" dirty="0"/>
              <a:t>gradient values to the previous layer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he </a:t>
            </a:r>
            <a:r>
              <a:rPr lang="en-US" altLang="zh-CN" sz="2400" dirty="0"/>
              <a:t>negative saliencies are not very </a:t>
            </a:r>
            <a:r>
              <a:rPr lang="en-US" altLang="zh-CN" sz="2400" dirty="0" smtClean="0"/>
              <a:t>useful: They </a:t>
            </a:r>
            <a:r>
              <a:rPr lang="en-US" altLang="zh-CN" sz="2400" dirty="0"/>
              <a:t>form “halos” around the positive </a:t>
            </a:r>
            <a:r>
              <a:rPr lang="en-US" altLang="zh-CN" sz="2400" dirty="0" smtClean="0"/>
              <a:t>saliencies.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keep the positive saliencies </a:t>
            </a:r>
            <a:r>
              <a:rPr lang="en-US" altLang="zh-CN" sz="2400" dirty="0" smtClean="0"/>
              <a:t>only.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857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Saliency Map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589" y="1176068"/>
            <a:ext cx="5868518" cy="4538932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Demonstration of saliency mapping: </a:t>
            </a:r>
            <a:r>
              <a:rPr lang="en-US" altLang="zh-CN" sz="1800" dirty="0" smtClean="0"/>
              <a:t>Network input </a:t>
            </a:r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a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gradient </a:t>
            </a:r>
            <a:endParaRPr lang="en-US" altLang="zh-CN" sz="1800" dirty="0" smtClean="0"/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b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guided backpropagation </a:t>
            </a:r>
            <a:endParaRPr lang="en-US" altLang="zh-CN" sz="1800" dirty="0" smtClean="0"/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c) and </a:t>
            </a:r>
            <a:r>
              <a:rPr lang="en-US" altLang="zh-CN" sz="1800" dirty="0" smtClean="0"/>
              <a:t>its positive </a:t>
            </a:r>
            <a:r>
              <a:rPr lang="en-US" altLang="zh-CN" sz="1800" dirty="0"/>
              <a:t>values </a:t>
            </a:r>
            <a:endParaRPr lang="en-US" altLang="zh-CN" sz="1800" dirty="0" smtClean="0"/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d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Best viewed on screen.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01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RECIPE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NAIVE TRAINNING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OVERSHOOT CORRECTION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SELF-IMPROVEMENT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34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662</Words>
  <Application>Microsoft Office PowerPoint</Application>
  <PresentationFormat>宽屏</PresentationFormat>
  <Paragraphs>104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Dotum</vt:lpstr>
      <vt:lpstr>等线</vt:lpstr>
      <vt:lpstr>方正舒体</vt:lpstr>
      <vt:lpstr>华文细黑</vt:lpstr>
      <vt:lpstr>华文新魏</vt:lpstr>
      <vt:lpstr>宋体</vt:lpstr>
      <vt:lpstr>Arial</vt:lpstr>
      <vt:lpstr>Calibri</vt:lpstr>
      <vt:lpstr>Georgia</vt:lpstr>
      <vt:lpstr>Trebuchet MS</vt:lpstr>
      <vt:lpstr>Wingdings</vt:lpstr>
      <vt:lpstr>木头类型</vt:lpstr>
      <vt:lpstr>LEARNING TO PINPOINT SINGING VOICE FROM WEAKLY LABELED EXAMPLES</vt:lpstr>
      <vt:lpstr>ABSTRCT</vt:lpstr>
      <vt:lpstr>INTRODUCTION</vt:lpstr>
      <vt:lpstr>INGREDIENTS</vt:lpstr>
      <vt:lpstr>CNN-based Singing Voice Detection </vt:lpstr>
      <vt:lpstr>Multiple-Instance Learning </vt:lpstr>
      <vt:lpstr>Saliency Mapping </vt:lpstr>
      <vt:lpstr>Saliency Map</vt:lpstr>
      <vt:lpstr>RECIPE</vt:lpstr>
      <vt:lpstr>RECIPE</vt:lpstr>
      <vt:lpstr>RECIPE</vt:lpstr>
      <vt:lpstr>EXPERIMENTS</vt:lpstr>
      <vt:lpstr>Temporal Detection Results</vt:lpstr>
      <vt:lpstr>Spectral Localization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PINPOINT SINGING VOICE FROM WEAKLY LABELED EXAMPLES</dc:title>
  <dc:creator>msi</dc:creator>
  <cp:lastModifiedBy>Minchen Wang</cp:lastModifiedBy>
  <cp:revision>83</cp:revision>
  <dcterms:created xsi:type="dcterms:W3CDTF">2016-10-26T11:20:20Z</dcterms:created>
  <dcterms:modified xsi:type="dcterms:W3CDTF">2016-10-26T16:32:29Z</dcterms:modified>
</cp:coreProperties>
</file>