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7" r:id="rId3"/>
    <p:sldId id="277" r:id="rId4"/>
    <p:sldId id="279" r:id="rId5"/>
    <p:sldId id="280" r:id="rId6"/>
    <p:sldId id="281" r:id="rId7"/>
    <p:sldId id="282" r:id="rId8"/>
    <p:sldId id="283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4660"/>
  </p:normalViewPr>
  <p:slideViewPr>
    <p:cSldViewPr>
      <p:cViewPr varScale="1">
        <p:scale>
          <a:sx n="74" d="100"/>
          <a:sy n="74" d="100"/>
        </p:scale>
        <p:origin x="570" y="66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527"/>
        <p:guide pos="815"/>
        <p:guide pos="6863"/>
        <p:guide pos="6143"/>
        <p:guide pos="4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BA5A207F-0F91-42F2-96D0-049C6003623B}" type="datetimeFigureOut">
              <a:rPr lang="en-US" altLang="zh-CN"/>
              <a:t>11/2/2016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9C567D4A-04CB-4EDF-8FB1-342A02FC8EC5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48CC13F5-F2B1-464B-BE8F-27ABFBD2FBDE}" type="datetimeFigureOut">
              <a:t>2016/11/2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2E61351F-DBB1-4664-ADA9-83BC7CB884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altLang="zh-CN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39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 latinLnBrk="0">
              <a:defRPr lang="zh-CN"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4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t>2016/11/2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135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marL="1600200" latinLnBrk="0">
              <a:defRPr lang="zh-CN"/>
            </a:lvl6pPr>
            <a:lvl7pPr marL="1874520" latinLnBrk="0">
              <a:defRPr lang="zh-CN"/>
            </a:lvl7pPr>
            <a:lvl8pPr marL="2148840" latinLnBrk="0">
              <a:defRPr lang="zh-CN"/>
            </a:lvl8pPr>
            <a:lvl9pPr marL="2423160"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t>2016/11/2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575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t>2016/11/2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322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t>2016/11/2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947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 latinLnBrk="0">
              <a:defRPr lang="zh-CN"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4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t>2016/11/2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78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600200" latinLnBrk="0">
              <a:defRPr lang="zh-CN" sz="1600"/>
            </a:lvl6pPr>
            <a:lvl7pPr marL="1874520" latinLnBrk="0">
              <a:defRPr lang="zh-CN" sz="1600"/>
            </a:lvl7pPr>
            <a:lvl8pPr marL="2148840" latinLnBrk="0">
              <a:defRPr lang="zh-CN" sz="1600"/>
            </a:lvl8pPr>
            <a:lvl9pPr marL="2423160"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600200" latinLnBrk="0">
              <a:defRPr lang="zh-CN" sz="1600"/>
            </a:lvl6pPr>
            <a:lvl7pPr marL="1874520" latinLnBrk="0">
              <a:defRPr lang="zh-CN" sz="1600"/>
            </a:lvl7pPr>
            <a:lvl8pPr marL="2148840" latinLnBrk="0">
              <a:defRPr lang="zh-CN" sz="1600"/>
            </a:lvl8pPr>
            <a:lvl9pPr marL="2423160"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t>2016/11/2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074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 latinLnBrk="0">
              <a:defRPr lang="zh-CN" sz="22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600200" latinLnBrk="0">
              <a:defRPr lang="zh-CN" sz="1600"/>
            </a:lvl6pPr>
            <a:lvl7pPr marL="1874520" latinLnBrk="0">
              <a:defRPr lang="zh-CN" sz="1600"/>
            </a:lvl7pPr>
            <a:lvl8pPr marL="2148840" latinLnBrk="0">
              <a:defRPr lang="zh-CN" sz="1600"/>
            </a:lvl8pPr>
            <a:lvl9pPr marL="2423160"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 latinLnBrk="0">
              <a:defRPr lang="zh-CN" sz="22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600200" latinLnBrk="0">
              <a:defRPr lang="zh-CN" sz="1600"/>
            </a:lvl6pPr>
            <a:lvl7pPr marL="1874520" latinLnBrk="0">
              <a:defRPr lang="zh-CN" sz="1600"/>
            </a:lvl7pPr>
            <a:lvl8pPr marL="2148840" latinLnBrk="0">
              <a:defRPr lang="zh-CN" sz="1600"/>
            </a:lvl8pPr>
            <a:lvl9pPr marL="2423160"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t>2016/11/2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885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t>2016/11/2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615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t>2016/11/2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433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t>2016/11/2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288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4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CD9712D-992A-4AB1-A5C2-575F75921AA2}" type="datetimeFigureOut">
              <a:rPr lang="en-US" altLang="zh-CN" smtClean="0"/>
              <a:pPr/>
              <a:t>11/2/2016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1FEFA0A-2F20-4B60-98C6-5FFDA469AA1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87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音频小组作业展示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郑阳 </a:t>
            </a:r>
            <a:r>
              <a:rPr lang="en-US" altLang="zh-CN" dirty="0"/>
              <a:t>2013013296</a:t>
            </a:r>
          </a:p>
          <a:p>
            <a:pPr algn="r"/>
            <a:r>
              <a:rPr lang="zh-CN" altLang="en-US" dirty="0"/>
              <a:t>王旻晨 </a:t>
            </a:r>
            <a:r>
              <a:rPr lang="en-US" altLang="zh-CN" dirty="0"/>
              <a:t>2013013302</a:t>
            </a:r>
          </a:p>
          <a:p>
            <a:pPr algn="r"/>
            <a:r>
              <a:rPr lang="zh-CN" altLang="en-US" dirty="0"/>
              <a:t>王沁煜 </a:t>
            </a:r>
            <a:r>
              <a:rPr lang="en-US" altLang="zh-CN" dirty="0"/>
              <a:t>2013013303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19"/>
          <p:cNvSpPr>
            <a:spLocks/>
          </p:cNvSpPr>
          <p:nvPr/>
        </p:nvSpPr>
        <p:spPr bwMode="auto">
          <a:xfrm>
            <a:off x="3855752" y="0"/>
            <a:ext cx="871779" cy="6918036"/>
          </a:xfrm>
          <a:custGeom>
            <a:avLst/>
            <a:gdLst>
              <a:gd name="T0" fmla="*/ 0 w 1703"/>
              <a:gd name="T1" fmla="*/ 0 h 9079"/>
              <a:gd name="T2" fmla="*/ 1703 w 1703"/>
              <a:gd name="T3" fmla="*/ 4539 h 9079"/>
              <a:gd name="T4" fmla="*/ 0 w 1703"/>
              <a:gd name="T5" fmla="*/ 9079 h 9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03" h="9079">
                <a:moveTo>
                  <a:pt x="0" y="0"/>
                </a:moveTo>
                <a:cubicBezTo>
                  <a:pt x="1060" y="1213"/>
                  <a:pt x="1703" y="2801"/>
                  <a:pt x="1703" y="4539"/>
                </a:cubicBezTo>
                <a:cubicBezTo>
                  <a:pt x="1703" y="6277"/>
                  <a:pt x="1060" y="7865"/>
                  <a:pt x="0" y="9079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8816" tIns="54408" rIns="108816" bIns="54408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7" name="椭圆 6"/>
          <p:cNvSpPr>
            <a:spLocks noChangeAspect="1"/>
          </p:cNvSpPr>
          <p:nvPr/>
        </p:nvSpPr>
        <p:spPr bwMode="auto">
          <a:xfrm>
            <a:off x="4294388" y="1805232"/>
            <a:ext cx="767867" cy="729541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08816" tIns="54408" rIns="108816" bIns="54408" numCol="1" rtlCol="0" anchor="t" anchorCtr="0" compatLnSpc="1">
            <a:prstTxWarp prst="textNoShape">
              <a:avLst/>
            </a:prstTxWarp>
          </a:bodyPr>
          <a:lstStyle/>
          <a:p>
            <a:pPr defTabSz="1088163"/>
            <a:endParaRPr lang="zh-CN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ea typeface="微软雅黑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/>
        </p:nvSpPr>
        <p:spPr bwMode="auto">
          <a:xfrm>
            <a:off x="4354194" y="2862290"/>
            <a:ext cx="767867" cy="729541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08816" tIns="54408" rIns="108816" bIns="54408" numCol="1" rtlCol="0" anchor="t" anchorCtr="0" compatLnSpc="1">
            <a:prstTxWarp prst="textNoShape">
              <a:avLst/>
            </a:prstTxWarp>
          </a:bodyPr>
          <a:lstStyle/>
          <a:p>
            <a:pPr defTabSz="1088163"/>
            <a:endParaRPr lang="zh-CN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ea typeface="微软雅黑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/>
        </p:nvSpPr>
        <p:spPr bwMode="auto">
          <a:xfrm>
            <a:off x="4294388" y="3866554"/>
            <a:ext cx="767867" cy="729541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08816" tIns="54408" rIns="108816" bIns="54408" numCol="1" rtlCol="0" anchor="t" anchorCtr="0" compatLnSpc="1">
            <a:prstTxWarp prst="textNoShape">
              <a:avLst/>
            </a:prstTxWarp>
          </a:bodyPr>
          <a:lstStyle/>
          <a:p>
            <a:pPr defTabSz="1088163"/>
            <a:endParaRPr lang="zh-CN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ea typeface="微软雅黑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/>
        </p:nvSpPr>
        <p:spPr bwMode="auto">
          <a:xfrm>
            <a:off x="4090793" y="4914214"/>
            <a:ext cx="767867" cy="729541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08816" tIns="54408" rIns="108816" bIns="54408" numCol="1" rtlCol="0" anchor="t" anchorCtr="0" compatLnSpc="1">
            <a:prstTxWarp prst="textNoShape">
              <a:avLst/>
            </a:prstTxWarp>
          </a:bodyPr>
          <a:lstStyle/>
          <a:p>
            <a:pPr defTabSz="1088163"/>
            <a:endParaRPr lang="zh-CN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5226781" y="1864740"/>
            <a:ext cx="4488108" cy="608493"/>
          </a:xfrm>
          <a:prstGeom prst="roundRect">
            <a:avLst>
              <a:gd name="adj" fmla="val 50000"/>
            </a:avLst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08816" tIns="54408" rIns="108816" bIns="54408" numCol="1" rtlCol="0" anchor="t" anchorCtr="0" compatLnSpc="1">
            <a:prstTxWarp prst="textNoShape">
              <a:avLst/>
            </a:prstTxWarp>
          </a:bodyPr>
          <a:lstStyle/>
          <a:p>
            <a:pPr defTabSz="1088163"/>
            <a:endParaRPr lang="zh-CN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ea typeface="微软雅黑" pitchFamily="34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5328753" y="2920592"/>
            <a:ext cx="4352115" cy="608493"/>
          </a:xfrm>
          <a:prstGeom prst="roundRect">
            <a:avLst>
              <a:gd name="adj" fmla="val 50000"/>
            </a:avLst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08816" tIns="54408" rIns="108816" bIns="54408" numCol="1" rtlCol="0" anchor="t" anchorCtr="0" compatLnSpc="1">
            <a:prstTxWarp prst="textNoShape">
              <a:avLst/>
            </a:prstTxWarp>
          </a:bodyPr>
          <a:lstStyle/>
          <a:p>
            <a:pPr defTabSz="1088163"/>
            <a:endParaRPr lang="zh-CN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5307993" y="3977196"/>
            <a:ext cx="4372875" cy="608493"/>
          </a:xfrm>
          <a:prstGeom prst="roundRect">
            <a:avLst>
              <a:gd name="adj" fmla="val 50000"/>
            </a:avLst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08816" tIns="54408" rIns="108816" bIns="54408" numCol="1" rtlCol="0" anchor="t" anchorCtr="0" compatLnSpc="1">
            <a:prstTxWarp prst="textNoShape">
              <a:avLst/>
            </a:prstTxWarp>
          </a:bodyPr>
          <a:lstStyle/>
          <a:p>
            <a:pPr defTabSz="1088163"/>
            <a:endParaRPr lang="zh-CN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5014373" y="5033048"/>
            <a:ext cx="4666495" cy="608493"/>
          </a:xfrm>
          <a:prstGeom prst="roundRect">
            <a:avLst>
              <a:gd name="adj" fmla="val 50000"/>
            </a:avLst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08816" tIns="54408" rIns="108816" bIns="54408" numCol="1" rtlCol="0" anchor="t" anchorCtr="0" compatLnSpc="1">
            <a:prstTxWarp prst="textNoShape">
              <a:avLst/>
            </a:prstTxWarp>
          </a:bodyPr>
          <a:lstStyle/>
          <a:p>
            <a:pPr defTabSz="1088163"/>
            <a:endParaRPr lang="zh-CN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ea typeface="微软雅黑" pitchFamily="34" charset="-122"/>
            </a:endParaRPr>
          </a:p>
        </p:txBody>
      </p:sp>
      <p:sp>
        <p:nvSpPr>
          <p:cNvPr id="16" name="TextBox 87"/>
          <p:cNvSpPr txBox="1"/>
          <p:nvPr/>
        </p:nvSpPr>
        <p:spPr>
          <a:xfrm>
            <a:off x="5641611" y="1904535"/>
            <a:ext cx="1656048" cy="540766"/>
          </a:xfrm>
          <a:prstGeom prst="rect">
            <a:avLst/>
          </a:prstGeom>
          <a:noFill/>
        </p:spPr>
        <p:txBody>
          <a:bodyPr wrap="none" lIns="108816" tIns="54408" rIns="108816" bIns="54408" rtlCol="0">
            <a:spAutoFit/>
          </a:bodyPr>
          <a:lstStyle/>
          <a:p>
            <a:r>
              <a:rPr lang="zh-CN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itchFamily="34" charset="-122"/>
                <a:ea typeface="微软雅黑" pitchFamily="34" charset="-122"/>
              </a:rPr>
              <a:t>音频分段</a:t>
            </a:r>
            <a:endParaRPr lang="zh-CN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88"/>
          <p:cNvSpPr txBox="1"/>
          <p:nvPr/>
        </p:nvSpPr>
        <p:spPr>
          <a:xfrm>
            <a:off x="5711456" y="2949753"/>
            <a:ext cx="1656048" cy="540766"/>
          </a:xfrm>
          <a:prstGeom prst="rect">
            <a:avLst/>
          </a:prstGeom>
          <a:noFill/>
        </p:spPr>
        <p:txBody>
          <a:bodyPr wrap="none" lIns="108816" tIns="54408" rIns="108816" bIns="54408" rtlCol="0">
            <a:spAutoFit/>
          </a:bodyPr>
          <a:lstStyle/>
          <a:p>
            <a:r>
              <a:rPr lang="zh-CN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itchFamily="34" charset="-122"/>
                <a:ea typeface="微软雅黑" pitchFamily="34" charset="-122"/>
              </a:rPr>
              <a:t>特征提取</a:t>
            </a:r>
            <a:endParaRPr lang="zh-CN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89"/>
          <p:cNvSpPr txBox="1"/>
          <p:nvPr/>
        </p:nvSpPr>
        <p:spPr>
          <a:xfrm>
            <a:off x="5633010" y="4018385"/>
            <a:ext cx="2015121" cy="540766"/>
          </a:xfrm>
          <a:prstGeom prst="rect">
            <a:avLst/>
          </a:prstGeom>
          <a:noFill/>
        </p:spPr>
        <p:txBody>
          <a:bodyPr wrap="none" lIns="108816" tIns="54408" rIns="108816" bIns="54408" rtlCol="0">
            <a:spAutoFit/>
          </a:bodyPr>
          <a:lstStyle/>
          <a:p>
            <a:r>
              <a:rPr lang="zh-CN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itchFamily="34" charset="-122"/>
                <a:ea typeface="微软雅黑" pitchFamily="34" charset="-122"/>
              </a:rPr>
              <a:t>语音转文字</a:t>
            </a:r>
            <a:endParaRPr lang="zh-CN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90"/>
          <p:cNvSpPr txBox="1"/>
          <p:nvPr/>
        </p:nvSpPr>
        <p:spPr>
          <a:xfrm>
            <a:off x="5449287" y="5072841"/>
            <a:ext cx="1656048" cy="540766"/>
          </a:xfrm>
          <a:prstGeom prst="rect">
            <a:avLst/>
          </a:prstGeom>
          <a:noFill/>
        </p:spPr>
        <p:txBody>
          <a:bodyPr wrap="none" lIns="108816" tIns="54408" rIns="108816" bIns="54408" rtlCol="0">
            <a:spAutoFit/>
          </a:bodyPr>
          <a:lstStyle/>
          <a:p>
            <a:r>
              <a:rPr lang="zh-CN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itchFamily="34" charset="-122"/>
                <a:ea typeface="微软雅黑" pitchFamily="34" charset="-122"/>
              </a:rPr>
              <a:t>实</a:t>
            </a:r>
            <a:r>
              <a:rPr lang="zh-CN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itchFamily="34" charset="-122"/>
                <a:ea typeface="微软雅黑" pitchFamily="34" charset="-122"/>
              </a:rPr>
              <a:t>验</a:t>
            </a:r>
            <a:r>
              <a:rPr lang="zh-CN" alt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itchFamily="34" charset="-122"/>
                <a:ea typeface="微软雅黑" pitchFamily="34" charset="-122"/>
              </a:rPr>
              <a:t>结果</a:t>
            </a:r>
            <a:endParaRPr lang="zh-CN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93"/>
          <p:cNvSpPr txBox="1"/>
          <p:nvPr/>
        </p:nvSpPr>
        <p:spPr>
          <a:xfrm>
            <a:off x="4439654" y="1830473"/>
            <a:ext cx="505092" cy="663876"/>
          </a:xfrm>
          <a:prstGeom prst="rect">
            <a:avLst/>
          </a:prstGeom>
          <a:noFill/>
        </p:spPr>
        <p:txBody>
          <a:bodyPr wrap="none" lIns="108816" tIns="54408" rIns="108816" bIns="54408" rtlCol="0">
            <a:spAutoFit/>
          </a:bodyPr>
          <a:lstStyle/>
          <a:p>
            <a:r>
              <a:rPr lang="en-US" altLang="zh-CN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94"/>
          <p:cNvSpPr txBox="1"/>
          <p:nvPr/>
        </p:nvSpPr>
        <p:spPr>
          <a:xfrm>
            <a:off x="4509281" y="2886075"/>
            <a:ext cx="505092" cy="663876"/>
          </a:xfrm>
          <a:prstGeom prst="rect">
            <a:avLst/>
          </a:prstGeom>
          <a:noFill/>
        </p:spPr>
        <p:txBody>
          <a:bodyPr wrap="none" lIns="108816" tIns="54408" rIns="108816" bIns="54408" rtlCol="0">
            <a:spAutoFit/>
          </a:bodyPr>
          <a:lstStyle/>
          <a:p>
            <a:r>
              <a:rPr lang="en-US" altLang="zh-CN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95"/>
          <p:cNvSpPr txBox="1"/>
          <p:nvPr/>
        </p:nvSpPr>
        <p:spPr>
          <a:xfrm>
            <a:off x="4421951" y="3905100"/>
            <a:ext cx="505092" cy="663876"/>
          </a:xfrm>
          <a:prstGeom prst="rect">
            <a:avLst/>
          </a:prstGeom>
          <a:noFill/>
        </p:spPr>
        <p:txBody>
          <a:bodyPr wrap="none" lIns="108816" tIns="54408" rIns="108816" bIns="54408" rtlCol="0">
            <a:spAutoFit/>
          </a:bodyPr>
          <a:lstStyle/>
          <a:p>
            <a:r>
              <a:rPr lang="en-US" altLang="zh-CN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96"/>
          <p:cNvSpPr txBox="1"/>
          <p:nvPr/>
        </p:nvSpPr>
        <p:spPr>
          <a:xfrm>
            <a:off x="4222446" y="4979354"/>
            <a:ext cx="505092" cy="663876"/>
          </a:xfrm>
          <a:prstGeom prst="rect">
            <a:avLst/>
          </a:prstGeom>
          <a:noFill/>
        </p:spPr>
        <p:txBody>
          <a:bodyPr wrap="none" lIns="108816" tIns="54408" rIns="108816" bIns="54408" rtlCol="0">
            <a:spAutoFit/>
          </a:bodyPr>
          <a:lstStyle/>
          <a:p>
            <a:r>
              <a:rPr lang="en-US" altLang="zh-CN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Freeform 15"/>
          <p:cNvSpPr>
            <a:spLocks noEditPoints="1"/>
          </p:cNvSpPr>
          <p:nvPr/>
        </p:nvSpPr>
        <p:spPr bwMode="auto">
          <a:xfrm>
            <a:off x="1975158" y="2314469"/>
            <a:ext cx="982646" cy="818856"/>
          </a:xfrm>
          <a:custGeom>
            <a:avLst/>
            <a:gdLst>
              <a:gd name="T0" fmla="*/ 1051 w 1910"/>
              <a:gd name="T1" fmla="*/ 1550 h 1774"/>
              <a:gd name="T2" fmla="*/ 788 w 1910"/>
              <a:gd name="T3" fmla="*/ 1668 h 1774"/>
              <a:gd name="T4" fmla="*/ 535 w 1910"/>
              <a:gd name="T5" fmla="*/ 59 h 1774"/>
              <a:gd name="T6" fmla="*/ 591 w 1910"/>
              <a:gd name="T7" fmla="*/ 95 h 1774"/>
              <a:gd name="T8" fmla="*/ 963 w 1910"/>
              <a:gd name="T9" fmla="*/ 4 h 1774"/>
              <a:gd name="T10" fmla="*/ 477 w 1910"/>
              <a:gd name="T11" fmla="*/ 72 h 1774"/>
              <a:gd name="T12" fmla="*/ 582 w 1910"/>
              <a:gd name="T13" fmla="*/ 175 h 1774"/>
              <a:gd name="T14" fmla="*/ 560 w 1910"/>
              <a:gd name="T15" fmla="*/ 959 h 1774"/>
              <a:gd name="T16" fmla="*/ 454 w 1910"/>
              <a:gd name="T17" fmla="*/ 856 h 1774"/>
              <a:gd name="T18" fmla="*/ 477 w 1910"/>
              <a:gd name="T19" fmla="*/ 72 h 1774"/>
              <a:gd name="T20" fmla="*/ 869 w 1910"/>
              <a:gd name="T21" fmla="*/ 340 h 1774"/>
              <a:gd name="T22" fmla="*/ 1316 w 1910"/>
              <a:gd name="T23" fmla="*/ 289 h 1774"/>
              <a:gd name="T24" fmla="*/ 820 w 1910"/>
              <a:gd name="T25" fmla="*/ 308 h 1774"/>
              <a:gd name="T26" fmla="*/ 845 w 1910"/>
              <a:gd name="T27" fmla="*/ 375 h 1774"/>
              <a:gd name="T28" fmla="*/ 867 w 1910"/>
              <a:gd name="T29" fmla="*/ 1187 h 1774"/>
              <a:gd name="T30" fmla="*/ 762 w 1910"/>
              <a:gd name="T31" fmla="*/ 1155 h 1774"/>
              <a:gd name="T32" fmla="*/ 740 w 1910"/>
              <a:gd name="T33" fmla="*/ 343 h 1774"/>
              <a:gd name="T34" fmla="*/ 908 w 1910"/>
              <a:gd name="T35" fmla="*/ 408 h 1774"/>
              <a:gd name="T36" fmla="*/ 1440 w 1910"/>
              <a:gd name="T37" fmla="*/ 408 h 1774"/>
              <a:gd name="T38" fmla="*/ 1368 w 1910"/>
              <a:gd name="T39" fmla="*/ 1142 h 1774"/>
              <a:gd name="T40" fmla="*/ 908 w 1910"/>
              <a:gd name="T41" fmla="*/ 408 h 1774"/>
              <a:gd name="T42" fmla="*/ 1356 w 1910"/>
              <a:gd name="T43" fmla="*/ 469 h 1774"/>
              <a:gd name="T44" fmla="*/ 996 w 1910"/>
              <a:gd name="T45" fmla="*/ 677 h 1774"/>
              <a:gd name="T46" fmla="*/ 622 w 1910"/>
              <a:gd name="T47" fmla="*/ 158 h 1774"/>
              <a:gd name="T48" fmla="*/ 1155 w 1910"/>
              <a:gd name="T49" fmla="*/ 158 h 1774"/>
              <a:gd name="T50" fmla="*/ 719 w 1910"/>
              <a:gd name="T51" fmla="*/ 233 h 1774"/>
              <a:gd name="T52" fmla="*/ 677 w 1910"/>
              <a:gd name="T53" fmla="*/ 944 h 1774"/>
              <a:gd name="T54" fmla="*/ 622 w 1910"/>
              <a:gd name="T55" fmla="*/ 158 h 1774"/>
              <a:gd name="T56" fmla="*/ 378 w 1910"/>
              <a:gd name="T57" fmla="*/ 530 h 1774"/>
              <a:gd name="T58" fmla="*/ 293 w 1910"/>
              <a:gd name="T59" fmla="*/ 381 h 1774"/>
              <a:gd name="T60" fmla="*/ 152 w 1910"/>
              <a:gd name="T61" fmla="*/ 1314 h 1774"/>
              <a:gd name="T62" fmla="*/ 254 w 1910"/>
              <a:gd name="T63" fmla="*/ 1450 h 1774"/>
              <a:gd name="T64" fmla="*/ 0 w 1910"/>
              <a:gd name="T65" fmla="*/ 1774 h 1774"/>
              <a:gd name="T66" fmla="*/ 1910 w 1910"/>
              <a:gd name="T67" fmla="*/ 1651 h 1774"/>
              <a:gd name="T68" fmla="*/ 1748 w 1910"/>
              <a:gd name="T69" fmla="*/ 1314 h 1774"/>
              <a:gd name="T70" fmla="*/ 1607 w 1910"/>
              <a:gd name="T71" fmla="*/ 381 h 1774"/>
              <a:gd name="T72" fmla="*/ 1523 w 1910"/>
              <a:gd name="T73" fmla="*/ 530 h 1774"/>
              <a:gd name="T74" fmla="*/ 1614 w 1910"/>
              <a:gd name="T75" fmla="*/ 1336 h 1774"/>
              <a:gd name="T76" fmla="*/ 286 w 1910"/>
              <a:gd name="T77" fmla="*/ 530 h 1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10" h="1774">
                <a:moveTo>
                  <a:pt x="848" y="1550"/>
                </a:moveTo>
                <a:lnTo>
                  <a:pt x="1051" y="1550"/>
                </a:lnTo>
                <a:lnTo>
                  <a:pt x="1122" y="1668"/>
                </a:lnTo>
                <a:lnTo>
                  <a:pt x="788" y="1668"/>
                </a:lnTo>
                <a:lnTo>
                  <a:pt x="848" y="1550"/>
                </a:lnTo>
                <a:close/>
                <a:moveTo>
                  <a:pt x="535" y="59"/>
                </a:moveTo>
                <a:lnTo>
                  <a:pt x="584" y="90"/>
                </a:lnTo>
                <a:cubicBezTo>
                  <a:pt x="587" y="92"/>
                  <a:pt x="589" y="93"/>
                  <a:pt x="591" y="95"/>
                </a:cubicBezTo>
                <a:lnTo>
                  <a:pt x="1031" y="39"/>
                </a:lnTo>
                <a:cubicBezTo>
                  <a:pt x="1020" y="15"/>
                  <a:pt x="994" y="0"/>
                  <a:pt x="963" y="4"/>
                </a:cubicBezTo>
                <a:lnTo>
                  <a:pt x="535" y="59"/>
                </a:lnTo>
                <a:close/>
                <a:moveTo>
                  <a:pt x="477" y="72"/>
                </a:moveTo>
                <a:lnTo>
                  <a:pt x="560" y="125"/>
                </a:lnTo>
                <a:cubicBezTo>
                  <a:pt x="572" y="133"/>
                  <a:pt x="582" y="155"/>
                  <a:pt x="582" y="175"/>
                </a:cubicBezTo>
                <a:lnTo>
                  <a:pt x="582" y="937"/>
                </a:lnTo>
                <a:cubicBezTo>
                  <a:pt x="582" y="957"/>
                  <a:pt x="572" y="966"/>
                  <a:pt x="560" y="959"/>
                </a:cubicBezTo>
                <a:lnTo>
                  <a:pt x="477" y="906"/>
                </a:lnTo>
                <a:cubicBezTo>
                  <a:pt x="464" y="898"/>
                  <a:pt x="454" y="875"/>
                  <a:pt x="454" y="856"/>
                </a:cubicBezTo>
                <a:lnTo>
                  <a:pt x="454" y="93"/>
                </a:lnTo>
                <a:cubicBezTo>
                  <a:pt x="454" y="74"/>
                  <a:pt x="464" y="64"/>
                  <a:pt x="477" y="72"/>
                </a:cubicBezTo>
                <a:close/>
                <a:moveTo>
                  <a:pt x="820" y="308"/>
                </a:moveTo>
                <a:lnTo>
                  <a:pt x="869" y="340"/>
                </a:lnTo>
                <a:cubicBezTo>
                  <a:pt x="872" y="341"/>
                  <a:pt x="874" y="343"/>
                  <a:pt x="877" y="345"/>
                </a:cubicBezTo>
                <a:lnTo>
                  <a:pt x="1316" y="289"/>
                </a:lnTo>
                <a:cubicBezTo>
                  <a:pt x="1305" y="264"/>
                  <a:pt x="1279" y="250"/>
                  <a:pt x="1249" y="253"/>
                </a:cubicBezTo>
                <a:lnTo>
                  <a:pt x="820" y="308"/>
                </a:lnTo>
                <a:close/>
                <a:moveTo>
                  <a:pt x="762" y="322"/>
                </a:moveTo>
                <a:lnTo>
                  <a:pt x="845" y="375"/>
                </a:lnTo>
                <a:cubicBezTo>
                  <a:pt x="857" y="382"/>
                  <a:pt x="867" y="405"/>
                  <a:pt x="867" y="424"/>
                </a:cubicBezTo>
                <a:lnTo>
                  <a:pt x="867" y="1187"/>
                </a:lnTo>
                <a:cubicBezTo>
                  <a:pt x="867" y="1206"/>
                  <a:pt x="857" y="1216"/>
                  <a:pt x="845" y="1208"/>
                </a:cubicBezTo>
                <a:lnTo>
                  <a:pt x="762" y="1155"/>
                </a:lnTo>
                <a:cubicBezTo>
                  <a:pt x="750" y="1147"/>
                  <a:pt x="740" y="1125"/>
                  <a:pt x="740" y="1105"/>
                </a:cubicBezTo>
                <a:lnTo>
                  <a:pt x="740" y="343"/>
                </a:lnTo>
                <a:cubicBezTo>
                  <a:pt x="740" y="323"/>
                  <a:pt x="750" y="314"/>
                  <a:pt x="762" y="322"/>
                </a:cubicBezTo>
                <a:close/>
                <a:moveTo>
                  <a:pt x="908" y="408"/>
                </a:moveTo>
                <a:lnTo>
                  <a:pt x="1368" y="349"/>
                </a:lnTo>
                <a:cubicBezTo>
                  <a:pt x="1407" y="344"/>
                  <a:pt x="1440" y="370"/>
                  <a:pt x="1440" y="408"/>
                </a:cubicBezTo>
                <a:lnTo>
                  <a:pt x="1440" y="1064"/>
                </a:lnTo>
                <a:cubicBezTo>
                  <a:pt x="1440" y="1102"/>
                  <a:pt x="1407" y="1137"/>
                  <a:pt x="1368" y="1142"/>
                </a:cubicBezTo>
                <a:lnTo>
                  <a:pt x="908" y="1201"/>
                </a:lnTo>
                <a:lnTo>
                  <a:pt x="908" y="408"/>
                </a:lnTo>
                <a:close/>
                <a:moveTo>
                  <a:pt x="996" y="515"/>
                </a:moveTo>
                <a:lnTo>
                  <a:pt x="1356" y="469"/>
                </a:lnTo>
                <a:lnTo>
                  <a:pt x="1356" y="631"/>
                </a:lnTo>
                <a:lnTo>
                  <a:pt x="996" y="677"/>
                </a:lnTo>
                <a:lnTo>
                  <a:pt x="996" y="515"/>
                </a:lnTo>
                <a:close/>
                <a:moveTo>
                  <a:pt x="622" y="158"/>
                </a:moveTo>
                <a:lnTo>
                  <a:pt x="1082" y="99"/>
                </a:lnTo>
                <a:cubicBezTo>
                  <a:pt x="1122" y="94"/>
                  <a:pt x="1155" y="121"/>
                  <a:pt x="1155" y="158"/>
                </a:cubicBezTo>
                <a:lnTo>
                  <a:pt x="1155" y="177"/>
                </a:lnTo>
                <a:lnTo>
                  <a:pt x="719" y="233"/>
                </a:lnTo>
                <a:cubicBezTo>
                  <a:pt x="688" y="242"/>
                  <a:pt x="676" y="262"/>
                  <a:pt x="677" y="303"/>
                </a:cubicBezTo>
                <a:lnTo>
                  <a:pt x="677" y="944"/>
                </a:lnTo>
                <a:lnTo>
                  <a:pt x="622" y="951"/>
                </a:lnTo>
                <a:lnTo>
                  <a:pt x="622" y="158"/>
                </a:lnTo>
                <a:close/>
                <a:moveTo>
                  <a:pt x="286" y="530"/>
                </a:moveTo>
                <a:lnTo>
                  <a:pt x="378" y="530"/>
                </a:lnTo>
                <a:lnTo>
                  <a:pt x="378" y="381"/>
                </a:lnTo>
                <a:lnTo>
                  <a:pt x="293" y="381"/>
                </a:lnTo>
                <a:cubicBezTo>
                  <a:pt x="215" y="381"/>
                  <a:pt x="152" y="445"/>
                  <a:pt x="152" y="523"/>
                </a:cubicBezTo>
                <a:lnTo>
                  <a:pt x="152" y="1314"/>
                </a:lnTo>
                <a:cubicBezTo>
                  <a:pt x="152" y="1378"/>
                  <a:pt x="195" y="1433"/>
                  <a:pt x="254" y="1450"/>
                </a:cubicBezTo>
                <a:lnTo>
                  <a:pt x="254" y="1450"/>
                </a:lnTo>
                <a:lnTo>
                  <a:pt x="0" y="1651"/>
                </a:lnTo>
                <a:lnTo>
                  <a:pt x="0" y="1774"/>
                </a:lnTo>
                <a:lnTo>
                  <a:pt x="1910" y="1774"/>
                </a:lnTo>
                <a:lnTo>
                  <a:pt x="1910" y="1651"/>
                </a:lnTo>
                <a:lnTo>
                  <a:pt x="1638" y="1452"/>
                </a:lnTo>
                <a:cubicBezTo>
                  <a:pt x="1701" y="1438"/>
                  <a:pt x="1748" y="1381"/>
                  <a:pt x="1748" y="1314"/>
                </a:cubicBezTo>
                <a:lnTo>
                  <a:pt x="1748" y="523"/>
                </a:lnTo>
                <a:cubicBezTo>
                  <a:pt x="1748" y="445"/>
                  <a:pt x="1685" y="381"/>
                  <a:pt x="1607" y="381"/>
                </a:cubicBezTo>
                <a:lnTo>
                  <a:pt x="1523" y="381"/>
                </a:lnTo>
                <a:lnTo>
                  <a:pt x="1523" y="530"/>
                </a:lnTo>
                <a:lnTo>
                  <a:pt x="1614" y="530"/>
                </a:lnTo>
                <a:lnTo>
                  <a:pt x="1614" y="1336"/>
                </a:lnTo>
                <a:lnTo>
                  <a:pt x="286" y="1336"/>
                </a:lnTo>
                <a:lnTo>
                  <a:pt x="286" y="5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08816" tIns="54408" rIns="108816" bIns="54408" numCol="1" anchor="t" anchorCtr="0" compatLnSpc="1">
            <a:prstTxWarp prst="textNoShape">
              <a:avLst/>
            </a:prstTxWarp>
          </a:bodyPr>
          <a:lstStyle/>
          <a:p>
            <a:endParaRPr lang="zh-CN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ea typeface="微软雅黑" pitchFamily="34" charset="-122"/>
            </a:endParaRPr>
          </a:p>
        </p:txBody>
      </p:sp>
      <p:sp>
        <p:nvSpPr>
          <p:cNvPr id="26" name="TextBox 100"/>
          <p:cNvSpPr txBox="1"/>
          <p:nvPr/>
        </p:nvSpPr>
        <p:spPr>
          <a:xfrm>
            <a:off x="1857392" y="3330757"/>
            <a:ext cx="1218177" cy="571544"/>
          </a:xfrm>
          <a:prstGeom prst="rect">
            <a:avLst/>
          </a:prstGeom>
          <a:noFill/>
        </p:spPr>
        <p:txBody>
          <a:bodyPr wrap="square" lIns="108816" tIns="54408" rIns="108816" bIns="54408" rtlCol="0">
            <a:spAutoFit/>
          </a:bodyPr>
          <a:lstStyle/>
          <a:p>
            <a:pPr algn="dist"/>
            <a:r>
              <a:rPr lang="zh-CN" altLang="en-US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27" name="TextBox 101"/>
          <p:cNvSpPr txBox="1"/>
          <p:nvPr/>
        </p:nvSpPr>
        <p:spPr>
          <a:xfrm>
            <a:off x="1817672" y="3829548"/>
            <a:ext cx="1297616" cy="340711"/>
          </a:xfrm>
          <a:prstGeom prst="rect">
            <a:avLst/>
          </a:prstGeom>
          <a:noFill/>
        </p:spPr>
        <p:txBody>
          <a:bodyPr wrap="none" lIns="108816" tIns="54408" rIns="108816" bIns="54408" rtlCol="0">
            <a:spAutoFit/>
          </a:bodyPr>
          <a:lstStyle/>
          <a:p>
            <a:r>
              <a:rPr lang="en-US" altLang="zh-CN" sz="1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1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644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6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14427 0.21736 L -3.95833E-6 4.81481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14" y="-1088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6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16627 0.09514 L -1.66667E-6 -1.85185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7" y="-476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6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16627 -0.02755 L -3.95833E-6 1.85185E-6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7" y="136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6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14675 -0.15162 L 2.70833E-6 4.07407E-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31" y="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300"/>
                            </p:stCondLst>
                            <p:childTnLst>
                              <p:par>
                                <p:cTn id="4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6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100"/>
                            </p:stCondLst>
                            <p:childTnLst>
                              <p:par>
                                <p:cTn id="5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4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900"/>
                            </p:stCondLst>
                            <p:childTnLst>
                              <p:par>
                                <p:cTn id="6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2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700"/>
                            </p:stCondLst>
                            <p:childTnLst>
                              <p:par>
                                <p:cTn id="8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 animBg="1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音频分段</a:t>
            </a:r>
            <a:r>
              <a: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音频分段算法：</a:t>
            </a:r>
            <a:endParaRPr lang="en-US" altLang="zh-CN" dirty="0"/>
          </a:p>
          <a:p>
            <a:pPr lvl="1"/>
            <a:r>
              <a:rPr lang="zh-CN" altLang="en-US" dirty="0"/>
              <a:t>基于静音的分</a:t>
            </a:r>
            <a:r>
              <a:rPr lang="zh-CN" altLang="en-US" dirty="0" smtClean="0"/>
              <a:t>段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223838" lvl="1">
              <a:spcBef>
                <a:spcPts val="1600"/>
              </a:spcBef>
              <a:buFont typeface="Arial" pitchFamily="34" charset="0"/>
              <a:buChar char="•"/>
            </a:pPr>
            <a:r>
              <a:rPr lang="zh-CN" altLang="en-US" sz="2400" dirty="0"/>
              <a:t>静音段的划</a:t>
            </a:r>
            <a:r>
              <a:rPr lang="zh-CN" altLang="en-US" sz="2400" dirty="0" smtClean="0"/>
              <a:t>分：</a:t>
            </a:r>
            <a:endParaRPr lang="en-US" altLang="zh-CN" sz="2400" dirty="0"/>
          </a:p>
          <a:p>
            <a:pPr lvl="1"/>
            <a:r>
              <a:rPr lang="zh-CN" altLang="en-US" dirty="0" smtClean="0"/>
              <a:t>基于</a:t>
            </a:r>
            <a:r>
              <a:rPr lang="zh-CN" altLang="en-US" dirty="0"/>
              <a:t>能</a:t>
            </a:r>
            <a:r>
              <a:rPr lang="zh-CN" altLang="en-US" dirty="0" smtClean="0"/>
              <a:t>量大小，能量小于一定值的帧标记</a:t>
            </a:r>
            <a:endParaRPr lang="en-US" altLang="zh-CN" dirty="0" smtClean="0"/>
          </a:p>
          <a:p>
            <a:pPr marL="27432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为静音帧，连续的静音帧组成静音段</a:t>
            </a:r>
            <a:endParaRPr lang="en-US" altLang="zh-CN" dirty="0" smtClean="0"/>
          </a:p>
          <a:p>
            <a:pPr lvl="1"/>
            <a:r>
              <a:rPr lang="zh-CN" altLang="en-US" smtClean="0"/>
              <a:t>静音段的补集就是语音段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620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特征提取</a:t>
            </a:r>
            <a:r>
              <a: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我们将音频分段后，单独对每一段提取一个 </a:t>
            </a:r>
            <a:r>
              <a:rPr lang="en-US" altLang="zh-CN" dirty="0" err="1"/>
              <a:t>mfcc</a:t>
            </a:r>
            <a:r>
              <a:rPr lang="en-US" altLang="zh-CN" dirty="0"/>
              <a:t> </a:t>
            </a:r>
            <a:r>
              <a:rPr lang="zh-CN" altLang="en-US" dirty="0"/>
              <a:t>特征，具体步骤如下： </a:t>
            </a:r>
            <a:r>
              <a:rPr lang="en-US" altLang="zh-CN" dirty="0"/>
              <a:t>1</a:t>
            </a:r>
            <a:r>
              <a:rPr lang="zh-CN" altLang="en-US" dirty="0"/>
              <a:t>）对音频进行分帧操作：取帧长为 </a:t>
            </a:r>
            <a:r>
              <a:rPr lang="en-US" altLang="zh-CN" dirty="0"/>
              <a:t>256</a:t>
            </a:r>
            <a:r>
              <a:rPr lang="zh-CN" altLang="en-US" dirty="0"/>
              <a:t>，步长为 </a:t>
            </a:r>
            <a:r>
              <a:rPr lang="en-US" altLang="zh-CN" dirty="0"/>
              <a:t>128</a:t>
            </a:r>
            <a:r>
              <a:rPr lang="zh-CN" altLang="en-US" dirty="0"/>
              <a:t>； </a:t>
            </a:r>
            <a:r>
              <a:rPr lang="en-US" altLang="zh-CN" dirty="0"/>
              <a:t>2</a:t>
            </a:r>
            <a:r>
              <a:rPr lang="zh-CN" altLang="en-US" dirty="0"/>
              <a:t>）对每帧数据提取出一个 </a:t>
            </a:r>
            <a:r>
              <a:rPr lang="en-US" altLang="zh-CN" dirty="0"/>
              <a:t>12 </a:t>
            </a:r>
            <a:r>
              <a:rPr lang="zh-CN" altLang="en-US" dirty="0"/>
              <a:t>维的 </a:t>
            </a:r>
            <a:r>
              <a:rPr lang="en-US" altLang="zh-CN" dirty="0" err="1"/>
              <a:t>mfcc</a:t>
            </a:r>
            <a:r>
              <a:rPr lang="en-US" altLang="zh-CN" dirty="0"/>
              <a:t> </a:t>
            </a:r>
            <a:r>
              <a:rPr lang="zh-CN" altLang="en-US" dirty="0"/>
              <a:t>特征向量； </a:t>
            </a:r>
            <a:r>
              <a:rPr lang="en-US" altLang="zh-CN" dirty="0"/>
              <a:t>3</a:t>
            </a:r>
            <a:r>
              <a:rPr lang="zh-CN" altLang="en-US" dirty="0"/>
              <a:t>）计算每个向量的一阶差分，和原有向量组合得到 </a:t>
            </a:r>
            <a:r>
              <a:rPr lang="en-US" altLang="zh-CN" dirty="0"/>
              <a:t>24 </a:t>
            </a:r>
            <a:r>
              <a:rPr lang="zh-CN" altLang="en-US" dirty="0"/>
              <a:t>维特征向量； 这一过程的具体代码参考了</a:t>
            </a:r>
            <a:r>
              <a:rPr lang="en-US" altLang="zh-CN" dirty="0"/>
              <a:t>[2]</a:t>
            </a:r>
            <a:r>
              <a:rPr lang="zh-CN" altLang="en-US" dirty="0"/>
              <a:t>以及</a:t>
            </a:r>
            <a:r>
              <a:rPr lang="en-US" altLang="zh-CN" dirty="0"/>
              <a:t>[3]</a:t>
            </a:r>
            <a:r>
              <a:rPr lang="zh-CN" altLang="en-US" dirty="0"/>
              <a:t>。 </a:t>
            </a:r>
            <a:endParaRPr lang="en-US" altLang="zh-CN" dirty="0" smtClean="0"/>
          </a:p>
          <a:p>
            <a:r>
              <a:rPr lang="zh-CN" altLang="en-US" dirty="0"/>
              <a:t>在上一步，我们得到了每一帧对应的一个 </a:t>
            </a:r>
            <a:r>
              <a:rPr lang="en-US" altLang="zh-CN" dirty="0"/>
              <a:t>24 </a:t>
            </a:r>
            <a:r>
              <a:rPr lang="zh-CN" altLang="en-US" dirty="0"/>
              <a:t>维特征向量。而一段音频可能有成百上千 帧，我们需要对其进行聚类，得到音频级别的特征。具体做法是： 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）将一段音频的所有采样帧聚集在一起，在每一维度上求均值，得到一个质心。 </a:t>
            </a:r>
            <a:r>
              <a:rPr lang="en-US" altLang="zh-CN" dirty="0"/>
              <a:t>2</a:t>
            </a:r>
            <a:r>
              <a:rPr lang="zh-CN" altLang="en-US" dirty="0"/>
              <a:t>）对质心进行 </a:t>
            </a:r>
            <a:r>
              <a:rPr lang="en-US" altLang="zh-CN" dirty="0"/>
              <a:t>2 </a:t>
            </a:r>
            <a:r>
              <a:rPr lang="zh-CN" altLang="en-US" dirty="0"/>
              <a:t>分裂：每一维度乘以 </a:t>
            </a:r>
            <a:r>
              <a:rPr lang="en-US" altLang="zh-CN" dirty="0"/>
              <a:t>1+e</a:t>
            </a:r>
            <a:r>
              <a:rPr lang="zh-CN" altLang="en-US" dirty="0"/>
              <a:t>、</a:t>
            </a:r>
            <a:r>
              <a:rPr lang="en-US" altLang="zh-CN" dirty="0"/>
              <a:t>1-e</a:t>
            </a:r>
            <a:r>
              <a:rPr lang="zh-CN" altLang="en-US" dirty="0"/>
              <a:t>，得到两个质心 </a:t>
            </a:r>
            <a:r>
              <a:rPr lang="en-US" altLang="zh-CN" dirty="0"/>
              <a:t>3</a:t>
            </a:r>
            <a:r>
              <a:rPr lang="zh-CN" altLang="en-US" dirty="0"/>
              <a:t>）重新计算各点到质心的距离，调整质心 </a:t>
            </a:r>
            <a:r>
              <a:rPr lang="en-US" altLang="zh-CN" dirty="0"/>
              <a:t>4</a:t>
            </a:r>
            <a:r>
              <a:rPr lang="zh-CN" altLang="en-US" dirty="0"/>
              <a:t>）持续分裂直至质心数量达到 </a:t>
            </a:r>
            <a:r>
              <a:rPr lang="en-US" altLang="zh-CN" dirty="0"/>
              <a:t>64</a:t>
            </a:r>
            <a:r>
              <a:rPr lang="zh-CN" altLang="en-US" dirty="0"/>
              <a:t>（在音频转文本部分，我们选择质心数为 </a:t>
            </a:r>
            <a:r>
              <a:rPr lang="en-US" altLang="zh-CN" dirty="0"/>
              <a:t>16</a:t>
            </a:r>
            <a:r>
              <a:rPr lang="zh-CN" altLang="en-US" dirty="0"/>
              <a:t>）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62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语音转文字</a:t>
            </a:r>
            <a:r>
              <a: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在训练部分，我们对每个讲话人提取了属于各人的特征。在匹配时，我们首先对输入音 频进行分段，对每一段，同样提取特征，并根据该特征到讲话人特征的欧式距离远近，取距 离最近的人作为该段话的分类结果。 在音频转文本实验中，我们也采取了类似的办法。在训练时，我们首先在 </a:t>
            </a:r>
            <a:r>
              <a:rPr lang="en-US" altLang="zh-CN" dirty="0"/>
              <a:t>500 </a:t>
            </a:r>
            <a:r>
              <a:rPr lang="zh-CN" altLang="en-US" dirty="0"/>
              <a:t>个单词或 短语的语料库上进行特征学习。在匹配时，我们对输入音频进行更细粒度的分段，使分段结 果为单词或者短语。接着，我们对这些单词和短语在语料库中寻找距离最近的训练单词，根 据此进行单词识别。 我们再将对单词和讲话人进行一次匹配，便得到了最终的文本结果。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780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</a:t>
            </a:r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验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结果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我们对测试数据进行分段，共分成 </a:t>
            </a:r>
            <a:r>
              <a:rPr lang="en-US" altLang="zh-CN" dirty="0"/>
              <a:t>11 </a:t>
            </a:r>
            <a:r>
              <a:rPr lang="zh-CN" altLang="en-US" dirty="0"/>
              <a:t>段音频。 分类部分，得到的分类结果为： </a:t>
            </a:r>
          </a:p>
          <a:p>
            <a:r>
              <a:rPr lang="zh-CN" altLang="en-US" dirty="0"/>
              <a:t>   正确率为 </a:t>
            </a:r>
            <a:r>
              <a:rPr lang="en-US" altLang="zh-CN" dirty="0"/>
              <a:t>100%</a:t>
            </a:r>
            <a:r>
              <a:rPr lang="zh-CN" altLang="en-US" dirty="0"/>
              <a:t>。基于此结果，我们完成了话者人数估计及话者识别功能。    转文本部分，我们实现了各段话对应各个讲话人的讲话记录功能。文本还原度、正确率 较高。具体请看上传文件中的实验结果部分。（</a:t>
            </a:r>
            <a:r>
              <a:rPr lang="en-US" altLang="zh-CN" dirty="0"/>
              <a:t>result/result.txt</a:t>
            </a:r>
            <a:r>
              <a:rPr lang="zh-CN" altLang="en-US" dirty="0"/>
              <a:t>，</a:t>
            </a:r>
            <a:r>
              <a:rPr lang="en-US" altLang="zh-CN" dirty="0" err="1"/>
              <a:t>output.data</a:t>
            </a:r>
            <a:r>
              <a:rPr lang="zh-CN" altLang="en-US" dirty="0"/>
              <a:t>）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11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98268" y="4077072"/>
            <a:ext cx="225574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ea"/>
              </a:rPr>
              <a:t>Q&amp;A</a:t>
            </a:r>
            <a:endParaRPr lang="zh-CN" altLang="en-US" sz="7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49466" y="2852936"/>
            <a:ext cx="555334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Thanks</a:t>
            </a:r>
            <a:endParaRPr lang="zh-CN" altLang="en-US" sz="6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546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renity_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Serenity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Serenity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Serenity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FB096B0-BE20-479F-B38E-AA1BD80771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宁静演示文稿（宽屏）</Template>
  <TotalTime>0</TotalTime>
  <Words>817</Words>
  <Application>Microsoft Office PowerPoint</Application>
  <PresentationFormat>自定义</PresentationFormat>
  <Paragraphs>34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Euphemia</vt:lpstr>
      <vt:lpstr>Meiryo UI</vt:lpstr>
      <vt:lpstr>微软雅黑</vt:lpstr>
      <vt:lpstr>Arial</vt:lpstr>
      <vt:lpstr>Serenity_16x9</vt:lpstr>
      <vt:lpstr>音频小组作业展示</vt:lpstr>
      <vt:lpstr>PowerPoint 演示文稿</vt:lpstr>
      <vt:lpstr>音频分段 </vt:lpstr>
      <vt:lpstr>特征提取 </vt:lpstr>
      <vt:lpstr>语音转文字 </vt:lpstr>
      <vt:lpstr>实验结果 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2016-11-02T15:08:17Z</dcterms:created>
  <dcterms:modified xsi:type="dcterms:W3CDTF">2016-11-02T15:50:06Z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TC028011099991</vt:lpwstr>
  </property>
</Properties>
</file>