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77" r:id="rId4"/>
    <p:sldId id="279" r:id="rId5"/>
    <p:sldId id="280" r:id="rId6"/>
    <p:sldId id="281" r:id="rId7"/>
    <p:sldId id="282" r:id="rId8"/>
    <p:sldId id="284" r:id="rId9"/>
    <p:sldId id="283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70" autoAdjust="0"/>
  </p:normalViewPr>
  <p:slideViewPr>
    <p:cSldViewPr>
      <p:cViewPr varScale="1">
        <p:scale>
          <a:sx n="74" d="100"/>
          <a:sy n="74" d="100"/>
        </p:scale>
        <p:origin x="368" y="44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A5A207F-0F91-42F2-96D0-049C6003623B}" type="datetimeFigureOut">
              <a:rPr lang="en-US" altLang="zh-CN"/>
              <a:t>11/3/2016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C567D4A-04CB-4EDF-8FB1-342A02FC8EC5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CC13F5-F2B1-464B-BE8F-27ABFBD2FBDE}" type="datetimeFigureOut">
              <a:t>2016/11/3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2E61351F-DBB1-4664-ADA9-83BC7CB884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、音频分段 我们的音频分段算法采用的是基于静音段的分段算法。 首先，把音频中的每一秒平分成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帧，对于音频中的每一帧，我们定义第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帧的能量 为𝐸</a:t>
            </a:r>
            <a:r>
              <a:rPr lang="en-US" altLang="zh-CN" dirty="0" smtClean="0"/>
              <a:t>(</a:t>
            </a:r>
            <a:r>
              <a:rPr lang="zh-CN" altLang="en-US" dirty="0" smtClean="0"/>
              <a:t>𝑖</a:t>
            </a:r>
            <a:r>
              <a:rPr lang="en-US" altLang="zh-CN" dirty="0" smtClean="0"/>
              <a:t>) = max⁡ (</a:t>
            </a:r>
            <a:r>
              <a:rPr lang="zh-CN" altLang="en-US" dirty="0" smtClean="0"/>
              <a:t>𝑠𝑎𝑚𝑝𝑙𝑒</a:t>
            </a:r>
            <a:r>
              <a:rPr lang="en-US" altLang="zh-CN" dirty="0" smtClean="0"/>
              <a:t>2(</a:t>
            </a:r>
            <a:r>
              <a:rPr lang="zh-CN" altLang="en-US" dirty="0" smtClean="0"/>
              <a:t>𝑘</a:t>
            </a:r>
            <a:r>
              <a:rPr lang="en-US" altLang="zh-CN" dirty="0" smtClean="0"/>
              <a:t>),</a:t>
            </a:r>
            <a:r>
              <a:rPr lang="zh-CN" altLang="en-US" dirty="0" smtClean="0"/>
              <a:t>𝑘⁡ ∈ 𝑓𝑟𝑎𝑚𝑒</a:t>
            </a:r>
            <a:r>
              <a:rPr lang="en-US" altLang="zh-CN" dirty="0" smtClean="0"/>
              <a:t>(</a:t>
            </a:r>
            <a:r>
              <a:rPr lang="zh-CN" altLang="en-US" dirty="0" smtClean="0"/>
              <a:t>𝑖</a:t>
            </a:r>
            <a:r>
              <a:rPr lang="en-US" altLang="zh-CN" dirty="0" smtClean="0"/>
              <a:t>))</a:t>
            </a:r>
            <a:r>
              <a:rPr lang="zh-CN" altLang="en-US" dirty="0" smtClean="0"/>
              <a:t>，并把满足𝐸</a:t>
            </a:r>
            <a:r>
              <a:rPr lang="en-US" altLang="zh-CN" dirty="0" smtClean="0"/>
              <a:t>(</a:t>
            </a:r>
            <a:r>
              <a:rPr lang="zh-CN" altLang="en-US" dirty="0" smtClean="0"/>
              <a:t>𝑖</a:t>
            </a:r>
            <a:r>
              <a:rPr lang="en-US" altLang="zh-CN" dirty="0" smtClean="0"/>
              <a:t>) &lt; </a:t>
            </a:r>
            <a:r>
              <a:rPr lang="zh-CN" altLang="en-US" dirty="0" smtClean="0"/>
              <a:t>𝜆的帧定义为静音帧。 然后用贪心的算法查找静音段。定义两个参数 </a:t>
            </a:r>
            <a:r>
              <a:rPr lang="en-US" altLang="zh-CN" dirty="0" err="1" smtClean="0"/>
              <a:t>minD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maxI</a:t>
            </a:r>
            <a:r>
              <a:rPr lang="zh-CN" altLang="en-US" dirty="0" smtClean="0"/>
              <a:t>，其中 </a:t>
            </a:r>
            <a:r>
              <a:rPr lang="en-US" altLang="zh-CN" dirty="0" err="1" smtClean="0"/>
              <a:t>minD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表示一段静音 段要求的最短长度，</a:t>
            </a:r>
            <a:r>
              <a:rPr lang="en-US" altLang="zh-CN" dirty="0" err="1" smtClean="0"/>
              <a:t>maxI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表示一段静音段中可以允许的非静音帧的最大长度。贪心算法如 下：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按时序扫描音频，找到第一个未被处理的静音帧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2</a:t>
            </a:r>
            <a:r>
              <a:rPr lang="zh-CN" altLang="en-US" dirty="0" smtClean="0"/>
              <a:t>） 从静音帧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开始扫描，对于每一个未被处理的帧 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，如果为静音帧，则计算到静音段 长度中，否则计算到非静音帧长度中，然后标记为已处理。扫描终止条件为到达音 频结尾或非静音帧长度达到 </a:t>
            </a:r>
            <a:r>
              <a:rPr lang="en-US" altLang="zh-CN" dirty="0" err="1" smtClean="0"/>
              <a:t>maxI</a:t>
            </a:r>
            <a:r>
              <a:rPr lang="en-US" altLang="zh-CN" dirty="0" smtClean="0"/>
              <a:t> 3</a:t>
            </a:r>
            <a:r>
              <a:rPr lang="zh-CN" altLang="en-US" dirty="0" smtClean="0"/>
              <a:t>） 判断从静音帧 </a:t>
            </a:r>
            <a:r>
              <a:rPr lang="en-US" altLang="zh-CN" dirty="0" smtClean="0"/>
              <a:t>I </a:t>
            </a:r>
            <a:r>
              <a:rPr lang="zh-CN" altLang="en-US" dirty="0" smtClean="0"/>
              <a:t>开始的静音段是否满足最短长度 </a:t>
            </a:r>
            <a:r>
              <a:rPr lang="en-US" altLang="zh-CN" dirty="0" err="1" smtClean="0"/>
              <a:t>minD</a:t>
            </a:r>
            <a:r>
              <a:rPr lang="zh-CN" altLang="en-US" dirty="0" smtClean="0"/>
              <a:t>，若是则记录为静音段 最后将音频根据计算得到的静音段划分出与语音段。 参考文献</a:t>
            </a:r>
            <a:r>
              <a:rPr lang="en-US" altLang="zh-CN" dirty="0" smtClean="0"/>
              <a:t>[Pause concepts for audio segmentation at different semantic levels, Silvia, 2001] 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MFCC </a:t>
            </a:r>
            <a:r>
              <a:rPr lang="zh-CN" altLang="en-US" dirty="0" smtClean="0"/>
              <a:t>特征提取  我们将音频分段后，单独对每一段提取一个 </a:t>
            </a:r>
            <a:r>
              <a:rPr lang="en-US" altLang="zh-CN" dirty="0" err="1" smtClean="0"/>
              <a:t>mfcc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特征，具体步骤如下：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）对音频进行分帧操作：取帧长为 </a:t>
            </a:r>
            <a:r>
              <a:rPr lang="en-US" altLang="zh-CN" dirty="0" smtClean="0"/>
              <a:t>256</a:t>
            </a:r>
            <a:r>
              <a:rPr lang="zh-CN" altLang="en-US" dirty="0" smtClean="0"/>
              <a:t>，步长为 </a:t>
            </a:r>
            <a:r>
              <a:rPr lang="en-US" altLang="zh-CN" dirty="0" smtClean="0"/>
              <a:t>128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）对每帧数据提取出一个 </a:t>
            </a:r>
            <a:r>
              <a:rPr lang="en-US" altLang="zh-CN" dirty="0" smtClean="0"/>
              <a:t>12 </a:t>
            </a:r>
            <a:r>
              <a:rPr lang="zh-CN" altLang="en-US" dirty="0" smtClean="0"/>
              <a:t>维的 </a:t>
            </a:r>
            <a:r>
              <a:rPr lang="en-US" altLang="zh-CN" dirty="0" err="1" smtClean="0"/>
              <a:t>mfcc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特征向量；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）计算每个向量的一阶差分，和原有向量组合得到 </a:t>
            </a:r>
            <a:r>
              <a:rPr lang="en-US" altLang="zh-CN" dirty="0" smtClean="0"/>
              <a:t>24 </a:t>
            </a:r>
            <a:r>
              <a:rPr lang="zh-CN" altLang="en-US" dirty="0" smtClean="0"/>
              <a:t>维特征向量； 这一过程的具体代码参考了</a:t>
            </a:r>
            <a:r>
              <a:rPr lang="en-US" altLang="zh-CN" dirty="0" smtClean="0"/>
              <a:t>[2]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[3]</a:t>
            </a:r>
            <a:r>
              <a:rPr lang="zh-CN" altLang="en-US" dirty="0" smtClean="0"/>
              <a:t>。 </a:t>
            </a:r>
          </a:p>
          <a:p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、音频特征生成 在上一步，我们得到了每一帧对应的一个 </a:t>
            </a:r>
            <a:r>
              <a:rPr lang="en-US" altLang="zh-CN" dirty="0" smtClean="0"/>
              <a:t>24 </a:t>
            </a:r>
            <a:r>
              <a:rPr lang="zh-CN" altLang="en-US" dirty="0" smtClean="0"/>
              <a:t>维特征向量。而一段音频可能有成百上千 帧，我们需要对其进行聚类，得到音频级别的特征。具体做法是：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）将一段音频的所有采样帧聚集在一起，在每一维度上求均值，得到一个质心。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）对质心进行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分裂：每一维度乘以 </a:t>
            </a:r>
            <a:r>
              <a:rPr lang="en-US" altLang="zh-CN" dirty="0" smtClean="0"/>
              <a:t>1+e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1-e</a:t>
            </a:r>
            <a:r>
              <a:rPr lang="zh-CN" altLang="en-US" dirty="0" smtClean="0"/>
              <a:t>，得到两个质心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）重新计算各点到质心的距离，调整质心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）持续分裂直至质心数量达到 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（在音频转文本部分，我们选择质心数为 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 </a:t>
            </a:r>
          </a:p>
          <a:p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、音频识别与匹配   在训练部分，我们对每个讲话人提取了属于各人的特征。在匹配时，我们首先对输入音 频进行分段，对每一段，同样提取特征，并根据该特征到讲话人特征的欧式距离远近，取距 离最近的人作为该段话的分类结果。 在音频转文本实验中，我们也采取了类似的办法。在训练时，我们首先在 </a:t>
            </a:r>
            <a:r>
              <a:rPr lang="en-US" altLang="zh-CN" dirty="0" smtClean="0"/>
              <a:t>500 </a:t>
            </a:r>
            <a:r>
              <a:rPr lang="zh-CN" altLang="en-US" dirty="0" smtClean="0"/>
              <a:t>个单词或 短语的语料库上进行特征学习。在匹配时，我们对输入音频进行更细粒度的分段，使分段结 果为单词或者短语。接着，我们对这些单词和短语在语料库中寻找距离最近的训练单词，根 据此进行单词识别。 我们再将对单词和讲话人进行一次匹配，便得到了最终的文本结果。 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9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、音频分段 我们的音频分段算法采用的是基于静音段的分段算法。 首先，把音频中的每一秒平分成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帧，对于音频中的每一帧，我们定义第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帧的能量 为𝐸</a:t>
            </a:r>
            <a:r>
              <a:rPr lang="en-US" altLang="zh-CN" dirty="0" smtClean="0"/>
              <a:t>(</a:t>
            </a:r>
            <a:r>
              <a:rPr lang="zh-CN" altLang="en-US" dirty="0" smtClean="0"/>
              <a:t>𝑖</a:t>
            </a:r>
            <a:r>
              <a:rPr lang="en-US" altLang="zh-CN" dirty="0" smtClean="0"/>
              <a:t>) = max⁡ (</a:t>
            </a:r>
            <a:r>
              <a:rPr lang="zh-CN" altLang="en-US" dirty="0" smtClean="0"/>
              <a:t>𝑠𝑎𝑚𝑝𝑙𝑒</a:t>
            </a:r>
            <a:r>
              <a:rPr lang="en-US" altLang="zh-CN" dirty="0" smtClean="0"/>
              <a:t>2(</a:t>
            </a:r>
            <a:r>
              <a:rPr lang="zh-CN" altLang="en-US" dirty="0" smtClean="0"/>
              <a:t>𝑘</a:t>
            </a:r>
            <a:r>
              <a:rPr lang="en-US" altLang="zh-CN" dirty="0" smtClean="0"/>
              <a:t>),</a:t>
            </a:r>
            <a:r>
              <a:rPr lang="zh-CN" altLang="en-US" dirty="0" smtClean="0"/>
              <a:t>𝑘⁡ ∈ 𝑓𝑟𝑎𝑚𝑒</a:t>
            </a:r>
            <a:r>
              <a:rPr lang="en-US" altLang="zh-CN" dirty="0" smtClean="0"/>
              <a:t>(</a:t>
            </a:r>
            <a:r>
              <a:rPr lang="zh-CN" altLang="en-US" dirty="0" smtClean="0"/>
              <a:t>𝑖</a:t>
            </a:r>
            <a:r>
              <a:rPr lang="en-US" altLang="zh-CN" dirty="0" smtClean="0"/>
              <a:t>))</a:t>
            </a:r>
            <a:r>
              <a:rPr lang="zh-CN" altLang="en-US" dirty="0" smtClean="0"/>
              <a:t>，并把满足𝐸</a:t>
            </a:r>
            <a:r>
              <a:rPr lang="en-US" altLang="zh-CN" dirty="0" smtClean="0"/>
              <a:t>(</a:t>
            </a:r>
            <a:r>
              <a:rPr lang="zh-CN" altLang="en-US" dirty="0" smtClean="0"/>
              <a:t>𝑖</a:t>
            </a:r>
            <a:r>
              <a:rPr lang="en-US" altLang="zh-CN" dirty="0" smtClean="0"/>
              <a:t>) &lt; </a:t>
            </a:r>
            <a:r>
              <a:rPr lang="zh-CN" altLang="en-US" dirty="0" smtClean="0"/>
              <a:t>𝜆的帧定义为静音帧。 然后用贪心的算法查找静音段。定义两个参数 </a:t>
            </a:r>
            <a:r>
              <a:rPr lang="en-US" altLang="zh-CN" dirty="0" err="1" smtClean="0"/>
              <a:t>minD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maxI</a:t>
            </a:r>
            <a:r>
              <a:rPr lang="zh-CN" altLang="en-US" dirty="0" smtClean="0"/>
              <a:t>，其中 </a:t>
            </a:r>
            <a:r>
              <a:rPr lang="en-US" altLang="zh-CN" dirty="0" err="1" smtClean="0"/>
              <a:t>minD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表示一段静音 段要求的最短长度，</a:t>
            </a:r>
            <a:r>
              <a:rPr lang="en-US" altLang="zh-CN" dirty="0" err="1" smtClean="0"/>
              <a:t>maxI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表示一段静音段中可以允许的非静音帧的最大长度。贪心算法如 下：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按时序扫描音频，找到第一个未被处理的静音帧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2</a:t>
            </a:r>
            <a:r>
              <a:rPr lang="zh-CN" altLang="en-US" dirty="0" smtClean="0"/>
              <a:t>） 从静音帧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开始扫描，对于每一个未被处理的帧 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，如果为静音帧，则计算到静音段 长度中，否则计算到非静音帧长度中，然后标记为已处理。扫描终止条件为到达音 频结尾或非静音帧长度达到 </a:t>
            </a:r>
            <a:r>
              <a:rPr lang="en-US" altLang="zh-CN" dirty="0" err="1" smtClean="0"/>
              <a:t>maxI</a:t>
            </a:r>
            <a:r>
              <a:rPr lang="en-US" altLang="zh-CN" dirty="0" smtClean="0"/>
              <a:t> 3</a:t>
            </a:r>
            <a:r>
              <a:rPr lang="zh-CN" altLang="en-US" dirty="0" smtClean="0"/>
              <a:t>） 判断从静音帧 </a:t>
            </a:r>
            <a:r>
              <a:rPr lang="en-US" altLang="zh-CN" dirty="0" smtClean="0"/>
              <a:t>I </a:t>
            </a:r>
            <a:r>
              <a:rPr lang="zh-CN" altLang="en-US" dirty="0" smtClean="0"/>
              <a:t>开始的静音段是否满足最短长度 </a:t>
            </a:r>
            <a:r>
              <a:rPr lang="en-US" altLang="zh-CN" dirty="0" err="1" smtClean="0"/>
              <a:t>minD</a:t>
            </a:r>
            <a:r>
              <a:rPr lang="zh-CN" altLang="en-US" dirty="0" smtClean="0"/>
              <a:t>，若是则记录为静音段 最后将音频根据计算得到的静音段划分出与语音段。 参考文献</a:t>
            </a:r>
            <a:r>
              <a:rPr lang="en-US" altLang="zh-CN" dirty="0" smtClean="0"/>
              <a:t>[Pause concepts for audio segmentation at different semantic levels, Silvia, 2001] 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MFCC </a:t>
            </a:r>
            <a:r>
              <a:rPr lang="zh-CN" altLang="en-US" dirty="0" smtClean="0"/>
              <a:t>特征提取  我们将音频分段后，单独对每一段提取一个 </a:t>
            </a:r>
            <a:r>
              <a:rPr lang="en-US" altLang="zh-CN" dirty="0" err="1" smtClean="0"/>
              <a:t>mfcc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特征，具体步骤如下：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）对音频进行分帧操作：取帧长为 </a:t>
            </a:r>
            <a:r>
              <a:rPr lang="en-US" altLang="zh-CN" dirty="0" smtClean="0"/>
              <a:t>256</a:t>
            </a:r>
            <a:r>
              <a:rPr lang="zh-CN" altLang="en-US" dirty="0" smtClean="0"/>
              <a:t>，步长为 </a:t>
            </a:r>
            <a:r>
              <a:rPr lang="en-US" altLang="zh-CN" dirty="0" smtClean="0"/>
              <a:t>128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）对每帧数据提取出一个 </a:t>
            </a:r>
            <a:r>
              <a:rPr lang="en-US" altLang="zh-CN" dirty="0" smtClean="0"/>
              <a:t>12 </a:t>
            </a:r>
            <a:r>
              <a:rPr lang="zh-CN" altLang="en-US" dirty="0" smtClean="0"/>
              <a:t>维的 </a:t>
            </a:r>
            <a:r>
              <a:rPr lang="en-US" altLang="zh-CN" dirty="0" err="1" smtClean="0"/>
              <a:t>mfcc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特征向量；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）计算每个向量的一阶差分，和原有向量组合得到 </a:t>
            </a:r>
            <a:r>
              <a:rPr lang="en-US" altLang="zh-CN" dirty="0" smtClean="0"/>
              <a:t>24 </a:t>
            </a:r>
            <a:r>
              <a:rPr lang="zh-CN" altLang="en-US" dirty="0" smtClean="0"/>
              <a:t>维特征向量； 这一过程的具体代码参考了</a:t>
            </a:r>
            <a:r>
              <a:rPr lang="en-US" altLang="zh-CN" dirty="0" smtClean="0"/>
              <a:t>[2]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[3]</a:t>
            </a:r>
            <a:r>
              <a:rPr lang="zh-CN" altLang="en-US" dirty="0" smtClean="0"/>
              <a:t>。 </a:t>
            </a:r>
          </a:p>
          <a:p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、音频特征生成 在上一步，我们得到了每一帧对应的一个 </a:t>
            </a:r>
            <a:r>
              <a:rPr lang="en-US" altLang="zh-CN" dirty="0" smtClean="0"/>
              <a:t>24 </a:t>
            </a:r>
            <a:r>
              <a:rPr lang="zh-CN" altLang="en-US" dirty="0" smtClean="0"/>
              <a:t>维特征向量。而一段音频可能有成百上千 帧，我们需要对其进行聚类，得到音频级别的特征。具体做法是：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）将一段音频的所有采样帧聚集在一起，在每一维度上求均值，得到一个质心。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）对质心进行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分裂：每一维度乘以 </a:t>
            </a:r>
            <a:r>
              <a:rPr lang="en-US" altLang="zh-CN" dirty="0" smtClean="0"/>
              <a:t>1+e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1-e</a:t>
            </a:r>
            <a:r>
              <a:rPr lang="zh-CN" altLang="en-US" dirty="0" smtClean="0"/>
              <a:t>，得到两个质心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）重新计算各点到质心的距离，调整质心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）持续分裂直至质心数量达到 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（在音频转文本部分，我们选择质心数为 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 </a:t>
            </a:r>
          </a:p>
          <a:p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、音频识别与匹配   在训练部分，我们对每个讲话人提取了属于各人的特征。在匹配时，我们首先对输入音 频进行分段，对每一段，同样提取特征，并根据该特征到讲话人特征的欧式距离远近，取距 离最近的人作为该段话的分类结果。 在音频转文本实验中，我们也采取了类似的办法。在训练时，我们首先在 </a:t>
            </a:r>
            <a:r>
              <a:rPr lang="en-US" altLang="zh-CN" dirty="0" smtClean="0"/>
              <a:t>500 </a:t>
            </a:r>
            <a:r>
              <a:rPr lang="zh-CN" altLang="en-US" dirty="0" smtClean="0"/>
              <a:t>个单词或 短语的语料库上进行特征学习。在匹配时，我们对输入音频进行更细粒度的分段，使分段结 果为单词或者短语。接着，我们对这些单词和短语在语料库中寻找距离最近的训练单词，根 据此进行单词识别。 我们再将对单词和讲话人进行一次匹配，便得到了最终的文本结果。 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600200" latinLnBrk="0">
              <a:defRPr lang="zh-CN"/>
            </a:lvl6pPr>
            <a:lvl7pPr marL="1874520" latinLnBrk="0">
              <a:defRPr lang="zh-CN"/>
            </a:lvl7pPr>
            <a:lvl8pPr marL="2148840" latinLnBrk="0">
              <a:defRPr lang="zh-CN"/>
            </a:lvl8pPr>
            <a:lvl9pPr marL="2423160"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 latinLnBrk="0"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D9712D-992A-4AB1-A5C2-575F75921AA2}" type="datetimeFigureOut">
              <a:rPr lang="en-US" altLang="zh-CN" smtClean="0"/>
              <a:pPr/>
              <a:t>11/3/2016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-to-text-demo.mybluemix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音频小组作业展示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郑阳 </a:t>
            </a:r>
            <a:r>
              <a:rPr lang="en-US" altLang="zh-CN" dirty="0"/>
              <a:t>2013013296</a:t>
            </a:r>
          </a:p>
          <a:p>
            <a:pPr algn="r"/>
            <a:r>
              <a:rPr lang="zh-CN" altLang="en-US" dirty="0"/>
              <a:t>王旻晨 </a:t>
            </a:r>
            <a:r>
              <a:rPr lang="en-US" altLang="zh-CN" dirty="0"/>
              <a:t>2013013302</a:t>
            </a:r>
          </a:p>
          <a:p>
            <a:pPr algn="r"/>
            <a:r>
              <a:rPr lang="zh-CN" altLang="en-US" dirty="0"/>
              <a:t>王沁煜 </a:t>
            </a:r>
            <a:r>
              <a:rPr lang="en-US" altLang="zh-CN" dirty="0"/>
              <a:t>2013013303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9"/>
          <p:cNvSpPr>
            <a:spLocks/>
          </p:cNvSpPr>
          <p:nvPr/>
        </p:nvSpPr>
        <p:spPr bwMode="auto">
          <a:xfrm>
            <a:off x="3855752" y="0"/>
            <a:ext cx="871779" cy="6918036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8816" tIns="54408" rIns="108816" bIns="54408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4294388" y="1805232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4354194" y="2862290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 bwMode="auto">
          <a:xfrm>
            <a:off x="4294388" y="3866554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4090793" y="4914214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226781" y="1864740"/>
            <a:ext cx="4488108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328753" y="2920592"/>
            <a:ext cx="4352115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307993" y="3977196"/>
            <a:ext cx="4372875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014373" y="5033048"/>
            <a:ext cx="4666495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6" name="TextBox 87"/>
          <p:cNvSpPr txBox="1"/>
          <p:nvPr/>
        </p:nvSpPr>
        <p:spPr>
          <a:xfrm>
            <a:off x="5641611" y="1904535"/>
            <a:ext cx="1656048" cy="54076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音频分段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88"/>
          <p:cNvSpPr txBox="1"/>
          <p:nvPr/>
        </p:nvSpPr>
        <p:spPr>
          <a:xfrm>
            <a:off x="5711456" y="2949753"/>
            <a:ext cx="1656048" cy="54076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特征提取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89"/>
          <p:cNvSpPr txBox="1"/>
          <p:nvPr/>
        </p:nvSpPr>
        <p:spPr>
          <a:xfrm>
            <a:off x="5633010" y="4018385"/>
            <a:ext cx="2015121" cy="54076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语音转文字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90"/>
          <p:cNvSpPr txBox="1"/>
          <p:nvPr/>
        </p:nvSpPr>
        <p:spPr>
          <a:xfrm>
            <a:off x="5449287" y="5072841"/>
            <a:ext cx="1656048" cy="54076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1" name="TextBox 93"/>
          <p:cNvSpPr txBox="1"/>
          <p:nvPr/>
        </p:nvSpPr>
        <p:spPr>
          <a:xfrm>
            <a:off x="4439654" y="1830473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94"/>
          <p:cNvSpPr txBox="1"/>
          <p:nvPr/>
        </p:nvSpPr>
        <p:spPr>
          <a:xfrm>
            <a:off x="4509281" y="2886075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95"/>
          <p:cNvSpPr txBox="1"/>
          <p:nvPr/>
        </p:nvSpPr>
        <p:spPr>
          <a:xfrm>
            <a:off x="4421951" y="3905100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96"/>
          <p:cNvSpPr txBox="1"/>
          <p:nvPr/>
        </p:nvSpPr>
        <p:spPr>
          <a:xfrm>
            <a:off x="4222446" y="4979354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1975158" y="2314469"/>
            <a:ext cx="982646" cy="818856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8816" tIns="54408" rIns="108816" bIns="54408" numCol="1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26" name="TextBox 100"/>
          <p:cNvSpPr txBox="1"/>
          <p:nvPr/>
        </p:nvSpPr>
        <p:spPr>
          <a:xfrm>
            <a:off x="1857392" y="3330757"/>
            <a:ext cx="1218177" cy="571544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lstStyle/>
          <a:p>
            <a:pPr algn="dist"/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7" name="TextBox 101"/>
          <p:cNvSpPr txBox="1"/>
          <p:nvPr/>
        </p:nvSpPr>
        <p:spPr>
          <a:xfrm>
            <a:off x="1817672" y="3829548"/>
            <a:ext cx="1297616" cy="340711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1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1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4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427 0.21736 L -3.95833E-6 4.81481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108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6627 0.09514 L -1.66667E-6 -1.85185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7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627 -0.02755 L -3.95833E-6 1.85185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13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14675 -0.15162 L 2.70833E-6 4.07407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9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 animBg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音频分段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音频分段算法：</a:t>
            </a:r>
            <a:endParaRPr lang="en-US" altLang="zh-CN" dirty="0"/>
          </a:p>
          <a:p>
            <a:pPr lvl="1"/>
            <a:r>
              <a:rPr lang="zh-CN" altLang="en-US" dirty="0"/>
              <a:t>基于静音的分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23838" lvl="1">
              <a:spcBef>
                <a:spcPts val="1600"/>
              </a:spcBef>
              <a:buFont typeface="Arial" pitchFamily="34" charset="0"/>
              <a:buChar char="•"/>
            </a:pPr>
            <a:r>
              <a:rPr lang="zh-CN" altLang="en-US" sz="2400" dirty="0"/>
              <a:t>静音段的划</a:t>
            </a:r>
            <a:r>
              <a:rPr lang="zh-CN" altLang="en-US" sz="2400" dirty="0" smtClean="0"/>
              <a:t>分：</a:t>
            </a:r>
            <a:endParaRPr lang="en-US" altLang="zh-CN" sz="2400" dirty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/>
              <a:t>能</a:t>
            </a:r>
            <a:r>
              <a:rPr lang="zh-CN" altLang="en-US" dirty="0" smtClean="0"/>
              <a:t>量大小，能量小于一定值的帧标记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为静音帧，连续的静音帧组成静音段</a:t>
            </a:r>
            <a:endParaRPr lang="en-US" altLang="zh-CN" dirty="0" smtClean="0"/>
          </a:p>
          <a:p>
            <a:pPr lvl="1"/>
            <a:r>
              <a:rPr lang="zh-CN" altLang="en-US" smtClean="0"/>
              <a:t>静音段的补集就是语音段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20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特征提取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音频分段</a:t>
            </a:r>
            <a:endParaRPr lang="en-US" altLang="zh-CN" dirty="0" smtClean="0"/>
          </a:p>
          <a:p>
            <a:r>
              <a:rPr lang="zh-CN" altLang="en-US" dirty="0" smtClean="0"/>
              <a:t>提取各段音频的</a:t>
            </a:r>
            <a:r>
              <a:rPr lang="en-US" altLang="zh-CN" dirty="0" err="1" smtClean="0"/>
              <a:t>mfcc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/>
              <a:t>取</a:t>
            </a:r>
            <a:r>
              <a:rPr lang="zh-CN" altLang="en-US" dirty="0" smtClean="0"/>
              <a:t>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对每个帧提取</a:t>
            </a:r>
            <a:r>
              <a:rPr lang="en-US" altLang="zh-CN" dirty="0" err="1" smtClean="0"/>
              <a:t>mfcc</a:t>
            </a:r>
            <a:r>
              <a:rPr lang="zh-CN" altLang="en-US" dirty="0" smtClean="0"/>
              <a:t>向量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计算各向量</a:t>
            </a:r>
            <a:r>
              <a:rPr lang="zh-CN" altLang="en-US" dirty="0"/>
              <a:t>的一阶差分，和原有向量组合</a:t>
            </a:r>
            <a:r>
              <a:rPr lang="zh-CN" altLang="en-US" dirty="0" smtClean="0"/>
              <a:t>得到特征向量</a:t>
            </a:r>
            <a:endParaRPr lang="en-US" altLang="zh-CN" dirty="0" smtClean="0"/>
          </a:p>
          <a:p>
            <a:r>
              <a:rPr lang="zh-CN" altLang="en-US" dirty="0" smtClean="0"/>
              <a:t>对特征向量聚类</a:t>
            </a:r>
            <a:endParaRPr lang="zh-CN" altLang="en-US" dirty="0"/>
          </a:p>
          <a:p>
            <a:pPr lvl="1"/>
            <a:r>
              <a:rPr lang="zh-CN" altLang="en-US" dirty="0" smtClean="0"/>
              <a:t>将音频</a:t>
            </a:r>
            <a:r>
              <a:rPr lang="zh-CN" altLang="en-US" dirty="0"/>
              <a:t>的所有采样帧</a:t>
            </a:r>
            <a:r>
              <a:rPr lang="zh-CN" altLang="en-US" dirty="0" smtClean="0"/>
              <a:t>聚集，在</a:t>
            </a:r>
            <a:r>
              <a:rPr lang="zh-CN" altLang="en-US" dirty="0"/>
              <a:t>各个</a:t>
            </a:r>
            <a:r>
              <a:rPr lang="zh-CN" altLang="en-US" dirty="0" smtClean="0"/>
              <a:t>维</a:t>
            </a:r>
            <a:r>
              <a:rPr lang="zh-CN" altLang="en-US" dirty="0"/>
              <a:t>度上求均值，</a:t>
            </a:r>
            <a:r>
              <a:rPr lang="zh-CN" altLang="en-US" dirty="0" smtClean="0"/>
              <a:t>得到质心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质心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分裂</a:t>
            </a:r>
            <a:r>
              <a:rPr lang="zh-CN" altLang="en-US" dirty="0"/>
              <a:t>：每一维度乘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1+e</a:t>
            </a:r>
            <a:r>
              <a:rPr lang="zh-CN" altLang="en-US" dirty="0"/>
              <a:t>、</a:t>
            </a:r>
            <a:r>
              <a:rPr lang="en-US" altLang="zh-CN" dirty="0"/>
              <a:t>1-e</a:t>
            </a:r>
            <a:r>
              <a:rPr lang="zh-CN" altLang="en-US" dirty="0"/>
              <a:t>，得到两个</a:t>
            </a:r>
            <a:r>
              <a:rPr lang="zh-CN" altLang="en-US" dirty="0" smtClean="0"/>
              <a:t>质心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</a:t>
            </a:r>
            <a:r>
              <a:rPr lang="zh-CN" altLang="en-US" dirty="0"/>
              <a:t>计算各点到质心的距离，调整</a:t>
            </a:r>
            <a:r>
              <a:rPr lang="zh-CN" altLang="en-US" dirty="0" smtClean="0"/>
              <a:t>质心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语音转文字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我们调用</a:t>
            </a:r>
            <a:r>
              <a:rPr lang="zh-CN" altLang="en-US" dirty="0" smtClean="0"/>
              <a:t>了百度语音的</a:t>
            </a:r>
            <a:r>
              <a:rPr lang="en-US" altLang="zh-CN" dirty="0" smtClean="0"/>
              <a:t>REST API</a:t>
            </a:r>
            <a:r>
              <a:rPr lang="zh-CN" altLang="en-US" dirty="0" smtClean="0"/>
              <a:t>进行语音识别，通过调用百度接口，上传一段采样率</a:t>
            </a:r>
            <a:r>
              <a:rPr lang="en-US" altLang="zh-CN" dirty="0" smtClean="0"/>
              <a:t>8000</a:t>
            </a:r>
            <a:r>
              <a:rPr lang="zh-CN" altLang="en-US" dirty="0" smtClean="0"/>
              <a:t>，单声道的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文件，可以收到语音对应的文字，正确率的话，基本与原语音一致。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其他尝试：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IBM Watson </a:t>
            </a:r>
            <a:r>
              <a:rPr lang="en-US" altLang="zh-CN" dirty="0" err="1" smtClean="0"/>
              <a:t>SpeechToText</a:t>
            </a:r>
            <a:r>
              <a:rPr lang="zh-CN" altLang="en-US" dirty="0"/>
              <a:t>网站（支持多种语言） 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speech-to-text-demo.mybluemix.net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Google Cloud Platform</a:t>
            </a:r>
          </a:p>
          <a:p>
            <a:pPr marL="0" indent="0">
              <a:buNone/>
            </a:pPr>
            <a:r>
              <a:rPr lang="en-US" altLang="zh-CN" dirty="0"/>
              <a:t>Microsoft Speech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SAPI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8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</a:t>
            </a:r>
            <a:b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我们对测试数据进行分段，共分成 </a:t>
            </a:r>
            <a:r>
              <a:rPr lang="en-US" altLang="zh-CN" dirty="0"/>
              <a:t>11 </a:t>
            </a:r>
            <a:r>
              <a:rPr lang="zh-CN" altLang="en-US" dirty="0"/>
              <a:t>段音频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分完段后，进行话者统计，共有四名话者，并将分段音频的对应话者输出至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通过调用</a:t>
            </a:r>
            <a:r>
              <a:rPr lang="zh-CN" altLang="en-US" dirty="0"/>
              <a:t>百度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，将分段音频的转文字结果输出至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文件，使用网页展示出结果。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11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45" y="836712"/>
            <a:ext cx="9571736" cy="5384102"/>
          </a:xfrm>
        </p:spPr>
      </p:pic>
    </p:spTree>
    <p:extLst>
      <p:ext uri="{BB962C8B-B14F-4D97-AF65-F5344CB8AC3E}">
        <p14:creationId xmlns:p14="http://schemas.microsoft.com/office/powerpoint/2010/main" val="4893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466" y="2852936"/>
            <a:ext cx="555334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Thanks</a:t>
            </a:r>
            <a:endParaRPr lang="zh-CN" alt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54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_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FB096B0-BE20-479F-B38E-AA1BD80771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宁静演示文稿（宽屏）</Template>
  <TotalTime>0</TotalTime>
  <Words>1665</Words>
  <Application>Microsoft Office PowerPoint</Application>
  <PresentationFormat>自定义</PresentationFormat>
  <Paragraphs>67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Euphemia</vt:lpstr>
      <vt:lpstr>Meiryo UI</vt:lpstr>
      <vt:lpstr>微软雅黑</vt:lpstr>
      <vt:lpstr>Arial</vt:lpstr>
      <vt:lpstr>Serenity_16x9</vt:lpstr>
      <vt:lpstr>音频小组作业展示</vt:lpstr>
      <vt:lpstr>PowerPoint 演示文稿</vt:lpstr>
      <vt:lpstr>音频分段 </vt:lpstr>
      <vt:lpstr>特征提取 </vt:lpstr>
      <vt:lpstr>语音转文字 </vt:lpstr>
      <vt:lpstr>实验结果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2016-11-02T15:08:17Z</dcterms:created>
  <dcterms:modified xsi:type="dcterms:W3CDTF">2016-11-03T03:26:27Z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TC028011099991</vt:lpwstr>
  </property>
</Properties>
</file>