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6858000" cy="9144000" type="letter"/>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57" d="100"/>
          <a:sy n="57" d="100"/>
        </p:scale>
        <p:origin x="19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F0E314-D624-414A-AD71-075B2F2D5F7D}" type="datetimeFigureOut">
              <a:rPr lang="es-MX" smtClean="0"/>
              <a:t>22/07/2022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371685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0E314-D624-414A-AD71-075B2F2D5F7D}" type="datetimeFigureOut">
              <a:rPr lang="es-MX" smtClean="0"/>
              <a:t>22/07/2022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117945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0E314-D624-414A-AD71-075B2F2D5F7D}" type="datetimeFigureOut">
              <a:rPr lang="es-MX" smtClean="0"/>
              <a:t>22/07/2022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275664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DF0E314-D624-414A-AD71-075B2F2D5F7D}" type="datetimeFigureOut">
              <a:rPr lang="es-MX" smtClean="0"/>
              <a:t>22/07/2022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71114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DF0E314-D624-414A-AD71-075B2F2D5F7D}" type="datetimeFigureOut">
              <a:rPr lang="es-MX" smtClean="0"/>
              <a:t>22/07/2022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40165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F0E314-D624-414A-AD71-075B2F2D5F7D}" type="datetimeFigureOut">
              <a:rPr lang="es-MX" smtClean="0"/>
              <a:t>22/07/2022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147851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F0E314-D624-414A-AD71-075B2F2D5F7D}" type="datetimeFigureOut">
              <a:rPr lang="es-MX" smtClean="0"/>
              <a:t>22/07/2022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409105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DF0E314-D624-414A-AD71-075B2F2D5F7D}" type="datetimeFigureOut">
              <a:rPr lang="es-MX" smtClean="0"/>
              <a:t>22/07/2022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56873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0E314-D624-414A-AD71-075B2F2D5F7D}" type="datetimeFigureOut">
              <a:rPr lang="es-MX" smtClean="0"/>
              <a:t>22/07/2022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388008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DF0E314-D624-414A-AD71-075B2F2D5F7D}" type="datetimeFigureOut">
              <a:rPr lang="es-MX" smtClean="0"/>
              <a:t>22/07/2022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186774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DF0E314-D624-414A-AD71-075B2F2D5F7D}" type="datetimeFigureOut">
              <a:rPr lang="es-MX" smtClean="0"/>
              <a:t>22/07/2022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D00F8EB-EF4E-46ED-820E-9604B7EB0206}" type="slidenum">
              <a:rPr lang="es-MX" smtClean="0"/>
              <a:t>‹Nº›</a:t>
            </a:fld>
            <a:endParaRPr lang="es-MX"/>
          </a:p>
        </p:txBody>
      </p:sp>
    </p:spTree>
    <p:extLst>
      <p:ext uri="{BB962C8B-B14F-4D97-AF65-F5344CB8AC3E}">
        <p14:creationId xmlns:p14="http://schemas.microsoft.com/office/powerpoint/2010/main" val="396493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DF0E314-D624-414A-AD71-075B2F2D5F7D}" type="datetimeFigureOut">
              <a:rPr lang="es-MX" smtClean="0"/>
              <a:t>22/07/2022</a:t>
            </a:fld>
            <a:endParaRPr lang="es-MX"/>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7D00F8EB-EF4E-46ED-820E-9604B7EB0206}" type="slidenum">
              <a:rPr lang="es-MX" smtClean="0"/>
              <a:t>‹Nº›</a:t>
            </a:fld>
            <a:endParaRPr lang="es-MX"/>
          </a:p>
        </p:txBody>
      </p:sp>
    </p:spTree>
    <p:extLst>
      <p:ext uri="{BB962C8B-B14F-4D97-AF65-F5344CB8AC3E}">
        <p14:creationId xmlns:p14="http://schemas.microsoft.com/office/powerpoint/2010/main" val="3243326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7" name="Google Shape;1446;p91"/>
          <p:cNvSpPr txBox="1">
            <a:spLocks/>
          </p:cNvSpPr>
          <p:nvPr/>
        </p:nvSpPr>
        <p:spPr>
          <a:xfrm rot="16200000">
            <a:off x="-1204813" y="2561787"/>
            <a:ext cx="3602700"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3200" dirty="0" smtClean="0">
                <a:solidFill>
                  <a:schemeClr val="accent1"/>
                </a:solidFill>
                <a:latin typeface="Arial Rounded MT Bold" panose="020F0704030504030204" pitchFamily="34" charset="0"/>
              </a:rPr>
              <a:t>Patrocinador</a:t>
            </a:r>
            <a:endParaRPr lang="es-MX" sz="3200" dirty="0">
              <a:solidFill>
                <a:schemeClr val="accent1"/>
              </a:solidFill>
              <a:latin typeface="Arial Rounded MT Bold" panose="020F0704030504030204" pitchFamily="34" charset="0"/>
            </a:endParaRPr>
          </a:p>
        </p:txBody>
      </p:sp>
      <p:sp>
        <p:nvSpPr>
          <p:cNvPr id="8" name="Google Shape;1447;p91"/>
          <p:cNvSpPr txBox="1">
            <a:spLocks/>
          </p:cNvSpPr>
          <p:nvPr/>
        </p:nvSpPr>
        <p:spPr>
          <a:xfrm>
            <a:off x="891288" y="1751628"/>
            <a:ext cx="3370238" cy="3041164"/>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r>
              <a:rPr lang="es-MX" sz="1400" dirty="0" smtClean="0">
                <a:latin typeface="+mj-lt"/>
              </a:rPr>
              <a:t>Empresa con </a:t>
            </a:r>
            <a:r>
              <a:rPr lang="es-MX" sz="1400" b="1" dirty="0" smtClean="0">
                <a:latin typeface="+mj-lt"/>
              </a:rPr>
              <a:t>más de 10 años de experiencia </a:t>
            </a:r>
            <a:r>
              <a:rPr lang="es-MX" sz="1400" dirty="0" smtClean="0">
                <a:latin typeface="+mj-lt"/>
              </a:rPr>
              <a:t>en desarrollo de sistemas y asignación de personal. Cuenta con </a:t>
            </a:r>
            <a:r>
              <a:rPr lang="es-MX" sz="1400" b="1" dirty="0" smtClean="0">
                <a:latin typeface="+mj-lt"/>
              </a:rPr>
              <a:t>mas de 60 consultores </a:t>
            </a:r>
            <a:r>
              <a:rPr lang="es-MX" sz="1400" dirty="0" smtClean="0">
                <a:latin typeface="+mj-lt"/>
              </a:rPr>
              <a:t>asignados en diferentes compañías.</a:t>
            </a:r>
          </a:p>
          <a:p>
            <a:pPr algn="just"/>
            <a:r>
              <a:rPr lang="es-MX" sz="1400" dirty="0" smtClean="0">
                <a:latin typeface="+mj-lt"/>
              </a:rPr>
              <a:t>Actualmente no cuentan con un sistema de reclutamiento y selección, todo </a:t>
            </a:r>
            <a:r>
              <a:rPr lang="es-MX" sz="1400" b="1" dirty="0" smtClean="0">
                <a:latin typeface="+mj-lt"/>
              </a:rPr>
              <a:t>lo llevan en hojas de Excel </a:t>
            </a:r>
            <a:r>
              <a:rPr lang="es-MX" sz="1400" dirty="0" smtClean="0">
                <a:latin typeface="+mj-lt"/>
              </a:rPr>
              <a:t>lo que dificulta ofrecer información actualizada y concentrada de todos sus colaboradores.</a:t>
            </a:r>
          </a:p>
          <a:p>
            <a:pPr algn="just"/>
            <a:endParaRPr lang="es-MX" sz="1400" b="1" dirty="0" smtClean="0">
              <a:latin typeface="+mj-lt"/>
            </a:endParaRPr>
          </a:p>
          <a:p>
            <a:pPr algn="just"/>
            <a:endParaRPr lang="es-MX" sz="1400" dirty="0">
              <a:latin typeface="+mj-lt"/>
            </a:endParaRPr>
          </a:p>
        </p:txBody>
      </p:sp>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7;p91"/>
          <p:cNvSpPr txBox="1">
            <a:spLocks/>
          </p:cNvSpPr>
          <p:nvPr/>
        </p:nvSpPr>
        <p:spPr>
          <a:xfrm>
            <a:off x="2057400" y="4878426"/>
            <a:ext cx="3806900" cy="3560423"/>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r>
              <a:rPr lang="es-MX" sz="1400" b="1" dirty="0" smtClean="0">
                <a:latin typeface="+mj-lt"/>
              </a:rPr>
              <a:t>La empresa no cuenta con información actualizada y organizada </a:t>
            </a:r>
            <a:r>
              <a:rPr lang="es-MX" sz="1400" dirty="0" smtClean="0">
                <a:latin typeface="+mj-lt"/>
              </a:rPr>
              <a:t>sobre el proceso de reclutamiento y selección lo cual provoca los siguientes problemas:</a:t>
            </a:r>
          </a:p>
          <a:p>
            <a:pPr marL="171450" indent="-171450" algn="just">
              <a:buFont typeface="Arial" panose="020B0604020202020204" pitchFamily="34" charset="0"/>
              <a:buChar char="•"/>
            </a:pPr>
            <a:r>
              <a:rPr lang="es-MX" sz="1100" dirty="0" smtClean="0">
                <a:latin typeface="+mj-lt"/>
              </a:rPr>
              <a:t>No se sabe que candidatos participan en las vacante</a:t>
            </a:r>
          </a:p>
          <a:p>
            <a:pPr marL="171450" indent="-171450" algn="just">
              <a:buFont typeface="Arial" panose="020B0604020202020204" pitchFamily="34" charset="0"/>
              <a:buChar char="•"/>
            </a:pPr>
            <a:r>
              <a:rPr lang="es-MX" sz="1100" dirty="0" smtClean="0">
                <a:latin typeface="+mj-lt"/>
              </a:rPr>
              <a:t>No se lleva el procedimiento completo con todos los candidato</a:t>
            </a:r>
          </a:p>
          <a:p>
            <a:pPr marL="171450" indent="-171450" algn="just">
              <a:buFont typeface="Arial" panose="020B0604020202020204" pitchFamily="34" charset="0"/>
              <a:buChar char="•"/>
            </a:pPr>
            <a:r>
              <a:rPr lang="es-MX" sz="1100" dirty="0" smtClean="0">
                <a:latin typeface="+mj-lt"/>
              </a:rPr>
              <a:t>Los candidatos no saben nada sobre su avance de su proceso</a:t>
            </a:r>
          </a:p>
          <a:p>
            <a:pPr marL="171450" indent="-171450" algn="just">
              <a:buFont typeface="Arial" panose="020B0604020202020204" pitchFamily="34" charset="0"/>
              <a:buChar char="•"/>
            </a:pPr>
            <a:r>
              <a:rPr lang="es-MX" sz="1100" dirty="0" smtClean="0">
                <a:latin typeface="+mj-lt"/>
              </a:rPr>
              <a:t>No se le da seguimiento adecuado a todos los candidatos</a:t>
            </a:r>
          </a:p>
          <a:p>
            <a:pPr marL="171450" indent="-171450" algn="just">
              <a:buFont typeface="Arial" panose="020B0604020202020204" pitchFamily="34" charset="0"/>
              <a:buChar char="•"/>
            </a:pPr>
            <a:r>
              <a:rPr lang="es-MX" sz="1100" dirty="0" smtClean="0">
                <a:latin typeface="+mj-lt"/>
              </a:rPr>
              <a:t>No se sabe quien postulo a los candidatos</a:t>
            </a:r>
          </a:p>
          <a:p>
            <a:pPr marL="171450" indent="-171450" algn="just">
              <a:buFont typeface="Arial" panose="020B0604020202020204" pitchFamily="34" charset="0"/>
              <a:buChar char="•"/>
            </a:pPr>
            <a:r>
              <a:rPr lang="es-MX" sz="1100" dirty="0" smtClean="0">
                <a:latin typeface="+mj-lt"/>
              </a:rPr>
              <a:t>Candidatos duplicados</a:t>
            </a:r>
          </a:p>
          <a:p>
            <a:pPr marL="171450" indent="-171450" algn="just">
              <a:buFont typeface="Arial" panose="020B0604020202020204" pitchFamily="34" charset="0"/>
              <a:buChar char="•"/>
            </a:pPr>
            <a:r>
              <a:rPr lang="es-MX" sz="1100" dirty="0" smtClean="0">
                <a:latin typeface="+mj-lt"/>
              </a:rPr>
              <a:t>No cuentan con información actualizada de las vacantes (activas, cambios, canceladas)</a:t>
            </a:r>
          </a:p>
          <a:p>
            <a:pPr marL="171450" indent="-171450" algn="just">
              <a:buFont typeface="Arial" panose="020B0604020202020204" pitchFamily="34" charset="0"/>
              <a:buChar char="•"/>
            </a:pPr>
            <a:r>
              <a:rPr lang="es-MX" sz="1100" dirty="0" smtClean="0">
                <a:latin typeface="+mj-lt"/>
              </a:rPr>
              <a:t>Los reclutadores no tienen seguimiento del proceso en las vacantes</a:t>
            </a:r>
          </a:p>
          <a:p>
            <a:pPr algn="l"/>
            <a:endParaRPr lang="es-MX" sz="1100" dirty="0">
              <a:latin typeface="+mj-lt"/>
            </a:endParaRPr>
          </a:p>
        </p:txBody>
      </p:sp>
      <p:sp>
        <p:nvSpPr>
          <p:cNvPr id="21" name="Google Shape;1446;p91"/>
          <p:cNvSpPr txBox="1">
            <a:spLocks/>
          </p:cNvSpPr>
          <p:nvPr/>
        </p:nvSpPr>
        <p:spPr>
          <a:xfrm rot="16200000">
            <a:off x="4528840" y="6385026"/>
            <a:ext cx="3602700"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3200" dirty="0" smtClean="0">
                <a:solidFill>
                  <a:schemeClr val="accent1"/>
                </a:solidFill>
                <a:latin typeface="Arial Rounded MT Bold" panose="020F0704030504030204" pitchFamily="34" charset="0"/>
              </a:rPr>
              <a:t>Problemática</a:t>
            </a:r>
            <a:endParaRPr lang="es-MX" sz="3200" dirty="0">
              <a:solidFill>
                <a:schemeClr val="accent1"/>
              </a:solidFill>
              <a:latin typeface="Arial Rounded MT Bold" panose="020F0704030504030204" pitchFamily="34" charset="0"/>
            </a:endParaRPr>
          </a:p>
        </p:txBody>
      </p:sp>
      <p:pic>
        <p:nvPicPr>
          <p:cNvPr id="1026" name="Picture 2" descr="Patrocinador - Iconos gratis de manos y gest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480" y="1821443"/>
            <a:ext cx="2068240" cy="2068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finición de problemática - Qué es, Significado y Concepto"/>
          <p:cNvPicPr>
            <a:picLocks noChangeAspect="1" noChangeArrowheads="1"/>
          </p:cNvPicPr>
          <p:nvPr/>
        </p:nvPicPr>
        <p:blipFill rotWithShape="1">
          <a:blip r:embed="rId4">
            <a:extLst>
              <a:ext uri="{28A0092B-C50C-407E-A947-70E740481C1C}">
                <a14:useLocalDpi xmlns:a14="http://schemas.microsoft.com/office/drawing/2010/main" val="0"/>
              </a:ext>
            </a:extLst>
          </a:blip>
          <a:srcRect t="21029" b="18589"/>
          <a:stretch/>
        </p:blipFill>
        <p:spPr bwMode="auto">
          <a:xfrm rot="16200000">
            <a:off x="-689323" y="5871428"/>
            <a:ext cx="3548290" cy="142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886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1243824" y="2287421"/>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Vacantes</a:t>
            </a:r>
            <a:endParaRPr lang="es-MX" sz="2800" dirty="0">
              <a:solidFill>
                <a:schemeClr val="accent1"/>
              </a:solidFill>
              <a:latin typeface="Arial Rounded MT Bold" panose="020F0704030504030204" pitchFamily="34" charset="0"/>
            </a:endParaRPr>
          </a:p>
        </p:txBody>
      </p:sp>
      <p:sp>
        <p:nvSpPr>
          <p:cNvPr id="18" name="Rectángulo 17"/>
          <p:cNvSpPr/>
          <p:nvPr/>
        </p:nvSpPr>
        <p:spPr>
          <a:xfrm>
            <a:off x="151801" y="1349156"/>
            <a:ext cx="6546320" cy="3830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Google Shape;1446;p91"/>
          <p:cNvSpPr txBox="1">
            <a:spLocks/>
          </p:cNvSpPr>
          <p:nvPr/>
        </p:nvSpPr>
        <p:spPr>
          <a:xfrm rot="16200000">
            <a:off x="-1263776" y="2887472"/>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bg1"/>
                </a:solidFill>
                <a:latin typeface="Arial Rounded MT Bold" panose="020F0704030504030204" pitchFamily="34" charset="0"/>
              </a:rPr>
              <a:t>Reportes</a:t>
            </a:r>
            <a:endParaRPr lang="es-MX" sz="2800" dirty="0">
              <a:solidFill>
                <a:schemeClr val="bg1"/>
              </a:solidFill>
              <a:latin typeface="Arial Rounded MT Bold" panose="020F0704030504030204" pitchFamily="34" charset="0"/>
            </a:endParaRPr>
          </a:p>
        </p:txBody>
      </p:sp>
      <p:pic>
        <p:nvPicPr>
          <p:cNvPr id="8" name="Imagen 7"/>
          <p:cNvPicPr>
            <a:picLocks noChangeAspect="1"/>
          </p:cNvPicPr>
          <p:nvPr/>
        </p:nvPicPr>
        <p:blipFill>
          <a:blip r:embed="rId3"/>
          <a:stretch>
            <a:fillRect/>
          </a:stretch>
        </p:blipFill>
        <p:spPr>
          <a:xfrm>
            <a:off x="1351335" y="1451941"/>
            <a:ext cx="4684105" cy="3596185"/>
          </a:xfrm>
          <a:prstGeom prst="rect">
            <a:avLst/>
          </a:prstGeom>
        </p:spPr>
      </p:pic>
      <p:pic>
        <p:nvPicPr>
          <p:cNvPr id="9" name="Imagen 8"/>
          <p:cNvPicPr>
            <a:picLocks noChangeAspect="1"/>
          </p:cNvPicPr>
          <p:nvPr/>
        </p:nvPicPr>
        <p:blipFill>
          <a:blip r:embed="rId4"/>
          <a:stretch>
            <a:fillRect/>
          </a:stretch>
        </p:blipFill>
        <p:spPr>
          <a:xfrm>
            <a:off x="604039" y="5327812"/>
            <a:ext cx="5667768" cy="3396513"/>
          </a:xfrm>
          <a:prstGeom prst="rect">
            <a:avLst/>
          </a:prstGeom>
        </p:spPr>
      </p:pic>
    </p:spTree>
    <p:extLst>
      <p:ext uri="{BB962C8B-B14F-4D97-AF65-F5344CB8AC3E}">
        <p14:creationId xmlns:p14="http://schemas.microsoft.com/office/powerpoint/2010/main" val="404115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151801" y="4867056"/>
            <a:ext cx="6546320" cy="3830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1448509" y="2375827"/>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endParaRPr lang="es-MX" sz="2800" dirty="0">
              <a:solidFill>
                <a:schemeClr val="accent1"/>
              </a:solidFill>
              <a:latin typeface="Arial Rounded MT Bold" panose="020F0704030504030204" pitchFamily="34" charset="0"/>
            </a:endParaRPr>
          </a:p>
        </p:txBody>
      </p:sp>
      <p:sp>
        <p:nvSpPr>
          <p:cNvPr id="23" name="Google Shape;1446;p91"/>
          <p:cNvSpPr txBox="1">
            <a:spLocks/>
          </p:cNvSpPr>
          <p:nvPr/>
        </p:nvSpPr>
        <p:spPr>
          <a:xfrm rot="16200000">
            <a:off x="-2786626" y="4658671"/>
            <a:ext cx="6789723"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bg1"/>
                </a:solidFill>
                <a:latin typeface="Arial Rounded MT Bold" panose="020F0704030504030204" pitchFamily="34" charset="0"/>
              </a:rPr>
              <a:t>Aplicación Móvil   </a:t>
            </a:r>
            <a:r>
              <a:rPr lang="es-MX" sz="2800" dirty="0" smtClean="0">
                <a:solidFill>
                  <a:schemeClr val="accent1"/>
                </a:solidFill>
                <a:latin typeface="Arial Rounded MT Bold" panose="020F0704030504030204" pitchFamily="34" charset="0"/>
              </a:rPr>
              <a:t>para candidatos</a:t>
            </a:r>
            <a:endParaRPr lang="es-MX" sz="2800" dirty="0">
              <a:solidFill>
                <a:schemeClr val="accent1"/>
              </a:solidFill>
              <a:latin typeface="Arial Rounded MT Bold" panose="020F070403050403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41" y="1539693"/>
            <a:ext cx="2235772" cy="4844173"/>
          </a:xfrm>
          <a:prstGeom prst="rect">
            <a:avLst/>
          </a:prstGeom>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1156" y="2670577"/>
            <a:ext cx="2620479" cy="5677705"/>
          </a:xfrm>
          <a:prstGeom prst="rect">
            <a:avLst/>
          </a:prstGeom>
        </p:spPr>
      </p:pic>
      <p:pic>
        <p:nvPicPr>
          <p:cNvPr id="22" name="Imagen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9411" y="-157318"/>
            <a:ext cx="4220308" cy="9144000"/>
          </a:xfrm>
          <a:prstGeom prst="rect">
            <a:avLst/>
          </a:prstGeom>
        </p:spPr>
      </p:pic>
      <p:pic>
        <p:nvPicPr>
          <p:cNvPr id="27" name="Imagen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7015" y="570054"/>
            <a:ext cx="4220308" cy="9144000"/>
          </a:xfrm>
          <a:prstGeom prst="rect">
            <a:avLst/>
          </a:prstGeom>
        </p:spPr>
      </p:pic>
    </p:spTree>
    <p:extLst>
      <p:ext uri="{BB962C8B-B14F-4D97-AF65-F5344CB8AC3E}">
        <p14:creationId xmlns:p14="http://schemas.microsoft.com/office/powerpoint/2010/main" val="2511188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191060" y="1262653"/>
            <a:ext cx="6546320" cy="3830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1448509" y="2375827"/>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endParaRPr lang="es-MX" sz="2800" dirty="0">
              <a:solidFill>
                <a:schemeClr val="accent1"/>
              </a:solidFill>
              <a:latin typeface="Arial Rounded MT Bold" panose="020F0704030504030204" pitchFamily="34" charset="0"/>
            </a:endParaRPr>
          </a:p>
        </p:txBody>
      </p:sp>
      <p:sp>
        <p:nvSpPr>
          <p:cNvPr id="23" name="Google Shape;1446;p91"/>
          <p:cNvSpPr txBox="1">
            <a:spLocks/>
          </p:cNvSpPr>
          <p:nvPr/>
        </p:nvSpPr>
        <p:spPr>
          <a:xfrm rot="16200000">
            <a:off x="-2786626" y="4828001"/>
            <a:ext cx="6789723"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Aplicación Móvil   </a:t>
            </a:r>
            <a:r>
              <a:rPr lang="es-MX" sz="2800" dirty="0" smtClean="0">
                <a:solidFill>
                  <a:schemeClr val="bg1"/>
                </a:solidFill>
                <a:latin typeface="Arial Rounded MT Bold" panose="020F0704030504030204" pitchFamily="34" charset="0"/>
              </a:rPr>
              <a:t>para candidatos</a:t>
            </a:r>
            <a:endParaRPr lang="es-MX" sz="2800" dirty="0">
              <a:solidFill>
                <a:schemeClr val="bg1"/>
              </a:solidFill>
              <a:latin typeface="Arial Rounded MT Bold" panose="020F0704030504030204" pitchFamily="34" charset="0"/>
            </a:endParaRPr>
          </a:p>
        </p:txBody>
      </p:sp>
      <p:pic>
        <p:nvPicPr>
          <p:cNvPr id="22" name="Imagen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094" y="1656297"/>
            <a:ext cx="2620479" cy="5677705"/>
          </a:xfrm>
          <a:prstGeom prst="rect">
            <a:avLst/>
          </a:prstGeom>
        </p:spPr>
      </p:pic>
      <p:pic>
        <p:nvPicPr>
          <p:cNvPr id="27" name="Imagen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1012" y="2839908"/>
            <a:ext cx="2620481" cy="5677705"/>
          </a:xfrm>
          <a:prstGeom prst="rect">
            <a:avLst/>
          </a:prstGeom>
        </p:spPr>
      </p:pic>
    </p:spTree>
    <p:extLst>
      <p:ext uri="{BB962C8B-B14F-4D97-AF65-F5344CB8AC3E}">
        <p14:creationId xmlns:p14="http://schemas.microsoft.com/office/powerpoint/2010/main" val="4271570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7" name="Google Shape;1446;p91"/>
          <p:cNvSpPr txBox="1">
            <a:spLocks/>
          </p:cNvSpPr>
          <p:nvPr/>
        </p:nvSpPr>
        <p:spPr>
          <a:xfrm rot="16200000">
            <a:off x="-1118103" y="2227895"/>
            <a:ext cx="3602700"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3200" dirty="0" smtClean="0">
                <a:solidFill>
                  <a:schemeClr val="accent1"/>
                </a:solidFill>
                <a:latin typeface="Arial Rounded MT Bold" panose="020F0704030504030204" pitchFamily="34" charset="0"/>
              </a:rPr>
              <a:t>Propuesta</a:t>
            </a:r>
            <a:endParaRPr lang="es-MX" sz="3200" dirty="0">
              <a:solidFill>
                <a:schemeClr val="accent1"/>
              </a:solidFill>
              <a:latin typeface="Arial Rounded MT Bold" panose="020F0704030504030204" pitchFamily="34" charset="0"/>
            </a:endParaRPr>
          </a:p>
        </p:txBody>
      </p:sp>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1" name="Google Shape;1446;p91"/>
          <p:cNvSpPr txBox="1">
            <a:spLocks/>
          </p:cNvSpPr>
          <p:nvPr/>
        </p:nvSpPr>
        <p:spPr>
          <a:xfrm rot="16200000">
            <a:off x="4541245" y="6839156"/>
            <a:ext cx="3602700"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3200" dirty="0" smtClean="0">
                <a:solidFill>
                  <a:schemeClr val="accent1"/>
                </a:solidFill>
                <a:latin typeface="Arial Rounded MT Bold" panose="020F0704030504030204" pitchFamily="34" charset="0"/>
              </a:rPr>
              <a:t>Objetivos</a:t>
            </a:r>
            <a:endParaRPr lang="es-MX" sz="3200" dirty="0">
              <a:solidFill>
                <a:schemeClr val="accent1"/>
              </a:solidFill>
              <a:latin typeface="Arial Rounded MT Bold" panose="020F0704030504030204" pitchFamily="34" charset="0"/>
            </a:endParaRPr>
          </a:p>
        </p:txBody>
      </p:sp>
      <p:sp>
        <p:nvSpPr>
          <p:cNvPr id="23" name="Google Shape;1496;p92"/>
          <p:cNvSpPr txBox="1">
            <a:spLocks/>
          </p:cNvSpPr>
          <p:nvPr/>
        </p:nvSpPr>
        <p:spPr>
          <a:xfrm>
            <a:off x="1028151" y="1515300"/>
            <a:ext cx="5647948" cy="2357523"/>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a:r>
              <a:rPr lang="es-MX" sz="1400" dirty="0" smtClean="0">
                <a:latin typeface="+mj-lt"/>
              </a:rPr>
              <a:t>Desarrollo e implementación de un sistema web para almacenar toda la información del proceso de reclutamiento y selección, iniciando con la postulación del candidato y terminando cuando se tiene un status final (Aceptado/Descartado).</a:t>
            </a:r>
          </a:p>
          <a:p>
            <a:pPr algn="just"/>
            <a:endParaRPr lang="es-MX" sz="1400" dirty="0" smtClean="0">
              <a:latin typeface="+mj-lt"/>
            </a:endParaRPr>
          </a:p>
          <a:p>
            <a:pPr algn="just"/>
            <a:r>
              <a:rPr lang="es-MX" sz="1400" dirty="0" smtClean="0">
                <a:latin typeface="+mj-lt"/>
              </a:rPr>
              <a:t>Implementación de una App que permitirá a los candidatos postularse a las vacantes vigentes, actualizar sus datos y </a:t>
            </a:r>
            <a:r>
              <a:rPr lang="es-MX" sz="1400" dirty="0" err="1" smtClean="0">
                <a:latin typeface="+mj-lt"/>
              </a:rPr>
              <a:t>Cv</a:t>
            </a:r>
            <a:r>
              <a:rPr lang="es-MX" sz="1400" dirty="0" smtClean="0">
                <a:latin typeface="+mj-lt"/>
              </a:rPr>
              <a:t>, así como saber el status en el que se encuentra en cada postulación en la que este participando.</a:t>
            </a:r>
            <a:endParaRPr lang="es-MX" sz="1400" dirty="0">
              <a:latin typeface="+mj-lt"/>
            </a:endParaRPr>
          </a:p>
        </p:txBody>
      </p:sp>
      <p:sp>
        <p:nvSpPr>
          <p:cNvPr id="24" name="CuadroTexto 23"/>
          <p:cNvSpPr txBox="1"/>
          <p:nvPr/>
        </p:nvSpPr>
        <p:spPr>
          <a:xfrm>
            <a:off x="151801" y="3990738"/>
            <a:ext cx="6574453" cy="1323439"/>
          </a:xfrm>
          <a:prstGeom prst="rect">
            <a:avLst/>
          </a:prstGeom>
          <a:solidFill>
            <a:schemeClr val="accent1">
              <a:lumMod val="50000"/>
            </a:schemeClr>
          </a:solidFill>
        </p:spPr>
        <p:txBody>
          <a:bodyPr wrap="square" rtlCol="0">
            <a:spAutoFit/>
          </a:bodyPr>
          <a:lstStyle/>
          <a:p>
            <a:pPr algn="just"/>
            <a:r>
              <a:rPr lang="es-MX" sz="2000" b="1" dirty="0" smtClean="0">
                <a:solidFill>
                  <a:schemeClr val="bg1"/>
                </a:solidFill>
                <a:latin typeface="+mj-lt"/>
              </a:rPr>
              <a:t>Implementar un sistema web y una App para garantizar que se cumpla el proceso completo de los candidatos postulados que participan en las vacantes mediante un flujo organizado para facilitar el seguimiento del área de Reclutamiento y Selección.</a:t>
            </a:r>
            <a:endParaRPr lang="es-MX" sz="2000" b="1" dirty="0">
              <a:solidFill>
                <a:schemeClr val="bg1"/>
              </a:solidFill>
              <a:latin typeface="+mj-lt"/>
            </a:endParaRPr>
          </a:p>
        </p:txBody>
      </p:sp>
      <p:sp>
        <p:nvSpPr>
          <p:cNvPr id="25" name="Google Shape;2484;p122"/>
          <p:cNvSpPr txBox="1">
            <a:spLocks/>
          </p:cNvSpPr>
          <p:nvPr/>
        </p:nvSpPr>
        <p:spPr>
          <a:xfrm>
            <a:off x="268720" y="5432092"/>
            <a:ext cx="5524018" cy="3790010"/>
          </a:xfrm>
          <a:prstGeom prst="rect">
            <a:avLst/>
          </a:prstGeom>
        </p:spPr>
        <p:txBody>
          <a:bodyPr spcFirstLastPara="1" wrap="square" lIns="91425" tIns="91425" rIns="91425" bIns="91425"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317500">
              <a:buSzPts val="1400"/>
            </a:pPr>
            <a:r>
              <a:rPr lang="es-MX" sz="1400" dirty="0" smtClean="0">
                <a:uFill>
                  <a:noFill/>
                </a:uFill>
                <a:latin typeface="+mj-lt"/>
              </a:rPr>
              <a:t>Centralizar la información del área de reclutamiento para que siempre este actualizada mediante una base de datos</a:t>
            </a:r>
          </a:p>
          <a:p>
            <a:pPr indent="-317500">
              <a:buSzPts val="1400"/>
            </a:pPr>
            <a:endParaRPr lang="es-MX" sz="1400" dirty="0" smtClean="0">
              <a:uFill>
                <a:noFill/>
              </a:uFill>
              <a:latin typeface="+mj-lt"/>
            </a:endParaRPr>
          </a:p>
          <a:p>
            <a:pPr indent="-317500">
              <a:buSzPts val="1400"/>
            </a:pPr>
            <a:r>
              <a:rPr lang="es-MX" sz="1400" dirty="0" smtClean="0">
                <a:uFill>
                  <a:noFill/>
                </a:uFill>
                <a:latin typeface="+mj-lt"/>
              </a:rPr>
              <a:t>Facilitar el acceso a las evidencias  para futuras auditorias de ISO9001:2015 mediante los reportes y almacenamiento de documentos.</a:t>
            </a:r>
          </a:p>
          <a:p>
            <a:pPr indent="-317500">
              <a:buSzPts val="1400"/>
            </a:pPr>
            <a:endParaRPr lang="es-MX" sz="1400" dirty="0" smtClean="0">
              <a:uFill>
                <a:noFill/>
              </a:uFill>
              <a:latin typeface="+mj-lt"/>
            </a:endParaRPr>
          </a:p>
          <a:p>
            <a:pPr indent="-317500">
              <a:buSzPts val="1400"/>
            </a:pPr>
            <a:r>
              <a:rPr lang="es-MX" sz="1400" dirty="0" smtClean="0">
                <a:uFill>
                  <a:noFill/>
                </a:uFill>
                <a:latin typeface="+mj-lt"/>
              </a:rPr>
              <a:t>Contar con el historial de las postulaciones de los candidatos para ser retomadas para futuras vacantes mediante las búsquedas en el sistema </a:t>
            </a:r>
          </a:p>
          <a:p>
            <a:pPr indent="-317500">
              <a:buSzPts val="1400"/>
            </a:pPr>
            <a:endParaRPr lang="es-MX" sz="1400" dirty="0" smtClean="0">
              <a:uFill>
                <a:noFill/>
              </a:uFill>
              <a:latin typeface="+mj-lt"/>
            </a:endParaRPr>
          </a:p>
          <a:p>
            <a:pPr indent="-317500">
              <a:buSzPts val="1400"/>
            </a:pPr>
            <a:r>
              <a:rPr lang="es-MX" sz="1400" dirty="0" smtClean="0">
                <a:uFill>
                  <a:noFill/>
                </a:uFill>
                <a:latin typeface="+mj-lt"/>
              </a:rPr>
              <a:t>Facilitar el cumplimiento del procedimiento de reclutamiento y selección para que solo los candidatos viables sean enviados con el cliente mediante filtros realizados en el sistema.</a:t>
            </a:r>
          </a:p>
        </p:txBody>
      </p:sp>
    </p:spTree>
    <p:extLst>
      <p:ext uri="{BB962C8B-B14F-4D97-AF65-F5344CB8AC3E}">
        <p14:creationId xmlns:p14="http://schemas.microsoft.com/office/powerpoint/2010/main" val="263471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51801" y="4867056"/>
            <a:ext cx="6546320" cy="3830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pic>
        <p:nvPicPr>
          <p:cNvPr id="20" name="Imagen 19"/>
          <p:cNvPicPr>
            <a:picLocks noChangeAspect="1"/>
          </p:cNvPicPr>
          <p:nvPr/>
        </p:nvPicPr>
        <p:blipFill>
          <a:blip r:embed="rId3"/>
          <a:stretch>
            <a:fillRect/>
          </a:stretch>
        </p:blipFill>
        <p:spPr>
          <a:xfrm>
            <a:off x="1048297" y="2051266"/>
            <a:ext cx="5188881" cy="2757142"/>
          </a:xfrm>
          <a:prstGeom prst="rect">
            <a:avLst/>
          </a:prstGeom>
        </p:spPr>
      </p:pic>
      <p:pic>
        <p:nvPicPr>
          <p:cNvPr id="22" name="Imagen 21"/>
          <p:cNvPicPr>
            <a:picLocks noChangeAspect="1"/>
          </p:cNvPicPr>
          <p:nvPr/>
        </p:nvPicPr>
        <p:blipFill>
          <a:blip r:embed="rId4"/>
          <a:stretch>
            <a:fillRect/>
          </a:stretch>
        </p:blipFill>
        <p:spPr>
          <a:xfrm>
            <a:off x="232421" y="5657702"/>
            <a:ext cx="2816481" cy="2756968"/>
          </a:xfrm>
          <a:prstGeom prst="rect">
            <a:avLst/>
          </a:prstGeom>
        </p:spPr>
      </p:pic>
      <p:pic>
        <p:nvPicPr>
          <p:cNvPr id="26" name="Imagen 25"/>
          <p:cNvPicPr>
            <a:picLocks noChangeAspect="1"/>
          </p:cNvPicPr>
          <p:nvPr/>
        </p:nvPicPr>
        <p:blipFill>
          <a:blip r:embed="rId5"/>
          <a:stretch>
            <a:fillRect/>
          </a:stretch>
        </p:blipFill>
        <p:spPr>
          <a:xfrm>
            <a:off x="3469812" y="5657702"/>
            <a:ext cx="3111682" cy="2756967"/>
          </a:xfrm>
          <a:prstGeom prst="rect">
            <a:avLst/>
          </a:prstGeom>
        </p:spPr>
      </p:pic>
      <p:sp>
        <p:nvSpPr>
          <p:cNvPr id="27" name="Google Shape;1446;p91"/>
          <p:cNvSpPr txBox="1">
            <a:spLocks/>
          </p:cNvSpPr>
          <p:nvPr/>
        </p:nvSpPr>
        <p:spPr>
          <a:xfrm>
            <a:off x="151801" y="1485933"/>
            <a:ext cx="6546320"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Metodología de desarrollo SCRUM</a:t>
            </a:r>
            <a:endParaRPr lang="es-MX" sz="2800" dirty="0">
              <a:solidFill>
                <a:schemeClr val="accent1"/>
              </a:solidFill>
              <a:latin typeface="Arial Rounded MT Bold" panose="020F0704030504030204" pitchFamily="34" charset="0"/>
            </a:endParaRPr>
          </a:p>
        </p:txBody>
      </p:sp>
      <p:sp>
        <p:nvSpPr>
          <p:cNvPr id="28" name="Google Shape;1446;p91"/>
          <p:cNvSpPr txBox="1">
            <a:spLocks/>
          </p:cNvSpPr>
          <p:nvPr/>
        </p:nvSpPr>
        <p:spPr>
          <a:xfrm>
            <a:off x="176802" y="4859834"/>
            <a:ext cx="6574836"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bg1"/>
                </a:solidFill>
                <a:latin typeface="Arial Rounded MT Bold" panose="020F0704030504030204" pitchFamily="34" charset="0"/>
              </a:rPr>
              <a:t>Jira</a:t>
            </a:r>
            <a:endParaRPr lang="es-MX" sz="28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804181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76" y="2802939"/>
            <a:ext cx="2284879" cy="514377"/>
          </a:xfrm>
          <a:prstGeom prst="rect">
            <a:avLst/>
          </a:prstGeom>
        </p:spPr>
      </p:pic>
      <p:pic>
        <p:nvPicPr>
          <p:cNvPr id="23" name="Imagen 22"/>
          <p:cNvPicPr>
            <a:picLocks noChangeAspect="1"/>
          </p:cNvPicPr>
          <p:nvPr/>
        </p:nvPicPr>
        <p:blipFill>
          <a:blip r:embed="rId4"/>
          <a:stretch>
            <a:fillRect/>
          </a:stretch>
        </p:blipFill>
        <p:spPr>
          <a:xfrm>
            <a:off x="741303" y="1605593"/>
            <a:ext cx="827347" cy="1083918"/>
          </a:xfrm>
          <a:prstGeom prst="rect">
            <a:avLst/>
          </a:prstGeom>
          <a:ln>
            <a:noFill/>
          </a:ln>
          <a:effectLst>
            <a:outerShdw blurRad="292100" dist="139700" dir="2700000" algn="tl" rotWithShape="0">
              <a:srgbClr val="333333">
                <a:alpha val="65000"/>
              </a:srgbClr>
            </a:outerShdw>
          </a:effectLst>
        </p:spPr>
      </p:pic>
      <p:pic>
        <p:nvPicPr>
          <p:cNvPr id="24" name="Imagen 23"/>
          <p:cNvPicPr>
            <a:picLocks noChangeAspect="1"/>
          </p:cNvPicPr>
          <p:nvPr/>
        </p:nvPicPr>
        <p:blipFill>
          <a:blip r:embed="rId5"/>
          <a:stretch>
            <a:fillRect/>
          </a:stretch>
        </p:blipFill>
        <p:spPr>
          <a:xfrm>
            <a:off x="1815840" y="1619835"/>
            <a:ext cx="864615" cy="1079613"/>
          </a:xfrm>
          <a:prstGeom prst="rect">
            <a:avLst/>
          </a:prstGeom>
          <a:ln>
            <a:noFill/>
          </a:ln>
          <a:effectLst>
            <a:outerShdw blurRad="292100" dist="139700" dir="2700000" algn="tl" rotWithShape="0">
              <a:srgbClr val="333333">
                <a:alpha val="65000"/>
              </a:srgbClr>
            </a:outerShdw>
          </a:effectLst>
        </p:spPr>
      </p:pic>
      <p:pic>
        <p:nvPicPr>
          <p:cNvPr id="25" name="Imagen 24"/>
          <p:cNvPicPr>
            <a:picLocks noChangeAspect="1"/>
          </p:cNvPicPr>
          <p:nvPr/>
        </p:nvPicPr>
        <p:blipFill>
          <a:blip r:embed="rId6"/>
          <a:stretch>
            <a:fillRect/>
          </a:stretch>
        </p:blipFill>
        <p:spPr>
          <a:xfrm>
            <a:off x="2848355" y="1619835"/>
            <a:ext cx="806022" cy="1083918"/>
          </a:xfrm>
          <a:prstGeom prst="rect">
            <a:avLst/>
          </a:prstGeom>
          <a:ln>
            <a:noFill/>
          </a:ln>
          <a:effectLst>
            <a:outerShdw blurRad="292100" dist="139700" dir="2700000" algn="tl" rotWithShape="0">
              <a:srgbClr val="333333">
                <a:alpha val="65000"/>
              </a:srgbClr>
            </a:outerShdw>
          </a:effectLst>
        </p:spPr>
      </p:pic>
      <p:sp>
        <p:nvSpPr>
          <p:cNvPr id="29" name="Rectángulo 28"/>
          <p:cNvSpPr/>
          <p:nvPr/>
        </p:nvSpPr>
        <p:spPr>
          <a:xfrm>
            <a:off x="4022328" y="1605593"/>
            <a:ext cx="2703926" cy="1169551"/>
          </a:xfrm>
          <a:prstGeom prst="rect">
            <a:avLst/>
          </a:prstGeom>
        </p:spPr>
        <p:txBody>
          <a:bodyPr wrap="square">
            <a:spAutoFit/>
          </a:bodyPr>
          <a:lstStyle/>
          <a:p>
            <a:pPr algn="just"/>
            <a:r>
              <a:rPr lang="es-MX" sz="1400" b="1" dirty="0" err="1">
                <a:solidFill>
                  <a:srgbClr val="202124"/>
                </a:solidFill>
                <a:latin typeface="+mj-lt"/>
              </a:rPr>
              <a:t>GeneXus</a:t>
            </a:r>
            <a:r>
              <a:rPr lang="es-MX" sz="1400" dirty="0">
                <a:solidFill>
                  <a:srgbClr val="202124"/>
                </a:solidFill>
                <a:latin typeface="+mj-lt"/>
              </a:rPr>
              <a:t>™ es una plataforma de desarrollo de software que simplifica y automatiza las tareas de crear y mantener aplicaciones del tipo empresarial.</a:t>
            </a:r>
            <a:endParaRPr lang="es-MX" sz="1400" dirty="0">
              <a:latin typeface="+mj-lt"/>
            </a:endParaRPr>
          </a:p>
        </p:txBody>
      </p:sp>
      <p:sp>
        <p:nvSpPr>
          <p:cNvPr id="30" name="Google Shape;1446;p91"/>
          <p:cNvSpPr txBox="1">
            <a:spLocks/>
          </p:cNvSpPr>
          <p:nvPr/>
        </p:nvSpPr>
        <p:spPr>
          <a:xfrm rot="16200000">
            <a:off x="-2839014" y="4557817"/>
            <a:ext cx="6546320"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Herramientas</a:t>
            </a:r>
            <a:endParaRPr lang="es-MX" sz="2800" dirty="0">
              <a:solidFill>
                <a:schemeClr val="accent1"/>
              </a:solidFill>
              <a:latin typeface="Arial Rounded MT Bold" panose="020F0704030504030204" pitchFamily="34" charset="0"/>
            </a:endParaRPr>
          </a:p>
        </p:txBody>
      </p:sp>
      <p:pic>
        <p:nvPicPr>
          <p:cNvPr id="31" name="Picture 4" descr="Desarrollo - Te Sigo Community Manager"/>
          <p:cNvPicPr>
            <a:picLocks noChangeAspect="1" noChangeArrowheads="1"/>
          </p:cNvPicPr>
          <p:nvPr/>
        </p:nvPicPr>
        <p:blipFill rotWithShape="1">
          <a:blip r:embed="rId7">
            <a:extLst>
              <a:ext uri="{28A0092B-C50C-407E-A947-70E740481C1C}">
                <a14:useLocalDpi xmlns:a14="http://schemas.microsoft.com/office/drawing/2010/main" val="0"/>
              </a:ext>
            </a:extLst>
          </a:blip>
          <a:srcRect l="13134" r="9127" b="27218"/>
          <a:stretch/>
        </p:blipFill>
        <p:spPr bwMode="auto">
          <a:xfrm>
            <a:off x="885973" y="4039839"/>
            <a:ext cx="1588573" cy="14634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2" name="Rectángulo 31"/>
          <p:cNvSpPr/>
          <p:nvPr/>
        </p:nvSpPr>
        <p:spPr>
          <a:xfrm>
            <a:off x="2848356" y="3695187"/>
            <a:ext cx="3849766" cy="2462213"/>
          </a:xfrm>
          <a:prstGeom prst="rect">
            <a:avLst/>
          </a:prstGeom>
        </p:spPr>
        <p:txBody>
          <a:bodyPr wrap="square">
            <a:spAutoFit/>
          </a:bodyPr>
          <a:lstStyle/>
          <a:p>
            <a:pPr marL="285750" indent="-285750" algn="just">
              <a:buFont typeface="Arial" panose="020B0604020202020204" pitchFamily="34" charset="0"/>
              <a:buChar char="•"/>
            </a:pPr>
            <a:r>
              <a:rPr lang="es-MX" sz="1400" dirty="0">
                <a:latin typeface="+mj-lt"/>
              </a:rPr>
              <a:t>Es una base de datos </a:t>
            </a:r>
            <a:r>
              <a:rPr lang="es-MX" sz="1400" b="1" dirty="0">
                <a:latin typeface="+mj-lt"/>
              </a:rPr>
              <a:t>gratuita</a:t>
            </a:r>
            <a:r>
              <a:rPr lang="es-MX" sz="1400" dirty="0">
                <a:latin typeface="+mj-lt"/>
              </a:rPr>
              <a:t>. Al ser de código abierto, no tiene </a:t>
            </a:r>
            <a:r>
              <a:rPr lang="es-MX" sz="1400" dirty="0" smtClean="0">
                <a:latin typeface="+mj-lt"/>
              </a:rPr>
              <a:t>costo.</a:t>
            </a:r>
          </a:p>
          <a:p>
            <a:pPr marL="285750" indent="-285750" algn="just">
              <a:buFont typeface="Arial" panose="020B0604020202020204" pitchFamily="34" charset="0"/>
              <a:buChar char="•"/>
            </a:pPr>
            <a:endParaRPr lang="es-MX" sz="1400" dirty="0">
              <a:latin typeface="+mj-lt"/>
            </a:endParaRPr>
          </a:p>
          <a:p>
            <a:pPr marL="285750" indent="-285750" algn="just">
              <a:buFont typeface="Arial" panose="020B0604020202020204" pitchFamily="34" charset="0"/>
              <a:buChar char="•"/>
            </a:pPr>
            <a:r>
              <a:rPr lang="es-MX" sz="1400" dirty="0" smtClean="0">
                <a:latin typeface="+mj-lt"/>
              </a:rPr>
              <a:t>Es </a:t>
            </a:r>
            <a:r>
              <a:rPr lang="es-MX" sz="1400" dirty="0">
                <a:latin typeface="+mj-lt"/>
              </a:rPr>
              <a:t>una base de datos </a:t>
            </a:r>
            <a:r>
              <a:rPr lang="es-MX" sz="1400" b="1" dirty="0">
                <a:latin typeface="+mj-lt"/>
              </a:rPr>
              <a:t>muy rápida</a:t>
            </a:r>
            <a:r>
              <a:rPr lang="es-MX" sz="1400" dirty="0">
                <a:latin typeface="+mj-lt"/>
              </a:rPr>
              <a:t>. </a:t>
            </a:r>
            <a:r>
              <a:rPr lang="es-MX" sz="1400" dirty="0" smtClean="0">
                <a:latin typeface="+mj-lt"/>
              </a:rPr>
              <a:t>Tiene muy bien rendimiento.</a:t>
            </a:r>
          </a:p>
          <a:p>
            <a:pPr marL="285750" indent="-285750" algn="just">
              <a:buFont typeface="Arial" panose="020B0604020202020204" pitchFamily="34" charset="0"/>
              <a:buChar char="•"/>
            </a:pPr>
            <a:endParaRPr lang="es-MX" sz="1400" dirty="0">
              <a:latin typeface="+mj-lt"/>
            </a:endParaRPr>
          </a:p>
          <a:p>
            <a:pPr marL="285750" indent="-285750" algn="just">
              <a:buFont typeface="Arial" panose="020B0604020202020204" pitchFamily="34" charset="0"/>
              <a:buChar char="•"/>
            </a:pPr>
            <a:r>
              <a:rPr lang="es-MX" sz="1400" dirty="0">
                <a:latin typeface="+mj-lt"/>
              </a:rPr>
              <a:t>Utiliza </a:t>
            </a:r>
            <a:r>
              <a:rPr lang="es-MX" sz="1400" b="1" dirty="0">
                <a:latin typeface="+mj-lt"/>
              </a:rPr>
              <a:t>varias capas de seguridad</a:t>
            </a:r>
            <a:r>
              <a:rPr lang="es-MX" sz="1400" dirty="0">
                <a:latin typeface="+mj-lt"/>
              </a:rPr>
              <a:t>. Contraseñas encriptadas, derechos de acceso y privilegios para los usuarios</a:t>
            </a:r>
            <a:r>
              <a:rPr lang="es-MX" sz="1400" dirty="0" smtClean="0">
                <a:latin typeface="+mj-lt"/>
              </a:rPr>
              <a:t>.</a:t>
            </a:r>
          </a:p>
          <a:p>
            <a:pPr algn="just">
              <a:buFont typeface="Arial" panose="020B0604020202020204" pitchFamily="34" charset="0"/>
              <a:buChar char="•"/>
            </a:pPr>
            <a:endParaRPr lang="es-MX" sz="1400" dirty="0">
              <a:latin typeface="+mj-lt"/>
            </a:endParaRPr>
          </a:p>
          <a:p>
            <a:pPr marL="285750" indent="-285750" algn="just">
              <a:buFont typeface="Arial" panose="020B0604020202020204" pitchFamily="34" charset="0"/>
              <a:buChar char="•"/>
            </a:pPr>
            <a:r>
              <a:rPr lang="es-MX" sz="1400" dirty="0" smtClean="0">
                <a:latin typeface="+mj-lt"/>
              </a:rPr>
              <a:t>Es </a:t>
            </a:r>
            <a:r>
              <a:rPr lang="es-MX" sz="1400" dirty="0">
                <a:latin typeface="+mj-lt"/>
              </a:rPr>
              <a:t>compatible con </a:t>
            </a:r>
            <a:r>
              <a:rPr lang="es-MX" sz="1400" b="1" dirty="0">
                <a:latin typeface="+mj-lt"/>
              </a:rPr>
              <a:t>Linux y Windows</a:t>
            </a:r>
            <a:r>
              <a:rPr lang="es-MX" sz="1400" dirty="0">
                <a:latin typeface="+mj-lt"/>
              </a:rPr>
              <a:t>.</a:t>
            </a:r>
          </a:p>
        </p:txBody>
      </p:sp>
      <p:pic>
        <p:nvPicPr>
          <p:cNvPr id="33" name="Picture 8" descr="Solucionadas tres vulnerabilidades en servidores Apache Tomcat - Una al Dí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3239" y="6925214"/>
            <a:ext cx="1444084" cy="14634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4" name="Rectángulo 33"/>
          <p:cNvSpPr/>
          <p:nvPr/>
        </p:nvSpPr>
        <p:spPr>
          <a:xfrm>
            <a:off x="586337" y="6896833"/>
            <a:ext cx="4188236" cy="1815882"/>
          </a:xfrm>
          <a:prstGeom prst="rect">
            <a:avLst/>
          </a:prstGeom>
        </p:spPr>
        <p:txBody>
          <a:bodyPr wrap="square">
            <a:spAutoFit/>
          </a:bodyPr>
          <a:lstStyle/>
          <a:p>
            <a:pPr marL="285750" indent="-285750">
              <a:buFont typeface="Arial" panose="020B0604020202020204" pitchFamily="34" charset="0"/>
              <a:buChar char="•"/>
            </a:pPr>
            <a:r>
              <a:rPr lang="es-MX" sz="1400" dirty="0">
                <a:solidFill>
                  <a:srgbClr val="222222"/>
                </a:solidFill>
                <a:latin typeface="+mj-lt"/>
              </a:rPr>
              <a:t>Es gratuito y de fuente </a:t>
            </a:r>
            <a:r>
              <a:rPr lang="es-MX" sz="1400" dirty="0" smtClean="0">
                <a:solidFill>
                  <a:srgbClr val="222222"/>
                </a:solidFill>
                <a:latin typeface="+mj-lt"/>
              </a:rPr>
              <a:t>abierta, Instalación </a:t>
            </a:r>
            <a:r>
              <a:rPr lang="es-MX" sz="1400" dirty="0">
                <a:solidFill>
                  <a:srgbClr val="222222"/>
                </a:solidFill>
                <a:latin typeface="+mj-lt"/>
              </a:rPr>
              <a:t>y configuración </a:t>
            </a:r>
            <a:r>
              <a:rPr lang="es-MX" sz="1400" dirty="0" smtClean="0">
                <a:solidFill>
                  <a:srgbClr val="222222"/>
                </a:solidFill>
                <a:latin typeface="+mj-lt"/>
              </a:rPr>
              <a:t>sencilla</a:t>
            </a:r>
          </a:p>
          <a:p>
            <a:pPr marL="285750" indent="-285750">
              <a:buFont typeface="Arial" panose="020B0604020202020204" pitchFamily="34" charset="0"/>
              <a:buChar char="•"/>
            </a:pPr>
            <a:endParaRPr lang="es-MX" sz="1400" dirty="0">
              <a:solidFill>
                <a:srgbClr val="222222"/>
              </a:solidFill>
              <a:latin typeface="+mj-lt"/>
            </a:endParaRPr>
          </a:p>
          <a:p>
            <a:pPr marL="285750" indent="-285750">
              <a:buFont typeface="Arial" panose="020B0604020202020204" pitchFamily="34" charset="0"/>
              <a:buChar char="•"/>
            </a:pPr>
            <a:r>
              <a:rPr lang="es-MX" sz="1400" dirty="0">
                <a:solidFill>
                  <a:srgbClr val="222222"/>
                </a:solidFill>
                <a:latin typeface="+mj-lt"/>
              </a:rPr>
              <a:t>Altamente extensible y adaptable mediante </a:t>
            </a:r>
            <a:r>
              <a:rPr lang="es-MX" sz="1400" dirty="0" smtClean="0">
                <a:solidFill>
                  <a:srgbClr val="222222"/>
                </a:solidFill>
                <a:latin typeface="+mj-lt"/>
              </a:rPr>
              <a:t>módulos, Funciones </a:t>
            </a:r>
            <a:r>
              <a:rPr lang="es-MX" sz="1400" dirty="0">
                <a:solidFill>
                  <a:srgbClr val="222222"/>
                </a:solidFill>
                <a:latin typeface="+mj-lt"/>
              </a:rPr>
              <a:t>incorporadas para autentificación y validación de </a:t>
            </a:r>
            <a:r>
              <a:rPr lang="es-MX" sz="1400" dirty="0" smtClean="0">
                <a:solidFill>
                  <a:srgbClr val="222222"/>
                </a:solidFill>
                <a:latin typeface="+mj-lt"/>
              </a:rPr>
              <a:t>usuarios.</a:t>
            </a:r>
          </a:p>
          <a:p>
            <a:pPr marL="285750" indent="-285750">
              <a:buFont typeface="Arial" panose="020B0604020202020204" pitchFamily="34" charset="0"/>
              <a:buChar char="•"/>
            </a:pPr>
            <a:endParaRPr lang="es-MX" sz="1400" dirty="0">
              <a:solidFill>
                <a:srgbClr val="222222"/>
              </a:solidFill>
              <a:latin typeface="+mj-lt"/>
            </a:endParaRPr>
          </a:p>
          <a:p>
            <a:pPr marL="285750" indent="-285750">
              <a:buFont typeface="Arial" panose="020B0604020202020204" pitchFamily="34" charset="0"/>
              <a:buChar char="•"/>
            </a:pPr>
            <a:r>
              <a:rPr lang="es-MX" sz="1400" dirty="0">
                <a:solidFill>
                  <a:srgbClr val="222222"/>
                </a:solidFill>
                <a:latin typeface="+mj-lt"/>
              </a:rPr>
              <a:t>Soporte para </a:t>
            </a:r>
            <a:r>
              <a:rPr lang="es-MX" sz="1400" dirty="0" smtClean="0">
                <a:solidFill>
                  <a:srgbClr val="222222"/>
                </a:solidFill>
                <a:latin typeface="+mj-lt"/>
              </a:rPr>
              <a:t>muchos lenguajes.</a:t>
            </a:r>
            <a:endParaRPr lang="es-MX" sz="1400" dirty="0">
              <a:solidFill>
                <a:srgbClr val="222222"/>
              </a:solidFill>
              <a:latin typeface="+mj-lt"/>
            </a:endParaRPr>
          </a:p>
        </p:txBody>
      </p:sp>
    </p:spTree>
    <p:extLst>
      <p:ext uri="{BB962C8B-B14F-4D97-AF65-F5344CB8AC3E}">
        <p14:creationId xmlns:p14="http://schemas.microsoft.com/office/powerpoint/2010/main" val="304050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4439615" y="2555513"/>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Infraestructura</a:t>
            </a:r>
            <a:endParaRPr lang="es-MX" sz="2800" dirty="0">
              <a:solidFill>
                <a:schemeClr val="accent1"/>
              </a:solidFill>
              <a:latin typeface="Arial Rounded MT Bold" panose="020F0704030504030204" pitchFamily="34" charset="0"/>
            </a:endParaRPr>
          </a:p>
        </p:txBody>
      </p:sp>
      <p:pic>
        <p:nvPicPr>
          <p:cNvPr id="3" name="Imagen 2"/>
          <p:cNvPicPr>
            <a:picLocks noChangeAspect="1"/>
          </p:cNvPicPr>
          <p:nvPr/>
        </p:nvPicPr>
        <p:blipFill rotWithShape="1">
          <a:blip r:embed="rId3"/>
          <a:srcRect l="3173" t="4451" r="1799" b="10646"/>
          <a:stretch/>
        </p:blipFill>
        <p:spPr>
          <a:xfrm>
            <a:off x="117294" y="1264785"/>
            <a:ext cx="5789766" cy="3273631"/>
          </a:xfrm>
          <a:prstGeom prst="rect">
            <a:avLst/>
          </a:prstGeom>
        </p:spPr>
      </p:pic>
      <p:sp>
        <p:nvSpPr>
          <p:cNvPr id="22" name="CuadroTexto 21"/>
          <p:cNvSpPr txBox="1"/>
          <p:nvPr/>
        </p:nvSpPr>
        <p:spPr>
          <a:xfrm>
            <a:off x="139396" y="4551540"/>
            <a:ext cx="6574453" cy="1446550"/>
          </a:xfrm>
          <a:prstGeom prst="rect">
            <a:avLst/>
          </a:prstGeom>
          <a:solidFill>
            <a:schemeClr val="accent1">
              <a:lumMod val="50000"/>
            </a:schemeClr>
          </a:solidFill>
        </p:spPr>
        <p:txBody>
          <a:bodyPr wrap="square" rtlCol="0">
            <a:spAutoFit/>
          </a:bodyPr>
          <a:lstStyle/>
          <a:p>
            <a:pPr algn="ctr"/>
            <a:r>
              <a:rPr lang="es-MX" sz="2800" b="1" dirty="0" smtClean="0">
                <a:solidFill>
                  <a:schemeClr val="bg1"/>
                </a:solidFill>
                <a:latin typeface="+mj-lt"/>
              </a:rPr>
              <a:t>Regla de negocio principal</a:t>
            </a:r>
          </a:p>
          <a:p>
            <a:pPr algn="ctr"/>
            <a:endParaRPr lang="es-MX" sz="2000" b="1" dirty="0" smtClean="0">
              <a:solidFill>
                <a:schemeClr val="bg1"/>
              </a:solidFill>
              <a:latin typeface="+mj-lt"/>
            </a:endParaRPr>
          </a:p>
          <a:p>
            <a:pPr algn="ctr"/>
            <a:r>
              <a:rPr lang="es-MX" sz="2000" b="1" dirty="0" smtClean="0">
                <a:solidFill>
                  <a:schemeClr val="bg1"/>
                </a:solidFill>
                <a:latin typeface="+mj-lt"/>
              </a:rPr>
              <a:t>Todos los candidatos cumplan con el procedimiento de reclutamiento en cada postulación.</a:t>
            </a:r>
          </a:p>
        </p:txBody>
      </p:sp>
      <p:sp>
        <p:nvSpPr>
          <p:cNvPr id="23" name="Google Shape;1349;p88"/>
          <p:cNvSpPr txBox="1">
            <a:spLocks/>
          </p:cNvSpPr>
          <p:nvPr/>
        </p:nvSpPr>
        <p:spPr>
          <a:xfrm>
            <a:off x="1160519" y="6054614"/>
            <a:ext cx="5349164" cy="2759120"/>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s-MX" sz="1400" b="1" dirty="0" smtClean="0">
                <a:latin typeface="+mj-lt"/>
              </a:rPr>
              <a:t>Paso 1</a:t>
            </a:r>
          </a:p>
          <a:p>
            <a:pPr algn="l"/>
            <a:r>
              <a:rPr lang="es-MX" sz="1400" dirty="0" smtClean="0">
                <a:latin typeface="+mj-lt"/>
              </a:rPr>
              <a:t>Inicia cuando se da de alta una vacante</a:t>
            </a:r>
          </a:p>
          <a:p>
            <a:pPr algn="l"/>
            <a:r>
              <a:rPr lang="es-MX" sz="1400" b="1" dirty="0" smtClean="0">
                <a:latin typeface="+mj-lt"/>
              </a:rPr>
              <a:t>Paso 2</a:t>
            </a:r>
          </a:p>
          <a:p>
            <a:pPr algn="l"/>
            <a:r>
              <a:rPr lang="es-MX" sz="1400" dirty="0" smtClean="0">
                <a:latin typeface="+mj-lt"/>
              </a:rPr>
              <a:t>Postular candidatos (candidatos nuevos o seleccionar a los que ya están en sistema)</a:t>
            </a:r>
          </a:p>
          <a:p>
            <a:pPr algn="l"/>
            <a:r>
              <a:rPr lang="es-MX" sz="1400" b="1" dirty="0" smtClean="0">
                <a:latin typeface="+mj-lt"/>
              </a:rPr>
              <a:t>Paso 3</a:t>
            </a:r>
          </a:p>
          <a:p>
            <a:pPr algn="l"/>
            <a:r>
              <a:rPr lang="es-MX" sz="1400" dirty="0" smtClean="0">
                <a:latin typeface="+mj-lt"/>
              </a:rPr>
              <a:t>Postular a un candidato en máximo 2 vacantes al mismo tiempo</a:t>
            </a:r>
          </a:p>
          <a:p>
            <a:pPr algn="l"/>
            <a:r>
              <a:rPr lang="es-MX" sz="1400" b="1" dirty="0" smtClean="0">
                <a:latin typeface="+mj-lt"/>
              </a:rPr>
              <a:t>Paso 4</a:t>
            </a:r>
          </a:p>
          <a:p>
            <a:pPr algn="l"/>
            <a:r>
              <a:rPr lang="es-MX" sz="1400" dirty="0" smtClean="0">
                <a:latin typeface="+mj-lt"/>
              </a:rPr>
              <a:t>Seguimiento completo de la postulación de los candidatos </a:t>
            </a:r>
            <a:endParaRPr lang="es-MX" sz="1400" dirty="0">
              <a:latin typeface="+mj-lt"/>
            </a:endParaRPr>
          </a:p>
        </p:txBody>
      </p:sp>
      <p:sp>
        <p:nvSpPr>
          <p:cNvPr id="24" name="Google Shape;1446;p91"/>
          <p:cNvSpPr txBox="1">
            <a:spLocks/>
          </p:cNvSpPr>
          <p:nvPr/>
        </p:nvSpPr>
        <p:spPr>
          <a:xfrm rot="16200000">
            <a:off x="-1073741" y="7171018"/>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Procedimiento</a:t>
            </a:r>
            <a:endParaRPr lang="es-MX" sz="2800"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1049036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4547362" y="2623395"/>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Perfiles</a:t>
            </a:r>
            <a:endParaRPr lang="es-MX" sz="2800" dirty="0">
              <a:solidFill>
                <a:schemeClr val="accent1"/>
              </a:solidFill>
              <a:latin typeface="Arial Rounded MT Bold" panose="020F0704030504030204" pitchFamily="34" charset="0"/>
            </a:endParaRPr>
          </a:p>
        </p:txBody>
      </p:sp>
      <p:sp>
        <p:nvSpPr>
          <p:cNvPr id="21" name="CuadroTexto 20"/>
          <p:cNvSpPr txBox="1"/>
          <p:nvPr/>
        </p:nvSpPr>
        <p:spPr>
          <a:xfrm>
            <a:off x="2972525" y="5686718"/>
            <a:ext cx="3885475" cy="2677656"/>
          </a:xfrm>
          <a:prstGeom prst="rect">
            <a:avLst/>
          </a:prstGeom>
          <a:noFill/>
        </p:spPr>
        <p:txBody>
          <a:bodyPr wrap="square" rtlCol="0">
            <a:spAutoFit/>
          </a:bodyPr>
          <a:lstStyle/>
          <a:p>
            <a:pPr marL="285750" indent="-285750" algn="just">
              <a:buFont typeface="Arial" panose="020B0604020202020204" pitchFamily="34" charset="0"/>
              <a:buChar char="•"/>
            </a:pPr>
            <a:r>
              <a:rPr lang="es-MX" sz="1400" b="1" dirty="0" smtClean="0">
                <a:latin typeface="+mj-lt"/>
              </a:rPr>
              <a:t>Primer Filtro </a:t>
            </a:r>
            <a:r>
              <a:rPr lang="es-MX" sz="1400" dirty="0" smtClean="0">
                <a:latin typeface="+mj-lt"/>
              </a:rPr>
              <a:t>(postulación)</a:t>
            </a:r>
          </a:p>
          <a:p>
            <a:pPr marL="285750" indent="-285750" algn="just">
              <a:buFont typeface="Arial" panose="020B0604020202020204" pitchFamily="34" charset="0"/>
              <a:buChar char="•"/>
            </a:pPr>
            <a:endParaRPr lang="es-MX" sz="1400" dirty="0" smtClean="0">
              <a:latin typeface="+mj-lt"/>
            </a:endParaRPr>
          </a:p>
          <a:p>
            <a:pPr marL="285750" indent="-285750" algn="just">
              <a:buFont typeface="Arial" panose="020B0604020202020204" pitchFamily="34" charset="0"/>
              <a:buChar char="•"/>
            </a:pPr>
            <a:r>
              <a:rPr lang="es-MX" sz="1400" b="1" dirty="0" smtClean="0">
                <a:latin typeface="+mj-lt"/>
              </a:rPr>
              <a:t>Segundo filtro </a:t>
            </a:r>
            <a:r>
              <a:rPr lang="es-MX" sz="1400" dirty="0" smtClean="0">
                <a:latin typeface="+mj-lt"/>
              </a:rPr>
              <a:t>(Examen técnico)</a:t>
            </a:r>
          </a:p>
          <a:p>
            <a:pPr marL="285750" indent="-285750" algn="just">
              <a:buFont typeface="Arial" panose="020B0604020202020204" pitchFamily="34" charset="0"/>
              <a:buChar char="•"/>
            </a:pPr>
            <a:endParaRPr lang="es-MX" sz="1400" dirty="0" smtClean="0">
              <a:latin typeface="+mj-lt"/>
            </a:endParaRPr>
          </a:p>
          <a:p>
            <a:pPr marL="285750" indent="-285750" algn="just">
              <a:buFont typeface="Arial" panose="020B0604020202020204" pitchFamily="34" charset="0"/>
              <a:buChar char="•"/>
            </a:pPr>
            <a:r>
              <a:rPr lang="es-MX" sz="1400" b="1" dirty="0" smtClean="0">
                <a:latin typeface="+mj-lt"/>
              </a:rPr>
              <a:t>Tercer Filtro </a:t>
            </a:r>
            <a:r>
              <a:rPr lang="es-MX" sz="1400" dirty="0" smtClean="0">
                <a:latin typeface="+mj-lt"/>
              </a:rPr>
              <a:t>(Documentos completos)</a:t>
            </a:r>
          </a:p>
          <a:p>
            <a:pPr marL="285750" indent="-285750" algn="just">
              <a:buFont typeface="Arial" panose="020B0604020202020204" pitchFamily="34" charset="0"/>
              <a:buChar char="•"/>
            </a:pPr>
            <a:endParaRPr lang="es-MX" sz="1400" dirty="0" smtClean="0">
              <a:latin typeface="+mj-lt"/>
            </a:endParaRPr>
          </a:p>
          <a:p>
            <a:pPr marL="285750" indent="-285750" algn="just">
              <a:buFont typeface="Arial" panose="020B0604020202020204" pitchFamily="34" charset="0"/>
              <a:buChar char="•"/>
            </a:pPr>
            <a:r>
              <a:rPr lang="es-MX" sz="1400" b="1" dirty="0" smtClean="0">
                <a:latin typeface="+mj-lt"/>
              </a:rPr>
              <a:t>Enviado a cliente </a:t>
            </a:r>
            <a:r>
              <a:rPr lang="es-MX" sz="1400" dirty="0" smtClean="0">
                <a:latin typeface="+mj-lt"/>
              </a:rPr>
              <a:t>(Entrevista de selección)</a:t>
            </a:r>
          </a:p>
          <a:p>
            <a:pPr marL="285750" indent="-285750" algn="just">
              <a:buFont typeface="Arial" panose="020B0604020202020204" pitchFamily="34" charset="0"/>
              <a:buChar char="•"/>
            </a:pPr>
            <a:endParaRPr lang="es-MX" sz="1400" dirty="0" smtClean="0">
              <a:latin typeface="+mj-lt"/>
            </a:endParaRPr>
          </a:p>
          <a:p>
            <a:pPr marL="285750" indent="-285750" algn="just">
              <a:buFont typeface="Arial" panose="020B0604020202020204" pitchFamily="34" charset="0"/>
              <a:buChar char="•"/>
            </a:pPr>
            <a:r>
              <a:rPr lang="es-MX" sz="1400" b="1" dirty="0" smtClean="0">
                <a:latin typeface="+mj-lt"/>
              </a:rPr>
              <a:t>Descartado</a:t>
            </a:r>
            <a:r>
              <a:rPr lang="es-MX" sz="1400" dirty="0" smtClean="0">
                <a:latin typeface="+mj-lt"/>
              </a:rPr>
              <a:t> (No cumplieron el proceso)</a:t>
            </a:r>
          </a:p>
          <a:p>
            <a:pPr marL="285750" indent="-285750" algn="just">
              <a:buFont typeface="Arial" panose="020B0604020202020204" pitchFamily="34" charset="0"/>
              <a:buChar char="•"/>
            </a:pPr>
            <a:endParaRPr lang="es-MX" sz="1400" dirty="0" smtClean="0">
              <a:latin typeface="+mj-lt"/>
            </a:endParaRPr>
          </a:p>
          <a:p>
            <a:pPr marL="285750" indent="-285750" algn="just">
              <a:buFont typeface="Arial" panose="020B0604020202020204" pitchFamily="34" charset="0"/>
              <a:buChar char="•"/>
            </a:pPr>
            <a:r>
              <a:rPr lang="es-MX" sz="1400" b="1" dirty="0" smtClean="0">
                <a:latin typeface="+mj-lt"/>
              </a:rPr>
              <a:t>Aceptados</a:t>
            </a:r>
            <a:r>
              <a:rPr lang="es-MX" sz="1400" dirty="0" smtClean="0">
                <a:latin typeface="+mj-lt"/>
              </a:rPr>
              <a:t> (Contratados por el cliente)</a:t>
            </a:r>
            <a:endParaRPr lang="es-MX" sz="1400" dirty="0">
              <a:latin typeface="+mj-lt"/>
            </a:endParaRPr>
          </a:p>
          <a:p>
            <a:pPr algn="just"/>
            <a:endParaRPr lang="es-MX" sz="1400" dirty="0" smtClean="0">
              <a:latin typeface="+mj-lt"/>
            </a:endParaRPr>
          </a:p>
        </p:txBody>
      </p:sp>
      <p:sp>
        <p:nvSpPr>
          <p:cNvPr id="22" name="Google Shape;1446;p91"/>
          <p:cNvSpPr txBox="1">
            <a:spLocks/>
          </p:cNvSpPr>
          <p:nvPr/>
        </p:nvSpPr>
        <p:spPr>
          <a:xfrm>
            <a:off x="0" y="6498796"/>
            <a:ext cx="3204489"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400" dirty="0" smtClean="0">
                <a:solidFill>
                  <a:schemeClr val="accent1"/>
                </a:solidFill>
                <a:latin typeface="Arial Rounded MT Bold" panose="020F0704030504030204" pitchFamily="34" charset="0"/>
              </a:rPr>
              <a:t>Seguimiento de reclutamiento</a:t>
            </a:r>
            <a:endParaRPr lang="es-MX" sz="2400" dirty="0">
              <a:solidFill>
                <a:schemeClr val="accent1"/>
              </a:solidFill>
              <a:latin typeface="Arial Rounded MT Bold" panose="020F0704030504030204" pitchFamily="34" charset="0"/>
            </a:endParaRPr>
          </a:p>
        </p:txBody>
      </p:sp>
      <p:pic>
        <p:nvPicPr>
          <p:cNvPr id="3" name="Imagen 2"/>
          <p:cNvPicPr>
            <a:picLocks noChangeAspect="1"/>
          </p:cNvPicPr>
          <p:nvPr/>
        </p:nvPicPr>
        <p:blipFill rotWithShape="1">
          <a:blip r:embed="rId3"/>
          <a:srcRect l="12487" t="17250" r="20846" b="2946"/>
          <a:stretch/>
        </p:blipFill>
        <p:spPr>
          <a:xfrm>
            <a:off x="151800" y="1402680"/>
            <a:ext cx="5929685" cy="3723205"/>
          </a:xfrm>
          <a:prstGeom prst="rect">
            <a:avLst/>
          </a:prstGeom>
        </p:spPr>
      </p:pic>
    </p:spTree>
    <p:extLst>
      <p:ext uri="{BB962C8B-B14F-4D97-AF65-F5344CB8AC3E}">
        <p14:creationId xmlns:p14="http://schemas.microsoft.com/office/powerpoint/2010/main" val="3702196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151801" y="4867056"/>
            <a:ext cx="6546320" cy="3830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1448509" y="2375827"/>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err="1" smtClean="0">
                <a:solidFill>
                  <a:schemeClr val="accent1"/>
                </a:solidFill>
                <a:latin typeface="Arial Rounded MT Bold" panose="020F0704030504030204" pitchFamily="34" charset="0"/>
              </a:rPr>
              <a:t>Login</a:t>
            </a:r>
            <a:endParaRPr lang="es-MX" sz="2800" dirty="0">
              <a:solidFill>
                <a:schemeClr val="accent1"/>
              </a:solidFill>
              <a:latin typeface="Arial Rounded MT Bold" panose="020F0704030504030204" pitchFamily="34" charset="0"/>
            </a:endParaRPr>
          </a:p>
        </p:txBody>
      </p:sp>
      <p:sp>
        <p:nvSpPr>
          <p:cNvPr id="21" name="Google Shape;1446;p91"/>
          <p:cNvSpPr txBox="1">
            <a:spLocks/>
          </p:cNvSpPr>
          <p:nvPr/>
        </p:nvSpPr>
        <p:spPr>
          <a:xfrm rot="16200000">
            <a:off x="4381588" y="6505066"/>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bg1"/>
                </a:solidFill>
                <a:latin typeface="Arial Rounded MT Bold" panose="020F0704030504030204" pitchFamily="34" charset="0"/>
              </a:rPr>
              <a:t>Candidatos</a:t>
            </a:r>
            <a:endParaRPr lang="es-MX" sz="2800" dirty="0">
              <a:solidFill>
                <a:schemeClr val="bg1"/>
              </a:solidFill>
              <a:latin typeface="Arial Rounded MT Bold" panose="020F0704030504030204" pitchFamily="34" charset="0"/>
            </a:endParaRPr>
          </a:p>
        </p:txBody>
      </p:sp>
      <p:pic>
        <p:nvPicPr>
          <p:cNvPr id="3" name="Imagen 2"/>
          <p:cNvPicPr>
            <a:picLocks noChangeAspect="1"/>
          </p:cNvPicPr>
          <p:nvPr/>
        </p:nvPicPr>
        <p:blipFill>
          <a:blip r:embed="rId3"/>
          <a:stretch>
            <a:fillRect/>
          </a:stretch>
        </p:blipFill>
        <p:spPr>
          <a:xfrm>
            <a:off x="4425533" y="1749508"/>
            <a:ext cx="1862996" cy="2591123"/>
          </a:xfrm>
          <a:prstGeom prst="rect">
            <a:avLst/>
          </a:prstGeom>
        </p:spPr>
      </p:pic>
      <p:pic>
        <p:nvPicPr>
          <p:cNvPr id="7" name="Imagen 6"/>
          <p:cNvPicPr>
            <a:picLocks noChangeAspect="1"/>
          </p:cNvPicPr>
          <p:nvPr/>
        </p:nvPicPr>
        <p:blipFill>
          <a:blip r:embed="rId4"/>
          <a:stretch>
            <a:fillRect/>
          </a:stretch>
        </p:blipFill>
        <p:spPr>
          <a:xfrm>
            <a:off x="696547" y="1315586"/>
            <a:ext cx="3461729" cy="3025046"/>
          </a:xfrm>
          <a:prstGeom prst="rect">
            <a:avLst/>
          </a:prstGeom>
        </p:spPr>
      </p:pic>
      <p:sp>
        <p:nvSpPr>
          <p:cNvPr id="8" name="Rectángulo 7"/>
          <p:cNvSpPr/>
          <p:nvPr/>
        </p:nvSpPr>
        <p:spPr>
          <a:xfrm>
            <a:off x="3733800" y="1395007"/>
            <a:ext cx="312420" cy="21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p:cNvCxnSpPr>
            <a:stCxn id="8" idx="3"/>
          </p:cNvCxnSpPr>
          <p:nvPr/>
        </p:nvCxnSpPr>
        <p:spPr>
          <a:xfrm>
            <a:off x="4046220" y="1500570"/>
            <a:ext cx="701557" cy="9962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1895402" y="4311629"/>
            <a:ext cx="3164584" cy="369332"/>
          </a:xfrm>
          <a:prstGeom prst="rect">
            <a:avLst/>
          </a:prstGeom>
          <a:noFill/>
        </p:spPr>
        <p:txBody>
          <a:bodyPr wrap="none" rtlCol="0">
            <a:spAutoFit/>
          </a:bodyPr>
          <a:lstStyle/>
          <a:p>
            <a:r>
              <a:rPr lang="es-MX" dirty="0" smtClean="0"/>
              <a:t>http://www.admindata.com.mx</a:t>
            </a:r>
            <a:endParaRPr lang="es-MX" dirty="0"/>
          </a:p>
        </p:txBody>
      </p:sp>
      <p:pic>
        <p:nvPicPr>
          <p:cNvPr id="25" name="Imagen 24"/>
          <p:cNvPicPr>
            <a:picLocks noChangeAspect="1"/>
          </p:cNvPicPr>
          <p:nvPr/>
        </p:nvPicPr>
        <p:blipFill>
          <a:blip r:embed="rId5"/>
          <a:stretch>
            <a:fillRect/>
          </a:stretch>
        </p:blipFill>
        <p:spPr>
          <a:xfrm>
            <a:off x="401796" y="5221249"/>
            <a:ext cx="5061296" cy="3428873"/>
          </a:xfrm>
          <a:prstGeom prst="rect">
            <a:avLst/>
          </a:prstGeom>
        </p:spPr>
      </p:pic>
    </p:spTree>
    <p:extLst>
      <p:ext uri="{BB962C8B-B14F-4D97-AF65-F5344CB8AC3E}">
        <p14:creationId xmlns:p14="http://schemas.microsoft.com/office/powerpoint/2010/main" val="330131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1243824" y="2287421"/>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Vacantes</a:t>
            </a:r>
            <a:endParaRPr lang="es-MX" sz="2800" dirty="0">
              <a:solidFill>
                <a:schemeClr val="accent1"/>
              </a:solidFill>
              <a:latin typeface="Arial Rounded MT Bold" panose="020F0704030504030204" pitchFamily="34" charset="0"/>
            </a:endParaRPr>
          </a:p>
        </p:txBody>
      </p:sp>
      <p:sp>
        <p:nvSpPr>
          <p:cNvPr id="21" name="Google Shape;1446;p91"/>
          <p:cNvSpPr txBox="1">
            <a:spLocks/>
          </p:cNvSpPr>
          <p:nvPr/>
        </p:nvSpPr>
        <p:spPr>
          <a:xfrm rot="16200000">
            <a:off x="4436438" y="6665504"/>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Seguimiento de reclutamiento</a:t>
            </a:r>
            <a:endParaRPr lang="es-MX" sz="2800" dirty="0">
              <a:solidFill>
                <a:schemeClr val="accent1"/>
              </a:solidFill>
              <a:latin typeface="Arial Rounded MT Bold" panose="020F0704030504030204" pitchFamily="34" charset="0"/>
            </a:endParaRPr>
          </a:p>
        </p:txBody>
      </p:sp>
      <p:sp>
        <p:nvSpPr>
          <p:cNvPr id="18" name="Rectángulo 17"/>
          <p:cNvSpPr/>
          <p:nvPr/>
        </p:nvSpPr>
        <p:spPr>
          <a:xfrm>
            <a:off x="151801" y="1349156"/>
            <a:ext cx="6546320" cy="38306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Google Shape;1446;p91"/>
          <p:cNvSpPr txBox="1">
            <a:spLocks/>
          </p:cNvSpPr>
          <p:nvPr/>
        </p:nvSpPr>
        <p:spPr>
          <a:xfrm rot="16200000">
            <a:off x="-1263776" y="2887472"/>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bg1"/>
                </a:solidFill>
                <a:latin typeface="Arial Rounded MT Bold" panose="020F0704030504030204" pitchFamily="34" charset="0"/>
              </a:rPr>
              <a:t>Vacantes</a:t>
            </a:r>
            <a:endParaRPr lang="es-MX" sz="2800" dirty="0">
              <a:solidFill>
                <a:schemeClr val="bg1"/>
              </a:solidFill>
              <a:latin typeface="Arial Rounded MT Bold" panose="020F0704030504030204" pitchFamily="34" charset="0"/>
            </a:endParaRPr>
          </a:p>
        </p:txBody>
      </p:sp>
      <p:pic>
        <p:nvPicPr>
          <p:cNvPr id="2" name="Imagen 1"/>
          <p:cNvPicPr>
            <a:picLocks noChangeAspect="1"/>
          </p:cNvPicPr>
          <p:nvPr/>
        </p:nvPicPr>
        <p:blipFill>
          <a:blip r:embed="rId3"/>
          <a:stretch>
            <a:fillRect/>
          </a:stretch>
        </p:blipFill>
        <p:spPr>
          <a:xfrm>
            <a:off x="843180" y="1456140"/>
            <a:ext cx="5699405" cy="3576387"/>
          </a:xfrm>
          <a:prstGeom prst="rect">
            <a:avLst/>
          </a:prstGeom>
        </p:spPr>
      </p:pic>
      <p:pic>
        <p:nvPicPr>
          <p:cNvPr id="3" name="Imagen 2"/>
          <p:cNvPicPr>
            <a:picLocks noChangeAspect="1"/>
          </p:cNvPicPr>
          <p:nvPr/>
        </p:nvPicPr>
        <p:blipFill>
          <a:blip r:embed="rId4"/>
          <a:stretch>
            <a:fillRect/>
          </a:stretch>
        </p:blipFill>
        <p:spPr>
          <a:xfrm>
            <a:off x="346948" y="5420935"/>
            <a:ext cx="5355352" cy="3251290"/>
          </a:xfrm>
          <a:prstGeom prst="rect">
            <a:avLst/>
          </a:prstGeom>
        </p:spPr>
      </p:pic>
    </p:spTree>
    <p:extLst>
      <p:ext uri="{BB962C8B-B14F-4D97-AF65-F5344CB8AC3E}">
        <p14:creationId xmlns:p14="http://schemas.microsoft.com/office/powerpoint/2010/main" val="417702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7;p87"/>
          <p:cNvSpPr txBox="1">
            <a:spLocks/>
          </p:cNvSpPr>
          <p:nvPr/>
        </p:nvSpPr>
        <p:spPr>
          <a:xfrm>
            <a:off x="183256" y="721295"/>
            <a:ext cx="1325363"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1600" dirty="0" err="1" smtClean="0">
                <a:solidFill>
                  <a:schemeClr val="tx1"/>
                </a:solidFill>
              </a:rPr>
              <a:t>AdminData</a:t>
            </a:r>
            <a:endParaRPr lang="es-MX" sz="1600" dirty="0">
              <a:solidFill>
                <a:schemeClr val="tx1"/>
              </a:solidFill>
            </a:endParaRPr>
          </a:p>
        </p:txBody>
      </p:sp>
      <p:sp>
        <p:nvSpPr>
          <p:cNvPr id="5" name="Google Shape;1268;p87"/>
          <p:cNvSpPr txBox="1">
            <a:spLocks noGrp="1"/>
          </p:cNvSpPr>
          <p:nvPr>
            <p:ph type="subTitle" idx="1"/>
          </p:nvPr>
        </p:nvSpPr>
        <p:spPr>
          <a:xfrm>
            <a:off x="1524346" y="371992"/>
            <a:ext cx="5173775" cy="637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800" b="1" dirty="0" smtClean="0"/>
              <a:t>SRS</a:t>
            </a:r>
          </a:p>
          <a:p>
            <a:pPr marL="0" lvl="0" indent="0" algn="ctr" rtl="0">
              <a:spcBef>
                <a:spcPts val="0"/>
              </a:spcBef>
              <a:spcAft>
                <a:spcPts val="0"/>
              </a:spcAft>
              <a:buNone/>
            </a:pPr>
            <a:endParaRPr dirty="0"/>
          </a:p>
        </p:txBody>
      </p:sp>
      <p:pic>
        <p:nvPicPr>
          <p:cNvPr id="6" name="Imagen 5"/>
          <p:cNvPicPr/>
          <p:nvPr/>
        </p:nvPicPr>
        <p:blipFill rotWithShape="1">
          <a:blip r:embed="rId2" cstate="print">
            <a:extLst>
              <a:ext uri="{28A0092B-C50C-407E-A947-70E740481C1C}">
                <a14:useLocalDpi xmlns:a14="http://schemas.microsoft.com/office/drawing/2010/main" val="0"/>
              </a:ext>
            </a:extLst>
          </a:blip>
          <a:srcRect l="38542" t="27021" r="36110" b="45005"/>
          <a:stretch/>
        </p:blipFill>
        <p:spPr>
          <a:xfrm>
            <a:off x="520737" y="269252"/>
            <a:ext cx="589918" cy="601605"/>
          </a:xfrm>
          <a:prstGeom prst="rect">
            <a:avLst/>
          </a:prstGeom>
        </p:spPr>
      </p:pic>
      <p:sp>
        <p:nvSpPr>
          <p:cNvPr id="10" name="Rectángulo 9"/>
          <p:cNvSpPr/>
          <p:nvPr/>
        </p:nvSpPr>
        <p:spPr>
          <a:xfrm>
            <a:off x="1829347" y="8872382"/>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p:cNvSpPr/>
          <p:nvPr/>
        </p:nvSpPr>
        <p:spPr>
          <a:xfrm>
            <a:off x="5369436" y="8872382"/>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11"/>
          <p:cNvSpPr/>
          <p:nvPr/>
        </p:nvSpPr>
        <p:spPr>
          <a:xfrm>
            <a:off x="183256" y="886516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p:cNvSpPr/>
          <p:nvPr/>
        </p:nvSpPr>
        <p:spPr>
          <a:xfrm>
            <a:off x="349828" y="8986682"/>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p:cNvSpPr/>
          <p:nvPr/>
        </p:nvSpPr>
        <p:spPr>
          <a:xfrm>
            <a:off x="1797892" y="177350"/>
            <a:ext cx="3199306"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p:cNvSpPr/>
          <p:nvPr/>
        </p:nvSpPr>
        <p:spPr>
          <a:xfrm>
            <a:off x="5357031" y="177350"/>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15"/>
          <p:cNvSpPr/>
          <p:nvPr/>
        </p:nvSpPr>
        <p:spPr>
          <a:xfrm>
            <a:off x="151801" y="170128"/>
            <a:ext cx="1356818" cy="628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p:cNvSpPr/>
          <p:nvPr/>
        </p:nvSpPr>
        <p:spPr>
          <a:xfrm>
            <a:off x="346948" y="53525"/>
            <a:ext cx="6234545" cy="6287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1479592" y="701682"/>
            <a:ext cx="5246662" cy="369332"/>
          </a:xfrm>
          <a:prstGeom prst="rect">
            <a:avLst/>
          </a:prstGeom>
        </p:spPr>
        <p:txBody>
          <a:bodyPr wrap="square">
            <a:spAutoFit/>
          </a:bodyPr>
          <a:lstStyle/>
          <a:p>
            <a:pPr algn="ctr"/>
            <a:r>
              <a:rPr lang="es-MX" dirty="0" smtClean="0"/>
              <a:t>Sistema de Reclutamiento y Selección</a:t>
            </a:r>
            <a:endParaRPr lang="es-MX" dirty="0"/>
          </a:p>
        </p:txBody>
      </p:sp>
      <p:sp>
        <p:nvSpPr>
          <p:cNvPr id="20" name="Google Shape;1446;p91"/>
          <p:cNvSpPr txBox="1">
            <a:spLocks/>
          </p:cNvSpPr>
          <p:nvPr/>
        </p:nvSpPr>
        <p:spPr>
          <a:xfrm rot="16200000">
            <a:off x="-1448509" y="4483882"/>
            <a:ext cx="3700611" cy="589500"/>
          </a:xfrm>
          <a:prstGeom prst="rect">
            <a:avLst/>
          </a:prstGeom>
        </p:spPr>
        <p:txBody>
          <a:bodyPr spcFirstLastPara="1" vert="horz" wrap="square" lIns="91425" tIns="91425" rIns="91425" bIns="91425" rtlCol="0" anchor="ctr"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s-MX" sz="2800" dirty="0" smtClean="0">
                <a:solidFill>
                  <a:schemeClr val="accent1"/>
                </a:solidFill>
                <a:latin typeface="Arial Rounded MT Bold" panose="020F0704030504030204" pitchFamily="34" charset="0"/>
              </a:rPr>
              <a:t>Reclutamiento</a:t>
            </a:r>
            <a:endParaRPr lang="es-MX" sz="2800" dirty="0">
              <a:solidFill>
                <a:schemeClr val="accent1"/>
              </a:solidFill>
              <a:latin typeface="Arial Rounded MT Bold" panose="020F0704030504030204" pitchFamily="34" charset="0"/>
            </a:endParaRPr>
          </a:p>
        </p:txBody>
      </p:sp>
      <p:pic>
        <p:nvPicPr>
          <p:cNvPr id="2" name="Imagen 1"/>
          <p:cNvPicPr>
            <a:picLocks noChangeAspect="1"/>
          </p:cNvPicPr>
          <p:nvPr/>
        </p:nvPicPr>
        <p:blipFill>
          <a:blip r:embed="rId3"/>
          <a:stretch>
            <a:fillRect/>
          </a:stretch>
        </p:blipFill>
        <p:spPr>
          <a:xfrm>
            <a:off x="861666" y="1264785"/>
            <a:ext cx="5719828" cy="3127930"/>
          </a:xfrm>
          <a:prstGeom prst="rect">
            <a:avLst/>
          </a:prstGeom>
        </p:spPr>
      </p:pic>
      <p:pic>
        <p:nvPicPr>
          <p:cNvPr id="9" name="Imagen 8"/>
          <p:cNvPicPr>
            <a:picLocks noChangeAspect="1"/>
          </p:cNvPicPr>
          <p:nvPr/>
        </p:nvPicPr>
        <p:blipFill>
          <a:blip r:embed="rId4"/>
          <a:stretch>
            <a:fillRect/>
          </a:stretch>
        </p:blipFill>
        <p:spPr>
          <a:xfrm>
            <a:off x="861664" y="4392715"/>
            <a:ext cx="5912463" cy="3109925"/>
          </a:xfrm>
          <a:prstGeom prst="rect">
            <a:avLst/>
          </a:prstGeom>
        </p:spPr>
      </p:pic>
      <p:pic>
        <p:nvPicPr>
          <p:cNvPr id="22" name="Imagen 21"/>
          <p:cNvPicPr>
            <a:picLocks noChangeAspect="1"/>
          </p:cNvPicPr>
          <p:nvPr/>
        </p:nvPicPr>
        <p:blipFill>
          <a:blip r:embed="rId5"/>
          <a:stretch>
            <a:fillRect/>
          </a:stretch>
        </p:blipFill>
        <p:spPr>
          <a:xfrm>
            <a:off x="861665" y="7496360"/>
            <a:ext cx="5589936" cy="1268002"/>
          </a:xfrm>
          <a:prstGeom prst="rect">
            <a:avLst/>
          </a:prstGeom>
        </p:spPr>
      </p:pic>
      <p:sp>
        <p:nvSpPr>
          <p:cNvPr id="27" name="Rectángulo 26"/>
          <p:cNvSpPr/>
          <p:nvPr/>
        </p:nvSpPr>
        <p:spPr>
          <a:xfrm>
            <a:off x="6496828" y="1071014"/>
            <a:ext cx="886107" cy="769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10476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645</Words>
  <Application>Microsoft Office PowerPoint</Application>
  <PresentationFormat>Carta (216 x 279 mm)</PresentationFormat>
  <Paragraphs>115</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Arial Rounded MT Bold</vt:lpstr>
      <vt:lpstr>Calibri</vt:lpstr>
      <vt:lpstr>Calibri Light</vt:lpstr>
      <vt:lpstr>Montserrat</vt:lpstr>
      <vt:lpstr>Montserrat Black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soporte</dc:creator>
  <cp:lastModifiedBy>soporte</cp:lastModifiedBy>
  <cp:revision>12</cp:revision>
  <dcterms:created xsi:type="dcterms:W3CDTF">2022-07-21T00:01:38Z</dcterms:created>
  <dcterms:modified xsi:type="dcterms:W3CDTF">2022-07-23T00:50:38Z</dcterms:modified>
</cp:coreProperties>
</file>