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uli"/>
      <p:regular r:id="rId38"/>
      <p:bold r:id="rId39"/>
      <p:italic r:id="rId40"/>
      <p:boldItalic r:id="rId41"/>
    </p:embeddedFont>
    <p:embeddedFont>
      <p:font typeface="Poppins"/>
      <p:regular r:id="rId42"/>
      <p:bold r:id="rId43"/>
      <p:italic r:id="rId44"/>
      <p:boldItalic r:id="rId45"/>
    </p:embeddedFont>
    <p:embeddedFont>
      <p:font typeface="Poppins Light"/>
      <p:regular r:id="rId46"/>
      <p:bold r:id="rId47"/>
      <p:italic r:id="rId48"/>
      <p:boldItalic r:id="rId49"/>
    </p:embeddedFont>
    <p:embeddedFont>
      <p:font typeface="Muli Light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FE0822-B2EE-4731-85B5-96B3BF0A4661}">
  <a:tblStyle styleId="{D2FE0822-B2EE-4731-85B5-96B3BF0A4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-italic.fntdata"/><Relationship Id="rId42" Type="http://schemas.openxmlformats.org/officeDocument/2006/relationships/font" Target="fonts/Poppins-regular.fntdata"/><Relationship Id="rId41" Type="http://schemas.openxmlformats.org/officeDocument/2006/relationships/font" Target="fonts/Muli-boldItalic.fntdata"/><Relationship Id="rId44" Type="http://schemas.openxmlformats.org/officeDocument/2006/relationships/font" Target="fonts/Poppins-italic.fntdata"/><Relationship Id="rId43" Type="http://schemas.openxmlformats.org/officeDocument/2006/relationships/font" Target="fonts/Poppins-bold.fntdata"/><Relationship Id="rId46" Type="http://schemas.openxmlformats.org/officeDocument/2006/relationships/font" Target="fonts/PoppinsLight-regular.fntdata"/><Relationship Id="rId45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Light-italic.fntdata"/><Relationship Id="rId47" Type="http://schemas.openxmlformats.org/officeDocument/2006/relationships/font" Target="fonts/PoppinsLight-bold.fntdata"/><Relationship Id="rId49" Type="http://schemas.openxmlformats.org/officeDocument/2006/relationships/font" Target="fonts/Poppi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Muli-bold.fntdata"/><Relationship Id="rId38" Type="http://schemas.openxmlformats.org/officeDocument/2006/relationships/font" Target="fonts/Muli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uliLight-bold.fntdata"/><Relationship Id="rId50" Type="http://schemas.openxmlformats.org/officeDocument/2006/relationships/font" Target="fonts/MuliLight-regular.fntdata"/><Relationship Id="rId53" Type="http://schemas.openxmlformats.org/officeDocument/2006/relationships/font" Target="fonts/MuliLight-boldItalic.fntdata"/><Relationship Id="rId52" Type="http://schemas.openxmlformats.org/officeDocument/2006/relationships/font" Target="fonts/Muli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e00226dd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e00226d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workers quit? When employees leave, there can be direct consequences to a company’s bottom line. The objective of our project is to answer this question by assessing a dataset for significant factors that contribute to a worker’s resignation, utilizing classification analysis techniques.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6a8497d5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6a8497d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686dae31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686dae3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686dae31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686dae3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686dae31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686dae3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e00226dd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e00226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~6:10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e00226dd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e00226d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7f9a76300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7f9a7630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7f9a76300_1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7f9a7630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803f7ba4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803f7ba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803f7ba4d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803f7ba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e00226dd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e00226d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803f7ba4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803f7ba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7e00226dd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7e00226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7f9a76300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7f9a763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7f9a76300_3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7f9a7630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7e00226dd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7e00226d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7f9a76300_3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7f9a76300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66a8497d5_1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66a8497d5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5ed1322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5ed132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7e00226dd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7e00226d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66a8497d5_1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66a8497d5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e00226dd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e00226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7e00226dd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7e00226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65ed1322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65ed132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e00226dd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e00226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most companies would naturally prefer their low-performers to resign, regardless of positive or negative, attrition can incur very significant costs that provide ample incentives for companies to reduce high rates.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e00226dd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e00226d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study conducted by Tom Marsden for the </a:t>
            </a:r>
            <a:r>
              <a:rPr i="1" lang="en">
                <a:solidFill>
                  <a:schemeClr val="dk1"/>
                </a:solidFill>
              </a:rPr>
              <a:t>Strategic HR Review </a:t>
            </a:r>
            <a:r>
              <a:rPr lang="en">
                <a:solidFill>
                  <a:schemeClr val="dk1"/>
                </a:solidFill>
              </a:rPr>
              <a:t>(2016)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Mahesh and Holtom’s long-term study of employee attrition and service-oriented companies (2012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companies find that of all resignations, the majority occur within 1-2 years of employment. With all the costs that such a resignation incurs, a company has every interest in assessing what factors cause attrition. This is what leads us to our project.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e00226d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e00226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~2:55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e00226dd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e00226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686dae3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686da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686dae3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686dae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173" y="2114350"/>
            <a:ext cx="4687650" cy="26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718775" y="1462525"/>
            <a:ext cx="5391000" cy="180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Why do Workers Quit?</a:t>
            </a:r>
            <a:endParaRPr sz="6000"/>
          </a:p>
        </p:txBody>
      </p: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851650" y="3872950"/>
            <a:ext cx="4695600" cy="91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00" y="967200"/>
            <a:ext cx="7873013" cy="41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3320556" y="1769570"/>
            <a:ext cx="1327800" cy="8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320556" y="967200"/>
            <a:ext cx="1327800" cy="8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992803" y="2572178"/>
            <a:ext cx="1327800" cy="8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65050" y="2572178"/>
            <a:ext cx="1327800" cy="8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>
            <a:off x="380988" y="378031"/>
            <a:ext cx="3615838" cy="589169"/>
            <a:chOff x="1431325" y="2473842"/>
            <a:chExt cx="3651256" cy="670501"/>
          </a:xfrm>
        </p:grpSpPr>
        <p:sp>
          <p:nvSpPr>
            <p:cNvPr id="179" name="Google Shape;179;p23"/>
            <p:cNvSpPr/>
            <p:nvPr/>
          </p:nvSpPr>
          <p:spPr>
            <a:xfrm rot="-5400000">
              <a:off x="3176278" y="1258993"/>
              <a:ext cx="670500" cy="31002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400"/>
                <a:buFont typeface="Muli"/>
                <a:buChar char="●"/>
              </a:pPr>
              <a:r>
                <a:rPr b="1" lang="en">
                  <a:solidFill>
                    <a:srgbClr val="FFD966"/>
                  </a:solidFill>
                  <a:latin typeface="Muli"/>
                  <a:ea typeface="Muli"/>
                  <a:cs typeface="Muli"/>
                  <a:sym typeface="Muli"/>
                </a:rPr>
                <a:t>Data summary</a:t>
              </a:r>
              <a:endParaRPr b="1">
                <a:solidFill>
                  <a:srgbClr val="FFD966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961432" y="2611551"/>
              <a:ext cx="9465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Round 2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359450" y="1167325"/>
            <a:ext cx="26142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Potential objects:</a:t>
            </a:r>
            <a:endParaRPr b="1" sz="18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 Light"/>
              <a:buChar char="●"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MonthIncome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JobLevel  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TWorkYear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 Light"/>
              <a:buChar char="●"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Y_company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Y_CurRole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Y_LastProm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Y_CurManager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91" name="Google Shape;191;p24"/>
          <p:cNvGrpSpPr/>
          <p:nvPr/>
        </p:nvGrpSpPr>
        <p:grpSpPr>
          <a:xfrm>
            <a:off x="1259327" y="828078"/>
            <a:ext cx="4626144" cy="4315419"/>
            <a:chOff x="796850" y="115900"/>
            <a:chExt cx="5173500" cy="4893875"/>
          </a:xfrm>
        </p:grpSpPr>
        <p:pic>
          <p:nvPicPr>
            <p:cNvPr id="192" name="Google Shape;19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6850" y="115900"/>
              <a:ext cx="5173500" cy="480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4"/>
            <p:cNvSpPr/>
            <p:nvPr/>
          </p:nvSpPr>
          <p:spPr>
            <a:xfrm>
              <a:off x="2626475" y="1982000"/>
              <a:ext cx="924000" cy="8025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4535525" y="3939675"/>
              <a:ext cx="1155000" cy="1070100"/>
            </a:xfrm>
            <a:prstGeom prst="ellipse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4231625" y="1982000"/>
              <a:ext cx="303900" cy="8025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24"/>
          <p:cNvGrpSpPr/>
          <p:nvPr/>
        </p:nvGrpSpPr>
        <p:grpSpPr>
          <a:xfrm>
            <a:off x="380988" y="378031"/>
            <a:ext cx="3615838" cy="589169"/>
            <a:chOff x="1431325" y="2473842"/>
            <a:chExt cx="3651256" cy="670501"/>
          </a:xfrm>
        </p:grpSpPr>
        <p:sp>
          <p:nvSpPr>
            <p:cNvPr id="197" name="Google Shape;197;p24"/>
            <p:cNvSpPr/>
            <p:nvPr/>
          </p:nvSpPr>
          <p:spPr>
            <a:xfrm rot="-5400000">
              <a:off x="3176278" y="1258993"/>
              <a:ext cx="670500" cy="31002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400"/>
                <a:buFont typeface="Muli"/>
                <a:buChar char="●"/>
              </a:pPr>
              <a:r>
                <a:rPr b="1" lang="en">
                  <a:solidFill>
                    <a:srgbClr val="FFD966"/>
                  </a:solidFill>
                  <a:latin typeface="Muli"/>
                  <a:ea typeface="Muli"/>
                  <a:cs typeface="Muli"/>
                  <a:sym typeface="Muli"/>
                </a:rPr>
                <a:t>Data summary</a:t>
              </a:r>
              <a:endParaRPr b="1">
                <a:solidFill>
                  <a:srgbClr val="FFD966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961432" y="2611551"/>
              <a:ext cx="9465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Round 2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00" y="1119600"/>
            <a:ext cx="8796425" cy="35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753900" y="4749850"/>
            <a:ext cx="7636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The results for significant level are quite stable with different scenarios and sampling datasets.</a:t>
            </a:r>
            <a:endParaRPr b="1" sz="12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10" name="Google Shape;210;p25"/>
          <p:cNvGrpSpPr/>
          <p:nvPr/>
        </p:nvGrpSpPr>
        <p:grpSpPr>
          <a:xfrm>
            <a:off x="380988" y="378031"/>
            <a:ext cx="3615838" cy="589169"/>
            <a:chOff x="1431325" y="2473842"/>
            <a:chExt cx="3651256" cy="670501"/>
          </a:xfrm>
        </p:grpSpPr>
        <p:sp>
          <p:nvSpPr>
            <p:cNvPr id="211" name="Google Shape;211;p25"/>
            <p:cNvSpPr/>
            <p:nvPr/>
          </p:nvSpPr>
          <p:spPr>
            <a:xfrm rot="-5400000">
              <a:off x="3176278" y="1258993"/>
              <a:ext cx="670500" cy="31002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400"/>
                <a:buFont typeface="Muli"/>
                <a:buChar char="●"/>
              </a:pPr>
              <a:r>
                <a:rPr b="1" lang="en">
                  <a:solidFill>
                    <a:srgbClr val="FFD966"/>
                  </a:solidFill>
                  <a:latin typeface="Muli"/>
                  <a:ea typeface="Muli"/>
                  <a:cs typeface="Muli"/>
                  <a:sym typeface="Muli"/>
                </a:rPr>
                <a:t>Regression</a:t>
              </a:r>
              <a:endParaRPr b="1">
                <a:solidFill>
                  <a:srgbClr val="FFD966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961432" y="2611551"/>
              <a:ext cx="9465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Round 3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</p:grpSp>
      <p:sp>
        <p:nvSpPr>
          <p:cNvPr id="217" name="Google Shape;217;p25"/>
          <p:cNvSpPr/>
          <p:nvPr/>
        </p:nvSpPr>
        <p:spPr>
          <a:xfrm>
            <a:off x="672125" y="4552650"/>
            <a:ext cx="1337100" cy="22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1393775" y="1261350"/>
            <a:ext cx="1463700" cy="329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1393775" y="1040025"/>
            <a:ext cx="1463700" cy="22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1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258325" y="1261350"/>
            <a:ext cx="1463700" cy="329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258325" y="1040025"/>
            <a:ext cx="1463700" cy="22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2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967225" y="1261350"/>
            <a:ext cx="1463700" cy="329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4967225" y="1040025"/>
            <a:ext cx="1463700" cy="22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3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676125" y="1261350"/>
            <a:ext cx="1463700" cy="329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6676125" y="1040025"/>
            <a:ext cx="1463700" cy="22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4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8420375" y="1261350"/>
            <a:ext cx="437400" cy="329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8420375" y="1040025"/>
            <a:ext cx="437400" cy="22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...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340525" y="863300"/>
            <a:ext cx="84387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Finals: 15 “Winners”</a:t>
            </a:r>
            <a:endParaRPr b="1" sz="36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124" y="2775500"/>
            <a:ext cx="2833175" cy="214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Google Shape;235;p26"/>
          <p:cNvGraphicFramePr/>
          <p:nvPr/>
        </p:nvGraphicFramePr>
        <p:xfrm>
          <a:off x="418325" y="20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{D2FE0822-B2EE-4731-85B5-96B3BF0A4661}</a:tableStyleId>
              </a:tblPr>
              <a:tblGrid>
                <a:gridCol w="1763275"/>
                <a:gridCol w="1763275"/>
                <a:gridCol w="1763275"/>
              </a:tblGrid>
              <a:tr h="4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OverTime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JobInvolve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W_L_Ban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Travel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JobLevel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Y_LastProm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DistHome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JobSatisfaction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Y_company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EnvSatis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RelStatis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Y_CurManager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ComWorked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StkLevel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Gender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7"/>
          <p:cNvSpPr txBox="1"/>
          <p:nvPr>
            <p:ph idx="4294967295" type="ctrTitle"/>
          </p:nvPr>
        </p:nvSpPr>
        <p:spPr>
          <a:xfrm>
            <a:off x="685800" y="1811950"/>
            <a:ext cx="7740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8"/>
          <p:cNvSpPr txBox="1"/>
          <p:nvPr>
            <p:ph idx="4294967295" type="title"/>
          </p:nvPr>
        </p:nvSpPr>
        <p:spPr>
          <a:xfrm>
            <a:off x="457200" y="280800"/>
            <a:ext cx="8229600" cy="80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The Best One?</a:t>
            </a:r>
            <a:endParaRPr/>
          </a:p>
        </p:txBody>
      </p:sp>
      <p:sp>
        <p:nvSpPr>
          <p:cNvPr id="248" name="Google Shape;248;p28"/>
          <p:cNvSpPr txBox="1"/>
          <p:nvPr>
            <p:ph idx="4294967295" type="body"/>
          </p:nvPr>
        </p:nvSpPr>
        <p:spPr>
          <a:xfrm>
            <a:off x="972900" y="1430100"/>
            <a:ext cx="7198200" cy="22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Logistic Regression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Go-to method for classification problems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Decision Tree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Tree-like model to represent decision making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458575" y="77425"/>
            <a:ext cx="8229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Decision Tree</a:t>
            </a:r>
            <a:endParaRPr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986300" y="1350950"/>
            <a:ext cx="27018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Decision Tree with OverTime as the first splitting node</a:t>
            </a:r>
            <a:endParaRPr sz="220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EnvSatis, DistHome and StkLevel are the leaf nodes</a:t>
            </a:r>
            <a:endParaRPr sz="220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13" y="1000475"/>
            <a:ext cx="5338126" cy="38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941050" y="35925"/>
            <a:ext cx="6637800" cy="14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Decision Tree</a:t>
            </a:r>
            <a:endParaRPr/>
          </a:p>
        </p:txBody>
      </p: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3" name="Google Shape;263;p3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{D2FE0822-B2EE-4731-85B5-96B3BF0A4661}</a:tableStyleId>
              </a:tblPr>
              <a:tblGrid>
                <a:gridCol w="1571425"/>
                <a:gridCol w="835850"/>
                <a:gridCol w="69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Predicted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718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91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59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30"/>
          <p:cNvSpPr txBox="1"/>
          <p:nvPr/>
        </p:nvSpPr>
        <p:spPr>
          <a:xfrm>
            <a:off x="2372950" y="1576350"/>
            <a:ext cx="1382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 Light"/>
                <a:ea typeface="Muli Light"/>
                <a:cs typeface="Muli Light"/>
                <a:sym typeface="Muli Light"/>
              </a:rPr>
              <a:t>Actual</a:t>
            </a:r>
            <a:endParaRPr sz="2200"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101413" y="3787425"/>
            <a:ext cx="280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 Light"/>
                <a:ea typeface="Muli Light"/>
                <a:cs typeface="Muli Light"/>
                <a:sym typeface="Muli Light"/>
              </a:rPr>
              <a:t>Training Data</a:t>
            </a:r>
            <a:endParaRPr sz="2200"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 Light"/>
                <a:ea typeface="Muli Light"/>
                <a:cs typeface="Muli Light"/>
                <a:sym typeface="Muli Light"/>
              </a:rPr>
              <a:t>Accuracy = 0.881</a:t>
            </a:r>
            <a:endParaRPr sz="2200">
              <a:latin typeface="Muli Light"/>
              <a:ea typeface="Muli Light"/>
              <a:cs typeface="Muli Light"/>
              <a:sym typeface="Muli Light"/>
            </a:endParaRPr>
          </a:p>
        </p:txBody>
      </p:sp>
      <p:graphicFrame>
        <p:nvGraphicFramePr>
          <p:cNvPr id="266" name="Google Shape;266;p30"/>
          <p:cNvGraphicFramePr/>
          <p:nvPr/>
        </p:nvGraphicFramePr>
        <p:xfrm>
          <a:off x="47757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{D2FE0822-B2EE-4731-85B5-96B3BF0A4661}</a:tableStyleId>
              </a:tblPr>
              <a:tblGrid>
                <a:gridCol w="1608375"/>
                <a:gridCol w="855500"/>
                <a:gridCol w="71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Predicted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478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62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23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25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30"/>
          <p:cNvSpPr txBox="1"/>
          <p:nvPr/>
        </p:nvSpPr>
        <p:spPr>
          <a:xfrm>
            <a:off x="6196200" y="1576350"/>
            <a:ext cx="1382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 Light"/>
                <a:ea typeface="Muli Light"/>
                <a:cs typeface="Muli Light"/>
                <a:sym typeface="Muli Light"/>
              </a:rPr>
              <a:t>Actual</a:t>
            </a:r>
            <a:endParaRPr sz="2200"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5067575" y="3759225"/>
            <a:ext cx="280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Validation </a:t>
            </a:r>
            <a:r>
              <a:rPr lang="en"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Data</a:t>
            </a:r>
            <a:endParaRPr sz="220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Accuracy = 0.8554</a:t>
            </a:r>
            <a:endParaRPr sz="220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0" y="77425"/>
            <a:ext cx="9144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Logistic Regression</a:t>
            </a:r>
            <a:endParaRPr/>
          </a:p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121375" y="1457325"/>
            <a:ext cx="4586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Attrition is most explained by?</a:t>
            </a:r>
            <a:endParaRPr sz="220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aphicFrame>
        <p:nvGraphicFramePr>
          <p:cNvPr id="276" name="Google Shape;276;p31"/>
          <p:cNvGraphicFramePr/>
          <p:nvPr/>
        </p:nvGraphicFramePr>
        <p:xfrm>
          <a:off x="121350" y="20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{D2FE0822-B2EE-4731-85B5-96B3BF0A4661}</a:tableStyleId>
              </a:tblPr>
              <a:tblGrid>
                <a:gridCol w="2293225"/>
                <a:gridCol w="229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Coefficient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1.78554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Travel_Frequently,rarely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1.96141 / 1.0035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JobInvolve2,3,4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-1.45/ -1.71/ -2.04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JobLevel2,3,4,5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-1.31/-0.82/-2.31/-1.9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7" name="Google Shape;2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200" y="1457325"/>
            <a:ext cx="4131400" cy="25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952500" y="114950"/>
            <a:ext cx="6626400" cy="146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Logistic Regression</a:t>
            </a:r>
            <a:endParaRPr/>
          </a:p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4" name="Google Shape;284;p3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{D2FE0822-B2EE-4731-85B5-96B3BF0A4661}</a:tableStyleId>
              </a:tblPr>
              <a:tblGrid>
                <a:gridCol w="1556975"/>
                <a:gridCol w="828175"/>
                <a:gridCol w="68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Predicted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721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113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37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32"/>
          <p:cNvSpPr txBox="1"/>
          <p:nvPr/>
        </p:nvSpPr>
        <p:spPr>
          <a:xfrm>
            <a:off x="2509475" y="1576350"/>
            <a:ext cx="1515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 Light"/>
                <a:ea typeface="Muli Light"/>
                <a:cs typeface="Muli Light"/>
                <a:sym typeface="Muli Light"/>
              </a:rPr>
              <a:t>Actual</a:t>
            </a:r>
            <a:endParaRPr sz="2200"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941050" y="3836075"/>
            <a:ext cx="307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 Light"/>
                <a:ea typeface="Muli Light"/>
                <a:cs typeface="Muli Light"/>
                <a:sym typeface="Muli Light"/>
              </a:rPr>
              <a:t>Training Data</a:t>
            </a:r>
            <a:endParaRPr sz="2200"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 Light"/>
                <a:ea typeface="Muli Light"/>
                <a:cs typeface="Muli Light"/>
                <a:sym typeface="Muli Light"/>
              </a:rPr>
              <a:t>Accuracy = 0.8594</a:t>
            </a:r>
            <a:endParaRPr sz="2200">
              <a:latin typeface="Muli Light"/>
              <a:ea typeface="Muli Light"/>
              <a:cs typeface="Muli Light"/>
              <a:sym typeface="Muli Light"/>
            </a:endParaRPr>
          </a:p>
        </p:txBody>
      </p:sp>
      <p:graphicFrame>
        <p:nvGraphicFramePr>
          <p:cNvPr id="287" name="Google Shape;287;p32"/>
          <p:cNvGraphicFramePr/>
          <p:nvPr/>
        </p:nvGraphicFramePr>
        <p:xfrm>
          <a:off x="47757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{D2FE0822-B2EE-4731-85B5-96B3BF0A4661}</a:tableStyleId>
              </a:tblPr>
              <a:tblGrid>
                <a:gridCol w="1557025"/>
                <a:gridCol w="828200"/>
                <a:gridCol w="68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Predicted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494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65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</a:t>
                      </a:r>
                      <a:endParaRPr sz="2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p32"/>
          <p:cNvSpPr txBox="1"/>
          <p:nvPr/>
        </p:nvSpPr>
        <p:spPr>
          <a:xfrm>
            <a:off x="6196200" y="1576350"/>
            <a:ext cx="1382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uli Light"/>
                <a:ea typeface="Muli Light"/>
                <a:cs typeface="Muli Light"/>
                <a:sym typeface="Muli Light"/>
              </a:rPr>
              <a:t>Actual</a:t>
            </a:r>
            <a:endParaRPr sz="2200"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4775750" y="3836075"/>
            <a:ext cx="280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Validata Data</a:t>
            </a:r>
            <a:endParaRPr sz="220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Accuracy = 0.8776</a:t>
            </a:r>
            <a:endParaRPr sz="220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27" y="1855450"/>
            <a:ext cx="4153700" cy="30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Project Motivation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Data Preprocessing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Model Building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Conclusions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Applications and Concerns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458575" y="77425"/>
            <a:ext cx="8229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Under The Curve</a:t>
            </a:r>
            <a:endParaRPr/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7225"/>
            <a:ext cx="39624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1087225"/>
            <a:ext cx="39624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/>
        </p:nvSpPr>
        <p:spPr>
          <a:xfrm>
            <a:off x="152400" y="3563725"/>
            <a:ext cx="3962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uli Light"/>
                <a:ea typeface="Muli Light"/>
                <a:cs typeface="Muli Light"/>
                <a:sym typeface="Muli Light"/>
              </a:rPr>
              <a:t>Decision Tree → AUC = 0.7334</a:t>
            </a:r>
            <a:endParaRPr sz="1800"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4267200" y="3563725"/>
            <a:ext cx="4130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uli Light"/>
                <a:ea typeface="Muli Light"/>
                <a:cs typeface="Muli Light"/>
                <a:sym typeface="Muli Light"/>
              </a:rPr>
              <a:t>Logistic Regression </a:t>
            </a:r>
            <a:r>
              <a:rPr lang="en" sz="1800">
                <a:latin typeface="Muli Light"/>
                <a:ea typeface="Muli Light"/>
                <a:cs typeface="Muli Light"/>
                <a:sym typeface="Muli Light"/>
              </a:rPr>
              <a:t>→ AUC = 0.8453</a:t>
            </a:r>
            <a:endParaRPr sz="1800"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4"/>
          <p:cNvSpPr txBox="1"/>
          <p:nvPr>
            <p:ph idx="4294967295"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450" y="684250"/>
            <a:ext cx="5785800" cy="4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/>
        </p:nvSpPr>
        <p:spPr>
          <a:xfrm>
            <a:off x="5320100" y="1026500"/>
            <a:ext cx="266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69138"/>
                </a:solidFill>
                <a:latin typeface="Muli"/>
                <a:ea typeface="Muli"/>
                <a:cs typeface="Muli"/>
                <a:sym typeface="Muli"/>
              </a:rPr>
              <a:t>IF OverTime=Yes AND JobLevel&lt;2 AND DistHome&gt;=13 THEN Attrition=Yes</a:t>
            </a:r>
            <a:endParaRPr b="1" sz="1000">
              <a:solidFill>
                <a:srgbClr val="E69138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6913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6876400" y="3035350"/>
            <a:ext cx="216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Muli"/>
                <a:ea typeface="Muli"/>
                <a:cs typeface="Muli"/>
                <a:sym typeface="Muli"/>
              </a:rPr>
              <a:t>IF OverTime=Yes AND JobLevel&lt;2 AND DistHome&lt;13 AND EnvSatis&lt;2 THEN Attrition=Yes</a:t>
            </a:r>
            <a:endParaRPr b="1" sz="1000">
              <a:solidFill>
                <a:srgbClr val="3C78D8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6876400" y="4072850"/>
            <a:ext cx="20199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AA84F"/>
                </a:solidFill>
                <a:latin typeface="Muli"/>
                <a:ea typeface="Muli"/>
                <a:cs typeface="Muli"/>
                <a:sym typeface="Muli"/>
              </a:rPr>
              <a:t>IF OverTime=Yes AND JobLevel&lt;2 AND DistHome&lt;13 AND EnvSatis&gt;=2 AND Y_CurMan&lt;1 AND StkLevel&lt;1 THEN Attrition=Yes</a:t>
            </a:r>
            <a:endParaRPr b="1" sz="1000">
              <a:solidFill>
                <a:srgbClr val="6AA84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6AA84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3830025" y="4044425"/>
            <a:ext cx="20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BF9000"/>
                </a:solidFill>
                <a:latin typeface="Muli"/>
                <a:ea typeface="Muli"/>
                <a:cs typeface="Muli"/>
                <a:sym typeface="Muli"/>
              </a:rPr>
              <a:t>IF OverTime=Yes AND JobLevel&gt;=2 AND StkLevel&lt;1 AND EnvSatis&lt;3 AND DistHome&gt;=4 THEN Attrition=Yes</a:t>
            </a:r>
            <a:endParaRPr b="1" sz="1000">
              <a:solidFill>
                <a:srgbClr val="BF9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BF9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BF9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BF9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F9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342175" y="958400"/>
            <a:ext cx="28035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IF OverTime=No And Y_Company&lt;3 And JobInvol&lt;2 THEN Attrition=Yes</a:t>
            </a:r>
            <a:endParaRPr b="1"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585000" y="3976325"/>
            <a:ext cx="26601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74EA7"/>
                </a:solidFill>
                <a:latin typeface="Muli"/>
                <a:ea typeface="Muli"/>
                <a:cs typeface="Muli"/>
                <a:sym typeface="Muli"/>
              </a:rPr>
              <a:t>IF OverTime=No And Y_Company&lt;3 And JobInvol&gt;=2 AND Travel!=N-T,T_R AND EnvSatis&lt;2 THEN Attrition=Yes</a:t>
            </a:r>
            <a:endParaRPr b="1" sz="1000">
              <a:solidFill>
                <a:srgbClr val="674EA7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342175" y="220750"/>
            <a:ext cx="6699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Rules From Decision Tree</a:t>
            </a:r>
            <a:r>
              <a:rPr b="1" lang="en" sz="1800">
                <a:solidFill>
                  <a:srgbClr val="6AA84F"/>
                </a:solidFill>
                <a:latin typeface="Muli"/>
                <a:ea typeface="Muli"/>
                <a:cs typeface="Muli"/>
                <a:sym typeface="Muli"/>
              </a:rPr>
              <a:t>:-</a:t>
            </a:r>
            <a:endParaRPr b="1" sz="1800">
              <a:solidFill>
                <a:srgbClr val="6AA84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398200" y="347600"/>
            <a:ext cx="4966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Attrition are due to :-</a:t>
            </a:r>
            <a:endParaRPr b="1" sz="1800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Employee with low Job Level working overtime whose Home Distance is greater than 13 miles.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Employee with low Job Level working overtime with Low Environment Satisfaction (Culture, Management styles and policies)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Employee with low Job Level working overtime with low Stock Option.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Employee with high Job Level with low Stock Option and Environment Satisfaction working overtime whose Home distance is greater than 4 miles.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Employee with less than 3 years in a company and low Environment Satisfaction with Frequent Travels.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100"/>
              <a:buFont typeface="Poppins"/>
              <a:buChar char="●"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Employee with less than 3 years in a company and low Job Satisfaction.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25" y="1276750"/>
            <a:ext cx="3417926" cy="332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7"/>
          <p:cNvSpPr txBox="1"/>
          <p:nvPr>
            <p:ph idx="4294967295" type="title"/>
          </p:nvPr>
        </p:nvSpPr>
        <p:spPr>
          <a:xfrm>
            <a:off x="222900" y="137775"/>
            <a:ext cx="6300300" cy="4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Interpretation From </a:t>
            </a:r>
            <a:r>
              <a:rPr lang="en" sz="2400"/>
              <a:t>Logistics</a:t>
            </a:r>
            <a:r>
              <a:rPr lang="en" sz="2400"/>
              <a:t> model:-</a:t>
            </a:r>
            <a:endParaRPr sz="2400"/>
          </a:p>
        </p:txBody>
      </p:sp>
      <p:sp>
        <p:nvSpPr>
          <p:cNvPr id="332" name="Google Shape;332;p37"/>
          <p:cNvSpPr txBox="1"/>
          <p:nvPr>
            <p:ph idx="4294967295" type="body"/>
          </p:nvPr>
        </p:nvSpPr>
        <p:spPr>
          <a:xfrm>
            <a:off x="518775" y="1655475"/>
            <a:ext cx="8013300" cy="309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Employees who travel frequently are 1.96 times to leave the organization than those who don't travel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Employees with High Environment Satisfaction are -1.44 times to leave the organization than those with low Environment Satisfaction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Employees with High Job Involvement are -2.03 times to leave the organization than those with low Job Involvement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Employees with high Job Level are -2.31 times to leave the organization than those with low Job level.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Employees with high Job Satisfaction are -1.01 times to leave the organization than those with low Job Satisfaction.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Employees who work Overtime are 1.78 times to leave the organization than those who don't work overtime.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Employees with Medium Stock option are -1.24 times to leave the organization than those with low Stock option.</a:t>
            </a:r>
            <a:endParaRPr sz="1200"/>
          </a:p>
        </p:txBody>
      </p:sp>
      <p:sp>
        <p:nvSpPr>
          <p:cNvPr id="333" name="Google Shape;333;p37"/>
          <p:cNvSpPr txBox="1"/>
          <p:nvPr/>
        </p:nvSpPr>
        <p:spPr>
          <a:xfrm>
            <a:off x="222900" y="728475"/>
            <a:ext cx="86982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FA8DC"/>
                </a:solidFill>
                <a:latin typeface="Muli"/>
                <a:ea typeface="Muli"/>
                <a:cs typeface="Muli"/>
                <a:sym typeface="Muli"/>
              </a:rPr>
              <a:t>We got significant variables as below:</a:t>
            </a:r>
            <a:endParaRPr b="1">
              <a:solidFill>
                <a:srgbClr val="6FA8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uli Light"/>
                <a:ea typeface="Muli Light"/>
                <a:cs typeface="Muli Light"/>
                <a:sym typeface="Muli Light"/>
              </a:rPr>
              <a:t>Travel, DistHome, EnvSatis, JobInvolve, JobLevel, JobSatisfaction, ComWorked,OverTime, RelSatis, StkLevel, W_L_Ban, Y_LastProm,Y_Company,Y_CurManager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0" y="0"/>
            <a:ext cx="90840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Conclusion from the Models:-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Overtime (Working Overtime affects the quality of life of an employee)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Job Role (Employees who do not like their current Job Positions).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Job Level (Employees who believe they deserve a higher job level are prone to leaving the organization).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Total Working Years (A portion might be retiring or looking for more challenges)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Monthly income (Income might be a determinant factor for employees to leave the organization)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 Factors include Frequent Travel, Distance from Home, No.of companies the employee has worked before and work life balance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725" y="2426875"/>
            <a:ext cx="2816701" cy="21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9"/>
          <p:cNvSpPr txBox="1"/>
          <p:nvPr>
            <p:ph idx="4294967295" type="ctrTitle"/>
          </p:nvPr>
        </p:nvSpPr>
        <p:spPr>
          <a:xfrm>
            <a:off x="272475" y="826650"/>
            <a:ext cx="8458200" cy="14715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&amp; Concerns</a:t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272475" y="3184050"/>
            <a:ext cx="47454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ADC6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Gartner </a:t>
            </a:r>
            <a:r>
              <a:rPr lang="en" sz="1800">
                <a:solidFill>
                  <a:srgbClr val="AADC6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“Today’s average employee is in the same role 50% longer than before 2008”</a:t>
            </a:r>
            <a:endParaRPr sz="1800">
              <a:solidFill>
                <a:srgbClr val="AADC6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0"/>
          <p:cNvSpPr txBox="1"/>
          <p:nvPr/>
        </p:nvSpPr>
        <p:spPr>
          <a:xfrm>
            <a:off x="459250" y="244900"/>
            <a:ext cx="503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Concerns:</a:t>
            </a:r>
            <a:endParaRPr b="1" sz="3600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293400" y="1209400"/>
            <a:ext cx="8557200" cy="4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ADC6F"/>
              </a:buClr>
              <a:buSzPts val="1800"/>
              <a:buChar char="●"/>
            </a:pPr>
            <a: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According to the </a:t>
            </a:r>
            <a:r>
              <a:rPr lang="en" sz="1800" u="sng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Gartner</a:t>
            </a:r>
            <a: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" sz="1800">
                <a:solidFill>
                  <a:srgbClr val="AADC6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report on workforce activity in 2Q18 </a:t>
            </a:r>
            <a: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says that  </a:t>
            </a:r>
            <a:r>
              <a:rPr lang="en" sz="1800">
                <a:solidFill>
                  <a:srgbClr val="AADC6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lack of future career development </a:t>
            </a:r>
            <a:r>
              <a:rPr lang="en" sz="1800">
                <a:solidFill>
                  <a:srgbClr val="AADC6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remains</a:t>
            </a:r>
            <a:r>
              <a:rPr lang="en" sz="1800">
                <a:solidFill>
                  <a:srgbClr val="AADC6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a main key driver for the employee attrition</a:t>
            </a:r>
            <a:endParaRPr sz="1800">
              <a:solidFill>
                <a:srgbClr val="AADC6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ADC6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ADC6F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AADC6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cited by 40% of departing employees as a dissatisfying factor in their job</a:t>
            </a:r>
            <a:endParaRPr sz="1800">
              <a:solidFill>
                <a:srgbClr val="AADC6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ADC6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ADC6F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AADC6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At the same time, 28% of employees are actively seeking a job and 42% are passively open to new opportunities</a:t>
            </a:r>
            <a:endParaRPr sz="1800">
              <a:solidFill>
                <a:srgbClr val="AADC6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1"/>
          <p:cNvSpPr txBox="1"/>
          <p:nvPr>
            <p:ph idx="4294967295" type="title"/>
          </p:nvPr>
        </p:nvSpPr>
        <p:spPr>
          <a:xfrm>
            <a:off x="605625" y="79175"/>
            <a:ext cx="7522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Assumptions we have made:</a:t>
            </a:r>
            <a:endParaRPr sz="3600"/>
          </a:p>
        </p:txBody>
      </p:sp>
      <p:sp>
        <p:nvSpPr>
          <p:cNvPr id="361" name="Google Shape;361;p41"/>
          <p:cNvSpPr txBox="1"/>
          <p:nvPr>
            <p:ph idx="4294967295" type="body"/>
          </p:nvPr>
        </p:nvSpPr>
        <p:spPr>
          <a:xfrm>
            <a:off x="327775" y="1089675"/>
            <a:ext cx="8152800" cy="3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DC6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Monthly income is deduced from hourly/weekly income</a:t>
            </a:r>
            <a:b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800">
              <a:solidFill>
                <a:srgbClr val="AADC6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DC6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There are no miscommunication between supervisors/managers and other team members</a:t>
            </a:r>
            <a:b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800">
              <a:solidFill>
                <a:srgbClr val="AADC6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ADC6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Employee is adhering to the </a:t>
            </a:r>
            <a: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company's</a:t>
            </a:r>
            <a: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ethical and time compliance policies</a:t>
            </a:r>
            <a:b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800">
              <a:solidFill>
                <a:srgbClr val="AADC6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ADC6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concerned organization is a registered corporate entity following all the legal guidelines and rules</a:t>
            </a:r>
            <a:br>
              <a:rPr lang="en" sz="1800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800">
              <a:solidFill>
                <a:srgbClr val="AADC6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42"/>
          <p:cNvSpPr txBox="1"/>
          <p:nvPr>
            <p:ph idx="4294967295" type="title"/>
          </p:nvPr>
        </p:nvSpPr>
        <p:spPr>
          <a:xfrm>
            <a:off x="138175" y="460600"/>
            <a:ext cx="6344400" cy="9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What you must have thought: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68" name="Google Shape;368;p42"/>
          <p:cNvSpPr txBox="1"/>
          <p:nvPr/>
        </p:nvSpPr>
        <p:spPr>
          <a:xfrm>
            <a:off x="230300" y="1274350"/>
            <a:ext cx="58038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2400"/>
              <a:buFont typeface="Muli Light"/>
              <a:buChar char="●"/>
            </a:pPr>
            <a:r>
              <a:rPr lang="en" sz="2400">
                <a:solidFill>
                  <a:srgbClr val="A7D86D"/>
                </a:solidFill>
                <a:latin typeface="Muli Light"/>
                <a:ea typeface="Muli Light"/>
                <a:cs typeface="Muli Light"/>
                <a:sym typeface="Muli Light"/>
              </a:rPr>
              <a:t>Gender</a:t>
            </a:r>
            <a:br>
              <a:rPr lang="en" sz="2400">
                <a:solidFill>
                  <a:srgbClr val="A7D86D"/>
                </a:solidFill>
                <a:latin typeface="Muli Light"/>
                <a:ea typeface="Muli Light"/>
                <a:cs typeface="Muli Light"/>
                <a:sym typeface="Muli Light"/>
              </a:rPr>
            </a:br>
            <a:endParaRPr sz="2400">
              <a:solidFill>
                <a:srgbClr val="A7D86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2400"/>
              <a:buFont typeface="Muli Light"/>
              <a:buChar char="●"/>
            </a:pPr>
            <a:r>
              <a:rPr lang="en" sz="2400">
                <a:solidFill>
                  <a:srgbClr val="A7D86D"/>
                </a:solidFill>
                <a:latin typeface="Muli Light"/>
                <a:ea typeface="Muli Light"/>
                <a:cs typeface="Muli Light"/>
                <a:sym typeface="Muli Light"/>
              </a:rPr>
              <a:t>Location of the work</a:t>
            </a:r>
            <a:br>
              <a:rPr lang="en" sz="2400">
                <a:solidFill>
                  <a:srgbClr val="A7D86D"/>
                </a:solidFill>
                <a:latin typeface="Muli Light"/>
                <a:ea typeface="Muli Light"/>
                <a:cs typeface="Muli Light"/>
                <a:sym typeface="Muli Light"/>
              </a:rPr>
            </a:br>
            <a:endParaRPr sz="2400">
              <a:solidFill>
                <a:srgbClr val="A7D86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2400"/>
              <a:buFont typeface="Muli Light"/>
              <a:buChar char="●"/>
            </a:pPr>
            <a:r>
              <a:rPr lang="en" sz="2400">
                <a:solidFill>
                  <a:srgbClr val="A7D86D"/>
                </a:solidFill>
                <a:latin typeface="Muli Light"/>
                <a:ea typeface="Muli Light"/>
                <a:cs typeface="Muli Light"/>
                <a:sym typeface="Muli Light"/>
              </a:rPr>
              <a:t>Personal Reasons(Maternity/family/sickness)</a:t>
            </a:r>
            <a:br>
              <a:rPr lang="en" sz="2400">
                <a:solidFill>
                  <a:srgbClr val="A7D86D"/>
                </a:solidFill>
                <a:latin typeface="Muli Light"/>
                <a:ea typeface="Muli Light"/>
                <a:cs typeface="Muli Light"/>
                <a:sym typeface="Muli Light"/>
              </a:rPr>
            </a:br>
            <a:endParaRPr sz="2400">
              <a:solidFill>
                <a:srgbClr val="A7D86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2400"/>
              <a:buFont typeface="Muli Light"/>
              <a:buChar char="●"/>
            </a:pPr>
            <a:r>
              <a:rPr lang="en" sz="2400">
                <a:solidFill>
                  <a:srgbClr val="A7D86D"/>
                </a:solidFill>
                <a:latin typeface="Muli Light"/>
                <a:ea typeface="Muli Light"/>
                <a:cs typeface="Muli Light"/>
                <a:sym typeface="Muli Light"/>
              </a:rPr>
              <a:t>Facilities provided by the organization</a:t>
            </a:r>
            <a:endParaRPr sz="2400">
              <a:solidFill>
                <a:srgbClr val="A7D86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525" y="2412800"/>
            <a:ext cx="2691749" cy="238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600" y="2271075"/>
            <a:ext cx="3833451" cy="25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4294967295" type="ctrTitle"/>
          </p:nvPr>
        </p:nvSpPr>
        <p:spPr>
          <a:xfrm>
            <a:off x="685800" y="1811950"/>
            <a:ext cx="8108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3"/>
          <p:cNvSpPr txBox="1"/>
          <p:nvPr>
            <p:ph idx="4294967295" type="title"/>
          </p:nvPr>
        </p:nvSpPr>
        <p:spPr>
          <a:xfrm>
            <a:off x="362300" y="244925"/>
            <a:ext cx="7000800" cy="6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our analysis gave us:</a:t>
            </a:r>
            <a:endParaRPr sz="3600"/>
          </a:p>
        </p:txBody>
      </p:sp>
      <p:sp>
        <p:nvSpPr>
          <p:cNvPr id="376" name="Google Shape;376;p43"/>
          <p:cNvSpPr txBox="1"/>
          <p:nvPr>
            <p:ph idx="4294967295" type="body"/>
          </p:nvPr>
        </p:nvSpPr>
        <p:spPr>
          <a:xfrm>
            <a:off x="298775" y="819550"/>
            <a:ext cx="8013600" cy="39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400"/>
              <a:buChar char="●"/>
            </a:pPr>
            <a:r>
              <a:rPr lang="en" sz="2400">
                <a:solidFill>
                  <a:srgbClr val="A7D86D"/>
                </a:solidFill>
              </a:rPr>
              <a:t>Overtime, stretching work hours</a:t>
            </a:r>
            <a:br>
              <a:rPr lang="en" sz="2400">
                <a:solidFill>
                  <a:srgbClr val="A7D86D"/>
                </a:solidFill>
              </a:rPr>
            </a:br>
            <a:endParaRPr sz="2400">
              <a:solidFill>
                <a:srgbClr val="A7D86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2400"/>
              <a:buChar char="●"/>
            </a:pPr>
            <a:r>
              <a:rPr lang="en" sz="2400">
                <a:solidFill>
                  <a:srgbClr val="A7D86D"/>
                </a:solidFill>
              </a:rPr>
              <a:t>More than 2 years old employees in the organization</a:t>
            </a:r>
            <a:br>
              <a:rPr lang="en" sz="2400">
                <a:solidFill>
                  <a:srgbClr val="A7D86D"/>
                </a:solidFill>
              </a:rPr>
            </a:br>
            <a:endParaRPr sz="2400">
              <a:solidFill>
                <a:srgbClr val="A7D86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2400"/>
              <a:buChar char="●"/>
            </a:pPr>
            <a:r>
              <a:rPr lang="en" sz="2400">
                <a:solidFill>
                  <a:srgbClr val="A7D86D"/>
                </a:solidFill>
              </a:rPr>
              <a:t>Frequent travels, and</a:t>
            </a:r>
            <a:br>
              <a:rPr lang="en" sz="2400">
                <a:solidFill>
                  <a:srgbClr val="A7D86D"/>
                </a:solidFill>
              </a:rPr>
            </a:br>
            <a:endParaRPr sz="2400">
              <a:solidFill>
                <a:srgbClr val="A7D86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2400"/>
              <a:buChar char="●"/>
            </a:pPr>
            <a:r>
              <a:rPr lang="en" sz="2400">
                <a:solidFill>
                  <a:srgbClr val="A7D86D"/>
                </a:solidFill>
              </a:rPr>
              <a:t>Job Level, dissatisfaction with roles and responsibilities</a:t>
            </a:r>
            <a:endParaRPr sz="24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44"/>
          <p:cNvSpPr txBox="1"/>
          <p:nvPr/>
        </p:nvSpPr>
        <p:spPr>
          <a:xfrm>
            <a:off x="728850" y="371150"/>
            <a:ext cx="7761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Reason/Solutions for retention:</a:t>
            </a:r>
            <a:endParaRPr b="1" sz="3600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551100" y="1132800"/>
            <a:ext cx="81168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ADC6F"/>
              </a:buClr>
              <a:buSzPts val="1400"/>
              <a:buFont typeface="Muli Light"/>
              <a:buChar char="●"/>
            </a:pPr>
            <a:r>
              <a:rPr b="1" lang="en">
                <a:solidFill>
                  <a:srgbClr val="AADC6F"/>
                </a:solidFill>
                <a:latin typeface="Poppins"/>
                <a:ea typeface="Poppins"/>
                <a:cs typeface="Poppins"/>
                <a:sym typeface="Poppins"/>
              </a:rPr>
              <a:t>Poor Compensation “</a:t>
            </a:r>
            <a:r>
              <a:rPr lang="en">
                <a:solidFill>
                  <a:srgbClr val="AADC6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Last quarter, nearly 37% of the global labor force reported leaving their previous employers due to their compensation</a:t>
            </a:r>
            <a:r>
              <a:rPr b="1" lang="en">
                <a:solidFill>
                  <a:srgbClr val="AADC6F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  <a:r>
              <a:rPr lang="en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regular monitoring of employees’ compensation can help solve this issue</a:t>
            </a:r>
            <a:br>
              <a:rPr lang="en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>
              <a:solidFill>
                <a:srgbClr val="AADC6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ADC6F"/>
              </a:buClr>
              <a:buSzPts val="1400"/>
              <a:buFont typeface="Muli Light"/>
              <a:buChar char="●"/>
            </a:pPr>
            <a:r>
              <a:rPr b="1" lang="en">
                <a:solidFill>
                  <a:srgbClr val="AADC6F"/>
                </a:solidFill>
                <a:latin typeface="Poppins"/>
                <a:ea typeface="Poppins"/>
                <a:cs typeface="Poppins"/>
                <a:sym typeface="Poppins"/>
              </a:rPr>
              <a:t>Bad </a:t>
            </a:r>
            <a:r>
              <a:rPr b="1" lang="en">
                <a:solidFill>
                  <a:srgbClr val="AADC6F"/>
                </a:solidFill>
                <a:latin typeface="Poppins"/>
                <a:ea typeface="Poppins"/>
                <a:cs typeface="Poppins"/>
                <a:sym typeface="Poppins"/>
              </a:rPr>
              <a:t>relationship</a:t>
            </a:r>
            <a:r>
              <a:rPr b="1" lang="en">
                <a:solidFill>
                  <a:srgbClr val="AADC6F"/>
                </a:solidFill>
                <a:latin typeface="Poppins"/>
                <a:ea typeface="Poppins"/>
                <a:cs typeface="Poppins"/>
                <a:sym typeface="Poppins"/>
              </a:rPr>
              <a:t> between co-workers:</a:t>
            </a:r>
            <a:r>
              <a:rPr lang="en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 Project building exercises helps in the healthy work atmosphere</a:t>
            </a:r>
            <a:br>
              <a:rPr lang="en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>
              <a:solidFill>
                <a:srgbClr val="AADC6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ADC6F"/>
              </a:buClr>
              <a:buSzPts val="1400"/>
              <a:buFont typeface="Muli Light"/>
              <a:buChar char="●"/>
            </a:pPr>
            <a:r>
              <a:rPr b="1" lang="en">
                <a:solidFill>
                  <a:srgbClr val="AADC6F"/>
                </a:solidFill>
                <a:latin typeface="Poppins"/>
                <a:ea typeface="Poppins"/>
                <a:cs typeface="Poppins"/>
                <a:sym typeface="Poppins"/>
              </a:rPr>
              <a:t>Dissatisfaction for roles and responsibilities:</a:t>
            </a:r>
            <a:r>
              <a:rPr lang="en">
                <a:solidFill>
                  <a:srgbClr val="AADC6F"/>
                </a:solidFill>
                <a:latin typeface="Poppins Light"/>
                <a:ea typeface="Poppins Light"/>
                <a:cs typeface="Poppins Light"/>
                <a:sym typeface="Poppins Light"/>
              </a:rPr>
              <a:t> conduct effective exit interviews/ proper communication at the first sign of attrition and proposing hike in the salary</a:t>
            </a:r>
            <a:endParaRPr>
              <a:solidFill>
                <a:srgbClr val="AADC6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D86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1400"/>
              <a:buFont typeface="Muli"/>
              <a:buChar char="●"/>
            </a:pPr>
            <a:r>
              <a:rPr b="1" lang="en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Better proposals from rival organization/ comparison from peers’ employer: </a:t>
            </a:r>
            <a:r>
              <a:rPr lang="en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rPr>
              <a:t> This needs a long-term planning for setting up the niche corporate environment</a:t>
            </a:r>
            <a:endParaRPr>
              <a:solidFill>
                <a:srgbClr val="A7D86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D86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1400"/>
              <a:buFont typeface="Poppins Light"/>
              <a:buChar char="●"/>
            </a:pPr>
            <a:r>
              <a:rPr b="1" lang="en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Bad Leadership(Unworthy promotions): </a:t>
            </a:r>
            <a:r>
              <a:rPr lang="en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rPr>
              <a:t>Hard- working and sincere employees should get more responsibilities for smooth management work</a:t>
            </a:r>
            <a:endParaRPr>
              <a:solidFill>
                <a:srgbClr val="A7D86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D86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D86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D86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D86D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D86D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idx="4294967295" type="ctrTitle"/>
          </p:nvPr>
        </p:nvSpPr>
        <p:spPr>
          <a:xfrm>
            <a:off x="685800" y="9737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389" name="Google Shape;389;p45"/>
          <p:cNvSpPr txBox="1"/>
          <p:nvPr>
            <p:ph idx="4294967295" type="subTitle"/>
          </p:nvPr>
        </p:nvSpPr>
        <p:spPr>
          <a:xfrm>
            <a:off x="685800" y="21733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11430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Attrition?</a:t>
            </a:r>
            <a:endParaRPr/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11430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reduction in workforce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Slightly different from turnover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Two different types: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Positive: low-performers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Negative: high-performers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idx="4294967295" type="ctrTitle"/>
          </p:nvPr>
        </p:nvSpPr>
        <p:spPr>
          <a:xfrm>
            <a:off x="372575" y="1714800"/>
            <a:ext cx="5220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to $27 billion</a:t>
            </a:r>
            <a:endParaRPr/>
          </a:p>
        </p:txBody>
      </p:sp>
      <p:sp>
        <p:nvSpPr>
          <p:cNvPr id="97" name="Google Shape;97;p18"/>
          <p:cNvSpPr txBox="1"/>
          <p:nvPr>
            <p:ph idx="4294967295" type="subTitle"/>
          </p:nvPr>
        </p:nvSpPr>
        <p:spPr>
          <a:xfrm>
            <a:off x="838200" y="2554308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Wasted in the US economy</a:t>
            </a:r>
            <a:endParaRPr sz="2400"/>
          </a:p>
        </p:txBody>
      </p:sp>
      <p:sp>
        <p:nvSpPr>
          <p:cNvPr id="98" name="Google Shape;98;p18"/>
          <p:cNvSpPr txBox="1"/>
          <p:nvPr>
            <p:ph idx="4294967295" type="ctrTitle"/>
          </p:nvPr>
        </p:nvSpPr>
        <p:spPr>
          <a:xfrm>
            <a:off x="457200" y="3285494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¼ as profitable</a:t>
            </a:r>
            <a:endParaRPr/>
          </a:p>
        </p:txBody>
      </p:sp>
      <p:sp>
        <p:nvSpPr>
          <p:cNvPr id="99" name="Google Shape;99;p18"/>
          <p:cNvSpPr txBox="1"/>
          <p:nvPr>
            <p:ph idx="4294967295" type="subTitle"/>
          </p:nvPr>
        </p:nvSpPr>
        <p:spPr>
          <a:xfrm>
            <a:off x="838200" y="4084600"/>
            <a:ext cx="492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As businesses with lower attrition</a:t>
            </a:r>
            <a:endParaRPr sz="2400"/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5872000" y="519400"/>
            <a:ext cx="2802300" cy="17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Costs of Attrition</a:t>
            </a:r>
            <a:endParaRPr sz="4500"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040238" y="2519587"/>
            <a:ext cx="2187979" cy="1922710"/>
            <a:chOff x="5300400" y="3670175"/>
            <a:chExt cx="421300" cy="399325"/>
          </a:xfrm>
        </p:grpSpPr>
        <p:sp>
          <p:nvSpPr>
            <p:cNvPr id="102" name="Google Shape;102;p1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flipH="1" rot="10800000"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 txBox="1"/>
          <p:nvPr>
            <p:ph idx="4294967295" type="ctrTitle"/>
          </p:nvPr>
        </p:nvSpPr>
        <p:spPr>
          <a:xfrm>
            <a:off x="457200" y="362247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1 - 1.2 x salary</a:t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subTitle"/>
          </p:nvPr>
        </p:nvSpPr>
        <p:spPr>
          <a:xfrm>
            <a:off x="838200" y="1049354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Cost per leaver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685800" y="1811950"/>
            <a:ext cx="8235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4294967295" type="title"/>
          </p:nvPr>
        </p:nvSpPr>
        <p:spPr>
          <a:xfrm>
            <a:off x="13716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547200" y="2025375"/>
            <a:ext cx="5568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Raw data → cleaned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Why?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How?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475" y="2638600"/>
            <a:ext cx="4207300" cy="13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Three-layer filter”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21"/>
          <p:cNvGrpSpPr/>
          <p:nvPr/>
        </p:nvGrpSpPr>
        <p:grpSpPr>
          <a:xfrm>
            <a:off x="380988" y="3747341"/>
            <a:ext cx="5951905" cy="670509"/>
            <a:chOff x="1431325" y="2473842"/>
            <a:chExt cx="5951905" cy="670509"/>
          </a:xfrm>
        </p:grpSpPr>
        <p:sp>
          <p:nvSpPr>
            <p:cNvPr id="129" name="Google Shape;129;p21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0000"/>
                  </a:solidFill>
                  <a:latin typeface="Muli"/>
                  <a:ea typeface="Muli"/>
                  <a:cs typeface="Muli"/>
                  <a:sym typeface="Muli"/>
                </a:rPr>
                <a:t>“15 😊”</a:t>
              </a:r>
              <a:endPara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400"/>
                <a:buFont typeface="Muli"/>
                <a:buChar char="●"/>
              </a:pPr>
              <a:r>
                <a:rPr b="1" lang="en">
                  <a:solidFill>
                    <a:srgbClr val="FFD966"/>
                  </a:solidFill>
                  <a:latin typeface="Muli"/>
                  <a:ea typeface="Muli"/>
                  <a:cs typeface="Muli"/>
                  <a:sym typeface="Muli"/>
                </a:rPr>
                <a:t>Regression</a:t>
              </a:r>
              <a:endParaRPr b="1">
                <a:solidFill>
                  <a:srgbClr val="FFD966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1961425" y="2683850"/>
              <a:ext cx="9708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Round 3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36" name="Google Shape;136;p21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37" name="Google Shape;137;p21"/>
          <p:cNvGrpSpPr/>
          <p:nvPr/>
        </p:nvGrpSpPr>
        <p:grpSpPr>
          <a:xfrm>
            <a:off x="380988" y="2283031"/>
            <a:ext cx="5894172" cy="589176"/>
            <a:chOff x="1431325" y="2473842"/>
            <a:chExt cx="5951905" cy="670509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  <a:latin typeface="Muli"/>
                  <a:ea typeface="Muli"/>
                  <a:cs typeface="Muli"/>
                  <a:sym typeface="Muli"/>
                </a:rPr>
                <a:t>“4 😞”</a:t>
              </a:r>
              <a:endParaRPr sz="18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400"/>
                <a:buFont typeface="Muli"/>
                <a:buChar char="●"/>
              </a:pPr>
              <a:r>
                <a:rPr b="1" lang="en">
                  <a:solidFill>
                    <a:srgbClr val="FFD966"/>
                  </a:solidFill>
                  <a:latin typeface="Muli"/>
                  <a:ea typeface="Muli"/>
                  <a:cs typeface="Muli"/>
                  <a:sym typeface="Muli"/>
                </a:rPr>
                <a:t>Common sense</a:t>
              </a:r>
              <a:endParaRPr b="1">
                <a:solidFill>
                  <a:srgbClr val="FFD966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961432" y="2611551"/>
              <a:ext cx="9465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Round 1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45" name="Google Shape;145;p21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46" name="Google Shape;146;p21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0000"/>
                  </a:solidFill>
                  <a:latin typeface="Muli"/>
                  <a:ea typeface="Muli"/>
                  <a:cs typeface="Muli"/>
                  <a:sym typeface="Muli"/>
                </a:rPr>
                <a:t>“3 😞”</a:t>
              </a:r>
              <a:endParaRPr sz="18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400"/>
                <a:buFont typeface="Muli"/>
                <a:buChar char="●"/>
              </a:pPr>
              <a:r>
                <a:rPr b="1" lang="en">
                  <a:solidFill>
                    <a:srgbClr val="FFD966"/>
                  </a:solidFill>
                  <a:latin typeface="Muli"/>
                  <a:ea typeface="Muli"/>
                  <a:cs typeface="Muli"/>
                  <a:sym typeface="Muli"/>
                </a:rPr>
                <a:t>Data summary</a:t>
              </a:r>
              <a:endParaRPr b="1">
                <a:solidFill>
                  <a:srgbClr val="FFD966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21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21"/>
            <p:cNvSpPr/>
            <p:nvPr/>
          </p:nvSpPr>
          <p:spPr>
            <a:xfrm>
              <a:off x="1961425" y="2611550"/>
              <a:ext cx="9222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Round 2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1408825" y="20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{D2FE0822-B2EE-4731-85B5-96B3BF0A4661}</a:tableStyleId>
              </a:tblPr>
              <a:tblGrid>
                <a:gridCol w="2033000"/>
                <a:gridCol w="434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EmpNumber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ADC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 number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ADC6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StdHours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 for every records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Over18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ADC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adults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ADC6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EmpCount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for every records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61" name="Google Shape;161;p22"/>
          <p:cNvGrpSpPr/>
          <p:nvPr/>
        </p:nvGrpSpPr>
        <p:grpSpPr>
          <a:xfrm>
            <a:off x="380988" y="378031"/>
            <a:ext cx="3615838" cy="589169"/>
            <a:chOff x="1431325" y="2473842"/>
            <a:chExt cx="3651256" cy="670501"/>
          </a:xfrm>
        </p:grpSpPr>
        <p:sp>
          <p:nvSpPr>
            <p:cNvPr id="162" name="Google Shape;162;p22"/>
            <p:cNvSpPr/>
            <p:nvPr/>
          </p:nvSpPr>
          <p:spPr>
            <a:xfrm rot="-5400000">
              <a:off x="3176278" y="1258993"/>
              <a:ext cx="670500" cy="31002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400"/>
                <a:buFont typeface="Muli"/>
                <a:buChar char="●"/>
              </a:pPr>
              <a:r>
                <a:rPr b="1" lang="en">
                  <a:solidFill>
                    <a:srgbClr val="FFD966"/>
                  </a:solidFill>
                  <a:latin typeface="Muli"/>
                  <a:ea typeface="Muli"/>
                  <a:cs typeface="Muli"/>
                  <a:sym typeface="Muli"/>
                </a:rPr>
                <a:t>Common sense</a:t>
              </a:r>
              <a:endParaRPr b="1">
                <a:solidFill>
                  <a:srgbClr val="FFD966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1961432" y="2611551"/>
              <a:ext cx="9465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Round 1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