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01" r:id="rId3"/>
    <p:sldId id="313" r:id="rId4"/>
    <p:sldId id="308" r:id="rId5"/>
    <p:sldId id="304" r:id="rId6"/>
    <p:sldId id="298" r:id="rId7"/>
    <p:sldId id="297" r:id="rId8"/>
    <p:sldId id="303" r:id="rId9"/>
    <p:sldId id="307" r:id="rId10"/>
    <p:sldId id="309" r:id="rId11"/>
    <p:sldId id="310" r:id="rId12"/>
    <p:sldId id="311" r:id="rId13"/>
    <p:sldId id="31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B"/>
          </a:solidFill>
        </a:fill>
      </a:tcStyle>
    </a:wholeTbl>
    <a:band2H>
      <a:tcTxStyle/>
      <a:tcStyle>
        <a:tcBdr/>
        <a:fill>
          <a:solidFill>
            <a:srgbClr val="E7E8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F4"/>
          </a:solidFill>
        </a:fill>
      </a:tcStyle>
    </a:wholeTbl>
    <a:band2H>
      <a:tcTxStyle/>
      <a:tcStyle>
        <a:tcBdr/>
        <a:fill>
          <a:solidFill>
            <a:srgbClr val="E6ED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BCD"/>
          </a:solidFill>
        </a:fill>
      </a:tcStyle>
    </a:wholeTbl>
    <a:band2H>
      <a:tcTxStyle/>
      <a:tcStyle>
        <a:tcBdr/>
        <a:fill>
          <a:solidFill>
            <a:srgbClr val="F9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任意形状 11"/>
          <p:cNvSpPr/>
          <p:nvPr/>
        </p:nvSpPr>
        <p:spPr>
          <a:xfrm>
            <a:off x="-2" y="0"/>
            <a:ext cx="4043998" cy="207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7" extrusionOk="0">
                <a:moveTo>
                  <a:pt x="0" y="0"/>
                </a:moveTo>
                <a:lnTo>
                  <a:pt x="21600" y="0"/>
                </a:lnTo>
                <a:lnTo>
                  <a:pt x="11373" y="19466"/>
                </a:lnTo>
                <a:cubicBezTo>
                  <a:pt x="10252" y="21600"/>
                  <a:pt x="8435" y="21600"/>
                  <a:pt x="7314" y="19466"/>
                </a:cubicBezTo>
                <a:lnTo>
                  <a:pt x="0" y="554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标题文本"/>
          <p:cNvSpPr txBox="1">
            <a:spLocks noGrp="1"/>
          </p:cNvSpPr>
          <p:nvPr>
            <p:ph type="title"/>
          </p:nvPr>
        </p:nvSpPr>
        <p:spPr>
          <a:xfrm>
            <a:off x="766726" y="2428931"/>
            <a:ext cx="10802423" cy="92333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66726" y="3454529"/>
            <a:ext cx="10802423" cy="40722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文本框 13"/>
          <p:cNvSpPr txBox="1"/>
          <p:nvPr/>
        </p:nvSpPr>
        <p:spPr>
          <a:xfrm>
            <a:off x="766724" y="6097594"/>
            <a:ext cx="4349481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 spc="600">
                <a:solidFill>
                  <a:srgbClr val="7DA7F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t>数字科技成就美好世界</a:t>
            </a:r>
          </a:p>
        </p:txBody>
      </p:sp>
      <p:pic>
        <p:nvPicPr>
          <p:cNvPr id="21" name="图片 9" descr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782" y="5359422"/>
            <a:ext cx="1029367" cy="1029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9" y="739405"/>
            <a:ext cx="2191231" cy="38372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文本框 13"/>
          <p:cNvSpPr txBox="1"/>
          <p:nvPr/>
        </p:nvSpPr>
        <p:spPr>
          <a:xfrm>
            <a:off x="766724" y="6097594"/>
            <a:ext cx="4349481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 spc="600">
                <a:solidFill>
                  <a:srgbClr val="7DA7F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t>销售热线：400-020-9900</a:t>
            </a:r>
          </a:p>
        </p:txBody>
      </p:sp>
      <p:pic>
        <p:nvPicPr>
          <p:cNvPr id="151" name="图片 9" descr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782" y="5359422"/>
            <a:ext cx="1029367" cy="102936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任意形状 8"/>
          <p:cNvSpPr/>
          <p:nvPr/>
        </p:nvSpPr>
        <p:spPr>
          <a:xfrm>
            <a:off x="-2" y="0"/>
            <a:ext cx="4043998" cy="207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7" extrusionOk="0">
                <a:moveTo>
                  <a:pt x="0" y="0"/>
                </a:moveTo>
                <a:lnTo>
                  <a:pt x="21600" y="0"/>
                </a:lnTo>
                <a:lnTo>
                  <a:pt x="11373" y="19466"/>
                </a:lnTo>
                <a:cubicBezTo>
                  <a:pt x="10252" y="21600"/>
                  <a:pt x="8435" y="21600"/>
                  <a:pt x="7314" y="19466"/>
                </a:cubicBezTo>
                <a:lnTo>
                  <a:pt x="0" y="554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3" name="图片 7" descr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9" y="739405"/>
            <a:ext cx="2191231" cy="38372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标题文本"/>
          <p:cNvSpPr txBox="1">
            <a:spLocks noGrp="1"/>
          </p:cNvSpPr>
          <p:nvPr>
            <p:ph type="title"/>
          </p:nvPr>
        </p:nvSpPr>
        <p:spPr>
          <a:xfrm>
            <a:off x="766726" y="2837562"/>
            <a:ext cx="10802423" cy="92333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5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8" name="组合 1"/>
          <p:cNvGrpSpPr/>
          <p:nvPr/>
        </p:nvGrpSpPr>
        <p:grpSpPr>
          <a:xfrm>
            <a:off x="9976024" y="-62484"/>
            <a:ext cx="2209806" cy="427610"/>
            <a:chOff x="0" y="-1"/>
            <a:chExt cx="2209804" cy="427608"/>
          </a:xfrm>
        </p:grpSpPr>
        <p:sp>
          <p:nvSpPr>
            <p:cNvPr id="156" name="任意形状 15"/>
            <p:cNvSpPr/>
            <p:nvPr/>
          </p:nvSpPr>
          <p:spPr>
            <a:xfrm rot="5400000">
              <a:off x="891097" y="-891100"/>
              <a:ext cx="427609" cy="220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8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57" name="图片 8" descr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616" y="94950"/>
              <a:ext cx="1459427" cy="255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_内容_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_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17"/>
          <p:cNvSpPr/>
          <p:nvPr/>
        </p:nvSpPr>
        <p:spPr>
          <a:xfrm>
            <a:off x="-1" y="1098808"/>
            <a:ext cx="783773" cy="457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grpSp>
        <p:nvGrpSpPr>
          <p:cNvPr id="66" name="组合 7"/>
          <p:cNvGrpSpPr/>
          <p:nvPr/>
        </p:nvGrpSpPr>
        <p:grpSpPr>
          <a:xfrm>
            <a:off x="9982198" y="-1"/>
            <a:ext cx="2209806" cy="427610"/>
            <a:chOff x="0" y="-1"/>
            <a:chExt cx="2209804" cy="427608"/>
          </a:xfrm>
        </p:grpSpPr>
        <p:sp>
          <p:nvSpPr>
            <p:cNvPr id="64" name="任意形状 8"/>
            <p:cNvSpPr/>
            <p:nvPr/>
          </p:nvSpPr>
          <p:spPr>
            <a:xfrm rot="5400000">
              <a:off x="891097" y="-891100"/>
              <a:ext cx="427609" cy="220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8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5" name="图片 10" descr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616" y="94950"/>
              <a:ext cx="1459427" cy="255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_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" name="组合 5"/>
          <p:cNvGrpSpPr/>
          <p:nvPr/>
        </p:nvGrpSpPr>
        <p:grpSpPr>
          <a:xfrm>
            <a:off x="9982198" y="0"/>
            <a:ext cx="2209805" cy="427609"/>
            <a:chOff x="0" y="0"/>
            <a:chExt cx="2209803" cy="427608"/>
          </a:xfrm>
        </p:grpSpPr>
        <p:sp>
          <p:nvSpPr>
            <p:cNvPr id="75" name="任意形状 6"/>
            <p:cNvSpPr/>
            <p:nvPr/>
          </p:nvSpPr>
          <p:spPr>
            <a:xfrm rot="5400000">
              <a:off x="891097" y="-891099"/>
              <a:ext cx="427609" cy="220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8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图片 7" descr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616" y="94950"/>
              <a:ext cx="1459426" cy="255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17"/>
          <p:cNvSpPr/>
          <p:nvPr/>
        </p:nvSpPr>
        <p:spPr>
          <a:xfrm>
            <a:off x="-1" y="1098808"/>
            <a:ext cx="783773" cy="457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grpSp>
        <p:nvGrpSpPr>
          <p:cNvPr id="102" name="组合 6"/>
          <p:cNvGrpSpPr/>
          <p:nvPr/>
        </p:nvGrpSpPr>
        <p:grpSpPr>
          <a:xfrm>
            <a:off x="9982198" y="-1"/>
            <a:ext cx="2209806" cy="427610"/>
            <a:chOff x="0" y="-1"/>
            <a:chExt cx="2209804" cy="427608"/>
          </a:xfrm>
        </p:grpSpPr>
        <p:sp>
          <p:nvSpPr>
            <p:cNvPr id="100" name="任意形状 7"/>
            <p:cNvSpPr/>
            <p:nvPr/>
          </p:nvSpPr>
          <p:spPr>
            <a:xfrm rot="5400000">
              <a:off x="891097" y="-891100"/>
              <a:ext cx="427609" cy="220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8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1" name="图片 8" descr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616" y="94950"/>
              <a:ext cx="1459427" cy="255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4"/>
          <p:cNvGrpSpPr/>
          <p:nvPr/>
        </p:nvGrpSpPr>
        <p:grpSpPr>
          <a:xfrm>
            <a:off x="9982198" y="0"/>
            <a:ext cx="2209805" cy="427609"/>
            <a:chOff x="0" y="0"/>
            <a:chExt cx="2209803" cy="427608"/>
          </a:xfrm>
        </p:grpSpPr>
        <p:sp>
          <p:nvSpPr>
            <p:cNvPr id="110" name="任意形状 5"/>
            <p:cNvSpPr/>
            <p:nvPr/>
          </p:nvSpPr>
          <p:spPr>
            <a:xfrm rot="5400000">
              <a:off x="891097" y="-891099"/>
              <a:ext cx="427609" cy="220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8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图片 6" descr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616" y="94950"/>
              <a:ext cx="1459426" cy="255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无logo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任意形状 12"/>
          <p:cNvSpPr/>
          <p:nvPr/>
        </p:nvSpPr>
        <p:spPr>
          <a:xfrm rot="5400000">
            <a:off x="11020142" y="-744251"/>
            <a:ext cx="427608" cy="1916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8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2228" y="470098"/>
            <a:ext cx="11469535" cy="6319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defRPr sz="2800" b="1"/>
            </a:lvl1pPr>
            <a:lvl2pPr marL="723900" indent="-2667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sz="2800" b="1"/>
            </a:lvl2pPr>
            <a:lvl3pPr marL="1234439" indent="-320039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sz="2800" b="1"/>
            </a:lvl3pPr>
            <a:lvl4pPr marL="1727200" indent="-355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sz="2800" b="1"/>
            </a:lvl4pPr>
            <a:lvl5pPr marL="2184400" indent="-355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sz="2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矩形 17"/>
          <p:cNvSpPr/>
          <p:nvPr/>
        </p:nvSpPr>
        <p:spPr>
          <a:xfrm>
            <a:off x="-1" y="1098808"/>
            <a:ext cx="783773" cy="457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507" y="90261"/>
            <a:ext cx="868677" cy="25729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任意形状 12"/>
          <p:cNvSpPr/>
          <p:nvPr/>
        </p:nvSpPr>
        <p:spPr>
          <a:xfrm rot="5400000">
            <a:off x="11020142" y="-744251"/>
            <a:ext cx="427609" cy="1916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8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2230" y="470099"/>
            <a:ext cx="11469535" cy="6319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defRPr sz="2800" b="1"/>
            </a:lvl1pPr>
            <a:lvl2pPr marL="723900" indent="-2667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sz="2800" b="1"/>
            </a:lvl2pPr>
            <a:lvl3pPr marL="1234439" indent="-320039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sz="2800" b="1"/>
            </a:lvl3pPr>
            <a:lvl4pPr marL="1727200" indent="-355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sz="2800" b="1"/>
            </a:lvl4pPr>
            <a:lvl5pPr marL="2184400" indent="-355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sz="2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矩形 17"/>
          <p:cNvSpPr/>
          <p:nvPr/>
        </p:nvSpPr>
        <p:spPr>
          <a:xfrm>
            <a:off x="-1" y="1098808"/>
            <a:ext cx="783773" cy="457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507" y="90261"/>
            <a:ext cx="868677" cy="25729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32227" y="552139"/>
            <a:ext cx="11469235" cy="533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矩形 17"/>
          <p:cNvSpPr/>
          <p:nvPr/>
        </p:nvSpPr>
        <p:spPr>
          <a:xfrm>
            <a:off x="-1" y="1098808"/>
            <a:ext cx="783773" cy="457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487016" y="1243012"/>
            <a:ext cx="11214448" cy="506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8" name="组合 1"/>
          <p:cNvGrpSpPr/>
          <p:nvPr/>
        </p:nvGrpSpPr>
        <p:grpSpPr>
          <a:xfrm>
            <a:off x="9982198" y="-1"/>
            <a:ext cx="2209806" cy="427610"/>
            <a:chOff x="0" y="-1"/>
            <a:chExt cx="2209804" cy="427608"/>
          </a:xfrm>
        </p:grpSpPr>
        <p:sp>
          <p:nvSpPr>
            <p:cNvPr id="6" name="任意形状 15"/>
            <p:cNvSpPr/>
            <p:nvPr/>
          </p:nvSpPr>
          <p:spPr>
            <a:xfrm rot="5400000">
              <a:off x="891097" y="-891100"/>
              <a:ext cx="427609" cy="220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8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" name="图片 8" descr="图片 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0616" y="94950"/>
              <a:ext cx="1459427" cy="255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0" marR="0" indent="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40000" marR="0" indent="-2540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97200" marR="0" indent="-2540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54400" marR="0" indent="-2540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11600" marR="0" indent="-2540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804672">
              <a:defRPr sz="4752"/>
            </a:pPr>
            <a:r>
              <a:rPr dirty="0" err="1"/>
              <a:t>需求&amp;</a:t>
            </a:r>
            <a:r>
              <a:rPr dirty="0" err="1" smtClean="0"/>
              <a:t>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抽取</a:t>
            </a:r>
            <a:r>
              <a:rPr dirty="0" err="1" smtClean="0"/>
              <a:t>式构建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>
            <a:spLocks noGrp="1"/>
          </p:cNvSpPr>
          <p:nvPr>
            <p:ph type="title"/>
          </p:nvPr>
        </p:nvSpPr>
        <p:spPr>
          <a:xfrm>
            <a:off x="232227" y="552139"/>
            <a:ext cx="11469235" cy="533225"/>
          </a:xfrm>
          <a:prstGeom prst="rect">
            <a:avLst/>
          </a:prstGeom>
        </p:spPr>
        <p:txBody>
          <a:bodyPr/>
          <a:lstStyle>
            <a:lvl1pPr defTabSz="813816">
              <a:defRPr sz="2492"/>
            </a:lvl1pPr>
          </a:lstStyle>
          <a:p>
            <a:r>
              <a:rPr lang="zh-CN" altLang="en-US" dirty="0"/>
              <a:t>关系</a:t>
            </a:r>
            <a:r>
              <a:rPr lang="zh-CN" altLang="en-US" dirty="0" smtClean="0"/>
              <a:t>映射</a:t>
            </a:r>
            <a:endParaRPr dirty="0"/>
          </a:p>
        </p:txBody>
      </p:sp>
      <p:sp>
        <p:nvSpPr>
          <p:cNvPr id="17" name="椭圆 16"/>
          <p:cNvSpPr/>
          <p:nvPr/>
        </p:nvSpPr>
        <p:spPr>
          <a:xfrm>
            <a:off x="9875373" y="1048513"/>
            <a:ext cx="1477387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添加按钮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51758" y="1103960"/>
            <a:ext cx="2505180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模型关系标签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下拉选择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82385" y="2798165"/>
            <a:ext cx="2713574" cy="1394132"/>
            <a:chOff x="3644877" y="3382936"/>
            <a:chExt cx="2713574" cy="1394132"/>
          </a:xfrm>
        </p:grpSpPr>
        <p:grpSp>
          <p:nvGrpSpPr>
            <p:cNvPr id="44" name="成组"/>
            <p:cNvGrpSpPr/>
            <p:nvPr/>
          </p:nvGrpSpPr>
          <p:grpSpPr>
            <a:xfrm>
              <a:off x="5569411" y="3407982"/>
              <a:ext cx="789040" cy="789041"/>
              <a:chOff x="0" y="0"/>
              <a:chExt cx="789038" cy="789038"/>
            </a:xfrm>
          </p:grpSpPr>
          <p:sp>
            <p:nvSpPr>
              <p:cNvPr id="53" name="圆形"/>
              <p:cNvSpPr/>
              <p:nvPr/>
            </p:nvSpPr>
            <p:spPr>
              <a:xfrm>
                <a:off x="0" y="0"/>
                <a:ext cx="789039" cy="789039"/>
              </a:xfrm>
              <a:prstGeom prst="ellipse">
                <a:avLst/>
              </a:prstGeom>
              <a:gradFill flip="none" rotWithShape="1">
                <a:gsLst>
                  <a:gs pos="0">
                    <a:srgbClr val="5C96FF"/>
                  </a:gs>
                  <a:gs pos="100000">
                    <a:srgbClr val="04469C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对公客户"/>
              <p:cNvSpPr txBox="1"/>
              <p:nvPr/>
            </p:nvSpPr>
            <p:spPr>
              <a:xfrm>
                <a:off x="163228" y="99517"/>
                <a:ext cx="531624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2000"/>
                  </a:lnSpc>
                  <a:defRPr sz="1600" b="1">
                    <a:solidFill>
                      <a:srgbClr val="FFFFFF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微软雅黑 Light" panose="020B0502040204020203" charset="-122"/>
                  </a:defRPr>
                </a:lvl1pPr>
              </a:lstStyle>
              <a:p>
                <a:r>
                  <a:rPr dirty="0" err="1"/>
                  <a:t>对公客户</a:t>
                </a:r>
                <a:endParaRPr dirty="0"/>
              </a:p>
            </p:txBody>
          </p:sp>
        </p:grpSp>
        <p:sp>
          <p:nvSpPr>
            <p:cNvPr id="45" name="圆形"/>
            <p:cNvSpPr/>
            <p:nvPr/>
          </p:nvSpPr>
          <p:spPr>
            <a:xfrm>
              <a:off x="3644877" y="3382936"/>
              <a:ext cx="789040" cy="789041"/>
            </a:xfrm>
            <a:prstGeom prst="ellipse">
              <a:avLst/>
            </a:prstGeom>
            <a:gradFill flip="none" rotWithShape="1">
              <a:gsLst>
                <a:gs pos="0">
                  <a:srgbClr val="5C96FF"/>
                </a:gs>
                <a:gs pos="100000">
                  <a:srgbClr val="04469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线条"/>
            <p:cNvSpPr/>
            <p:nvPr/>
          </p:nvSpPr>
          <p:spPr>
            <a:xfrm>
              <a:off x="4433917" y="3777457"/>
              <a:ext cx="1132098" cy="256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文本框 78"/>
            <p:cNvSpPr txBox="1"/>
            <p:nvPr/>
          </p:nvSpPr>
          <p:spPr>
            <a:xfrm>
              <a:off x="4643208" y="3426059"/>
              <a:ext cx="713516" cy="17514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469B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ts val="1300"/>
                </a:lnSpc>
                <a:defRPr sz="1100">
                  <a:solidFill>
                    <a:srgbClr val="04379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 smtClean="0"/>
                <a:t>法人</a:t>
              </a:r>
              <a:endParaRPr dirty="0"/>
            </a:p>
          </p:txBody>
        </p:sp>
        <p:sp>
          <p:nvSpPr>
            <p:cNvPr id="48" name="线条"/>
            <p:cNvSpPr/>
            <p:nvPr/>
          </p:nvSpPr>
          <p:spPr>
            <a:xfrm rot="15657664">
              <a:off x="5622041" y="4153846"/>
              <a:ext cx="611270" cy="63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19670" extrusionOk="0">
                  <a:moveTo>
                    <a:pt x="18224" y="16777"/>
                  </a:moveTo>
                  <a:cubicBezTo>
                    <a:pt x="14070" y="20636"/>
                    <a:pt x="7296" y="20632"/>
                    <a:pt x="3123" y="16777"/>
                  </a:cubicBezTo>
                  <a:cubicBezTo>
                    <a:pt x="-1039" y="12930"/>
                    <a:pt x="-1044" y="6707"/>
                    <a:pt x="3123" y="2871"/>
                  </a:cubicBezTo>
                  <a:cubicBezTo>
                    <a:pt x="7290" y="-964"/>
                    <a:pt x="14035" y="-950"/>
                    <a:pt x="18224" y="2871"/>
                  </a:cubicBezTo>
                  <a:cubicBezTo>
                    <a:pt x="19252" y="3808"/>
                    <a:pt x="20039" y="4892"/>
                    <a:pt x="20556" y="6073"/>
                  </a:cubicBezTo>
                </a:path>
              </a:pathLst>
            </a:cu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" name="关联"/>
            <p:cNvSpPr txBox="1"/>
            <p:nvPr/>
          </p:nvSpPr>
          <p:spPr>
            <a:xfrm>
              <a:off x="5762985" y="4443469"/>
              <a:ext cx="416512" cy="278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535353"/>
                  </a:solidFill>
                </a:defRPr>
              </a:lvl1pPr>
            </a:lstStyle>
            <a:p>
              <a:r>
                <a:rPr lang="zh-CN" altLang="en-US" dirty="0" smtClean="0"/>
                <a:t>担保</a:t>
              </a:r>
              <a:endParaRPr dirty="0"/>
            </a:p>
          </p:txBody>
        </p:sp>
        <p:sp>
          <p:nvSpPr>
            <p:cNvPr id="50" name="对公客户"/>
            <p:cNvSpPr txBox="1"/>
            <p:nvPr/>
          </p:nvSpPr>
          <p:spPr>
            <a:xfrm>
              <a:off x="3773585" y="3507499"/>
              <a:ext cx="531625" cy="599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2000"/>
                </a:lnSpc>
                <a:defRPr sz="1600" b="1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rPr lang="zh-CN" altLang="en-US" dirty="0" smtClean="0"/>
                <a:t>个人</a:t>
              </a:r>
              <a:r>
                <a:rPr dirty="0" err="1" smtClean="0"/>
                <a:t>客户</a:t>
              </a:r>
              <a:endParaRPr dirty="0"/>
            </a:p>
          </p:txBody>
        </p:sp>
        <p:sp>
          <p:nvSpPr>
            <p:cNvPr id="51" name="线条"/>
            <p:cNvSpPr/>
            <p:nvPr/>
          </p:nvSpPr>
          <p:spPr>
            <a:xfrm rot="15657664">
              <a:off x="3700901" y="4125881"/>
              <a:ext cx="611270" cy="63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19670" extrusionOk="0">
                  <a:moveTo>
                    <a:pt x="18224" y="16777"/>
                  </a:moveTo>
                  <a:cubicBezTo>
                    <a:pt x="14070" y="20636"/>
                    <a:pt x="7296" y="20632"/>
                    <a:pt x="3123" y="16777"/>
                  </a:cubicBezTo>
                  <a:cubicBezTo>
                    <a:pt x="-1039" y="12930"/>
                    <a:pt x="-1044" y="6707"/>
                    <a:pt x="3123" y="2871"/>
                  </a:cubicBezTo>
                  <a:cubicBezTo>
                    <a:pt x="7290" y="-964"/>
                    <a:pt x="14035" y="-950"/>
                    <a:pt x="18224" y="2871"/>
                  </a:cubicBezTo>
                  <a:cubicBezTo>
                    <a:pt x="19252" y="3808"/>
                    <a:pt x="20039" y="4892"/>
                    <a:pt x="20556" y="6073"/>
                  </a:cubicBezTo>
                </a:path>
              </a:pathLst>
            </a:cu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" name="关联"/>
            <p:cNvSpPr txBox="1"/>
            <p:nvPr/>
          </p:nvSpPr>
          <p:spPr>
            <a:xfrm>
              <a:off x="3841845" y="4415504"/>
              <a:ext cx="416512" cy="278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535353"/>
                  </a:solidFill>
                </a:defRPr>
              </a:lvl1pPr>
            </a:lstStyle>
            <a:p>
              <a:r>
                <a:rPr lang="zh-CN" altLang="en-US" dirty="0" smtClean="0"/>
                <a:t>担保</a:t>
              </a:r>
              <a:endParaRPr dirty="0"/>
            </a:p>
          </p:txBody>
        </p:sp>
      </p:grpSp>
      <p:sp>
        <p:nvSpPr>
          <p:cNvPr id="55" name="圆形"/>
          <p:cNvSpPr/>
          <p:nvPr/>
        </p:nvSpPr>
        <p:spPr>
          <a:xfrm>
            <a:off x="1542954" y="1655834"/>
            <a:ext cx="789040" cy="789041"/>
          </a:xfrm>
          <a:prstGeom prst="ellipse">
            <a:avLst/>
          </a:prstGeom>
          <a:gradFill flip="none" rotWithShape="1">
            <a:gsLst>
              <a:gs pos="0">
                <a:srgbClr val="5C96FF"/>
              </a:gs>
              <a:gs pos="100000">
                <a:srgbClr val="04469C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56" name="对公客户"/>
          <p:cNvSpPr txBox="1"/>
          <p:nvPr/>
        </p:nvSpPr>
        <p:spPr>
          <a:xfrm>
            <a:off x="1679795" y="1782800"/>
            <a:ext cx="531625" cy="552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lnSpc>
                <a:spcPts val="2000"/>
              </a:lnSpc>
              <a:defRPr sz="1600" b="1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rPr lang="zh-CN" altLang="en-US" dirty="0" smtClean="0"/>
              <a:t>起诉事件</a:t>
            </a:r>
            <a:endParaRPr dirty="0"/>
          </a:p>
        </p:txBody>
      </p:sp>
      <p:cxnSp>
        <p:nvCxnSpPr>
          <p:cNvPr id="57" name="曲线连接符 56"/>
          <p:cNvCxnSpPr>
            <a:stCxn id="55" idx="2"/>
            <a:endCxn id="45" idx="1"/>
          </p:cNvCxnSpPr>
          <p:nvPr/>
        </p:nvCxnSpPr>
        <p:spPr>
          <a:xfrm rot="10800000" flipV="1">
            <a:off x="697938" y="2050355"/>
            <a:ext cx="845017" cy="863362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曲线连接符 57"/>
          <p:cNvCxnSpPr>
            <a:stCxn id="55" idx="2"/>
          </p:cNvCxnSpPr>
          <p:nvPr/>
        </p:nvCxnSpPr>
        <p:spPr>
          <a:xfrm rot="10800000" flipV="1">
            <a:off x="1280480" y="2050354"/>
            <a:ext cx="262474" cy="882451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曲线连接符 58"/>
          <p:cNvCxnSpPr>
            <a:stCxn id="55" idx="6"/>
            <a:endCxn id="53" idx="1"/>
          </p:cNvCxnSpPr>
          <p:nvPr/>
        </p:nvCxnSpPr>
        <p:spPr>
          <a:xfrm>
            <a:off x="2331994" y="2050355"/>
            <a:ext cx="290477" cy="888409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曲线连接符 59"/>
          <p:cNvCxnSpPr>
            <a:stCxn id="55" idx="6"/>
            <a:endCxn id="53" idx="7"/>
          </p:cNvCxnSpPr>
          <p:nvPr/>
        </p:nvCxnSpPr>
        <p:spPr>
          <a:xfrm>
            <a:off x="2331994" y="2050355"/>
            <a:ext cx="848414" cy="888409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关联"/>
          <p:cNvSpPr txBox="1"/>
          <p:nvPr/>
        </p:nvSpPr>
        <p:spPr>
          <a:xfrm>
            <a:off x="470801" y="2232615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smtClean="0"/>
              <a:t>原告</a:t>
            </a:r>
            <a:endParaRPr dirty="0"/>
          </a:p>
        </p:txBody>
      </p:sp>
      <p:sp>
        <p:nvSpPr>
          <p:cNvPr id="62" name="关联"/>
          <p:cNvSpPr txBox="1"/>
          <p:nvPr/>
        </p:nvSpPr>
        <p:spPr>
          <a:xfrm>
            <a:off x="2999554" y="2168867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 smtClean="0"/>
              <a:t>原告</a:t>
            </a:r>
            <a:endParaRPr dirty="0"/>
          </a:p>
        </p:txBody>
      </p:sp>
      <p:sp>
        <p:nvSpPr>
          <p:cNvPr id="63" name="关联"/>
          <p:cNvSpPr txBox="1"/>
          <p:nvPr/>
        </p:nvSpPr>
        <p:spPr>
          <a:xfrm>
            <a:off x="2213399" y="2421251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/>
              <a:t>被</a:t>
            </a:r>
            <a:r>
              <a:rPr lang="zh-CN" altLang="en-US" dirty="0" smtClean="0"/>
              <a:t>告</a:t>
            </a:r>
            <a:endParaRPr dirty="0"/>
          </a:p>
        </p:txBody>
      </p:sp>
      <p:sp>
        <p:nvSpPr>
          <p:cNvPr id="64" name="关联"/>
          <p:cNvSpPr txBox="1"/>
          <p:nvPr/>
        </p:nvSpPr>
        <p:spPr>
          <a:xfrm>
            <a:off x="1327258" y="2412448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/>
              <a:t>被</a:t>
            </a:r>
            <a:r>
              <a:rPr lang="zh-CN" altLang="en-US" dirty="0" smtClean="0"/>
              <a:t>告</a:t>
            </a:r>
            <a:endParaRPr dirty="0"/>
          </a:p>
        </p:txBody>
      </p:sp>
      <p:sp>
        <p:nvSpPr>
          <p:cNvPr id="67" name="椭圆 66"/>
          <p:cNvSpPr/>
          <p:nvPr/>
        </p:nvSpPr>
        <p:spPr>
          <a:xfrm>
            <a:off x="1580716" y="4385109"/>
            <a:ext cx="922807" cy="90885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数据集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68" name="直接箭头连接符 67"/>
          <p:cNvCxnSpPr>
            <a:stCxn id="67" idx="0"/>
            <a:endCxn id="52" idx="3"/>
          </p:cNvCxnSpPr>
          <p:nvPr/>
        </p:nvCxnSpPr>
        <p:spPr>
          <a:xfrm flipH="1" flipV="1">
            <a:off x="1195865" y="3969969"/>
            <a:ext cx="846255" cy="4151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箭头连接符 69"/>
          <p:cNvCxnSpPr>
            <a:stCxn id="67" idx="0"/>
          </p:cNvCxnSpPr>
          <p:nvPr/>
        </p:nvCxnSpPr>
        <p:spPr>
          <a:xfrm flipH="1" flipV="1">
            <a:off x="1911139" y="3192686"/>
            <a:ext cx="130981" cy="11924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矩形 74"/>
          <p:cNvSpPr/>
          <p:nvPr/>
        </p:nvSpPr>
        <p:spPr>
          <a:xfrm>
            <a:off x="6702405" y="3674034"/>
            <a:ext cx="2505180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本体属性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下拉选择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82298" y="3674035"/>
            <a:ext cx="2144860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Source</a:t>
            </a:r>
            <a:r>
              <a:rPr lang="zh-CN" altLang="en-US" dirty="0" smtClean="0"/>
              <a:t>（个人客户）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427881" y="4210432"/>
            <a:ext cx="105422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自然人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435391" y="4517530"/>
            <a:ext cx="60062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企业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81" name="直接箭头连接符 80"/>
          <p:cNvCxnSpPr>
            <a:stCxn id="76" idx="3"/>
            <a:endCxn id="75" idx="1"/>
          </p:cNvCxnSpPr>
          <p:nvPr/>
        </p:nvCxnSpPr>
        <p:spPr>
          <a:xfrm>
            <a:off x="6227159" y="3858698"/>
            <a:ext cx="47524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文本框 82"/>
          <p:cNvSpPr txBox="1"/>
          <p:nvPr/>
        </p:nvSpPr>
        <p:spPr>
          <a:xfrm>
            <a:off x="5499226" y="1640686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自然人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生日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</a:t>
            </a:r>
            <a:r>
              <a:rPr lang="zh-CN" altLang="en-US" dirty="0"/>
              <a:t>日期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499226" y="1991069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自然人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担保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自然人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499226" y="2352994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</a:rPr>
              <a:t>自然人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法人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企业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等线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6262123" y="2968550"/>
            <a:ext cx="440282" cy="566377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6" name="直接箭头连接符 5"/>
          <p:cNvCxnSpPr>
            <a:stCxn id="67" idx="0"/>
          </p:cNvCxnSpPr>
          <p:nvPr/>
        </p:nvCxnSpPr>
        <p:spPr>
          <a:xfrm flipV="1">
            <a:off x="2042120" y="4043362"/>
            <a:ext cx="580351" cy="3417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矩形 64"/>
          <p:cNvSpPr/>
          <p:nvPr/>
        </p:nvSpPr>
        <p:spPr>
          <a:xfrm>
            <a:off x="6702405" y="4920482"/>
            <a:ext cx="2505180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本体属性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下拉选择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082299" y="4920482"/>
            <a:ext cx="2144860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CN" dirty="0" smtClean="0"/>
              <a:t>target</a:t>
            </a:r>
            <a:r>
              <a:rPr lang="zh-CN" altLang="en-US" dirty="0" smtClean="0"/>
              <a:t>（</a:t>
            </a:r>
            <a:r>
              <a:rPr lang="zh-CN" altLang="en-US" dirty="0"/>
              <a:t>对公</a:t>
            </a:r>
            <a:r>
              <a:rPr lang="zh-CN" altLang="en-US" dirty="0" smtClean="0"/>
              <a:t>客户）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427881" y="5456880"/>
            <a:ext cx="105422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自然人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435391" y="5763978"/>
            <a:ext cx="60062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企业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73" name="直接箭头连接符 72"/>
          <p:cNvCxnSpPr>
            <a:stCxn id="66" idx="3"/>
            <a:endCxn id="65" idx="1"/>
          </p:cNvCxnSpPr>
          <p:nvPr/>
        </p:nvCxnSpPr>
        <p:spPr>
          <a:xfrm>
            <a:off x="6227159" y="5105146"/>
            <a:ext cx="47524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30620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 1"/>
          <p:cNvSpPr txBox="1">
            <a:spLocks noGrp="1"/>
          </p:cNvSpPr>
          <p:nvPr>
            <p:ph type="title"/>
          </p:nvPr>
        </p:nvSpPr>
        <p:spPr>
          <a:xfrm>
            <a:off x="232227" y="552139"/>
            <a:ext cx="11469235" cy="533225"/>
          </a:xfrm>
          <a:prstGeom prst="rect">
            <a:avLst/>
          </a:prstGeom>
        </p:spPr>
        <p:txBody>
          <a:bodyPr/>
          <a:lstStyle>
            <a:lvl1pPr defTabSz="813816">
              <a:defRPr sz="2492"/>
            </a:lvl1pPr>
          </a:lstStyle>
          <a:p>
            <a:r>
              <a:rPr lang="zh-CN" altLang="en-US" dirty="0" smtClean="0"/>
              <a:t>知识融合</a:t>
            </a:r>
            <a:endParaRPr dirty="0"/>
          </a:p>
        </p:txBody>
      </p:sp>
      <p:sp>
        <p:nvSpPr>
          <p:cNvPr id="171" name="文本占位符 2"/>
          <p:cNvSpPr txBox="1">
            <a:spLocks noGrp="1"/>
          </p:cNvSpPr>
          <p:nvPr>
            <p:ph type="body" idx="1"/>
          </p:nvPr>
        </p:nvSpPr>
        <p:spPr>
          <a:xfrm>
            <a:off x="270039" y="1285632"/>
            <a:ext cx="11214449" cy="50688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 smtClean="0"/>
              <a:t>	</a:t>
            </a:r>
            <a:endParaRPr dirty="0"/>
          </a:p>
        </p:txBody>
      </p:sp>
      <p:sp>
        <p:nvSpPr>
          <p:cNvPr id="6" name="圆角矩形 5"/>
          <p:cNvSpPr/>
          <p:nvPr/>
        </p:nvSpPr>
        <p:spPr>
          <a:xfrm>
            <a:off x="2301499" y="2127091"/>
            <a:ext cx="968644" cy="37456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模型输出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39705" y="2389978"/>
            <a:ext cx="968644" cy="64698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待导入实体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7" name="肘形连接符 6"/>
          <p:cNvCxnSpPr>
            <a:stCxn id="6" idx="3"/>
            <a:endCxn id="8" idx="1"/>
          </p:cNvCxnSpPr>
          <p:nvPr/>
        </p:nvCxnSpPr>
        <p:spPr>
          <a:xfrm>
            <a:off x="3270143" y="2314374"/>
            <a:ext cx="569562" cy="399095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肘形连接符 10"/>
          <p:cNvCxnSpPr>
            <a:endCxn id="8" idx="1"/>
          </p:cNvCxnSpPr>
          <p:nvPr/>
        </p:nvCxnSpPr>
        <p:spPr>
          <a:xfrm flipV="1">
            <a:off x="3270143" y="2713469"/>
            <a:ext cx="569562" cy="262889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圆角矩形 14"/>
          <p:cNvSpPr/>
          <p:nvPr/>
        </p:nvSpPr>
        <p:spPr>
          <a:xfrm>
            <a:off x="3839705" y="4185199"/>
            <a:ext cx="968644" cy="64698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链接候选实体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01499" y="4314631"/>
            <a:ext cx="968644" cy="37456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图数据库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14" name="直接箭头连接符 13"/>
          <p:cNvCxnSpPr>
            <a:stCxn id="16" idx="3"/>
            <a:endCxn id="15" idx="1"/>
          </p:cNvCxnSpPr>
          <p:nvPr/>
        </p:nvCxnSpPr>
        <p:spPr>
          <a:xfrm>
            <a:off x="3270143" y="4501914"/>
            <a:ext cx="569562" cy="67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>
            <a:stCxn id="8" idx="2"/>
          </p:cNvCxnSpPr>
          <p:nvPr/>
        </p:nvCxnSpPr>
        <p:spPr>
          <a:xfrm flipH="1">
            <a:off x="3510366" y="3036959"/>
            <a:ext cx="813661" cy="147173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3301140" y="3545442"/>
            <a:ext cx="7167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索引字段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301499" y="2607262"/>
            <a:ext cx="968644" cy="73574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本体映射配置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14075" y="3316068"/>
            <a:ext cx="968644" cy="73574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知识融合配置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23" name="肘形连接符 22"/>
          <p:cNvCxnSpPr>
            <a:stCxn id="8" idx="3"/>
            <a:endCxn id="24" idx="2"/>
          </p:cNvCxnSpPr>
          <p:nvPr/>
        </p:nvCxnSpPr>
        <p:spPr>
          <a:xfrm>
            <a:off x="4808349" y="2713469"/>
            <a:ext cx="605726" cy="970470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肘形连接符 26"/>
          <p:cNvCxnSpPr>
            <a:stCxn id="15" idx="3"/>
            <a:endCxn id="24" idx="2"/>
          </p:cNvCxnSpPr>
          <p:nvPr/>
        </p:nvCxnSpPr>
        <p:spPr>
          <a:xfrm flipV="1">
            <a:off x="4808349" y="3683939"/>
            <a:ext cx="605726" cy="824751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圆角矩形 30"/>
          <p:cNvSpPr/>
          <p:nvPr/>
        </p:nvSpPr>
        <p:spPr>
          <a:xfrm>
            <a:off x="8537105" y="2935962"/>
            <a:ext cx="1053884" cy="57887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新建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id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，新增实体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537105" y="3837393"/>
            <a:ext cx="1053884" cy="57887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已有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id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，更新实体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9" name="菱形 38"/>
          <p:cNvSpPr/>
          <p:nvPr/>
        </p:nvSpPr>
        <p:spPr>
          <a:xfrm>
            <a:off x="6745114" y="3225401"/>
            <a:ext cx="1131900" cy="917071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/>
              <a:t>判断是否一致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等线"/>
            </a:endParaRPr>
          </a:p>
        </p:txBody>
      </p:sp>
      <p:cxnSp>
        <p:nvCxnSpPr>
          <p:cNvPr id="41" name="直接箭头连接符 40"/>
          <p:cNvCxnSpPr>
            <a:stCxn id="24" idx="6"/>
            <a:endCxn id="39" idx="1"/>
          </p:cNvCxnSpPr>
          <p:nvPr/>
        </p:nvCxnSpPr>
        <p:spPr>
          <a:xfrm flipV="1">
            <a:off x="6382719" y="3683937"/>
            <a:ext cx="362395" cy="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肘形连接符 42"/>
          <p:cNvCxnSpPr>
            <a:stCxn id="39" idx="3"/>
            <a:endCxn id="31" idx="1"/>
          </p:cNvCxnSpPr>
          <p:nvPr/>
        </p:nvCxnSpPr>
        <p:spPr>
          <a:xfrm flipV="1">
            <a:off x="7877014" y="3225401"/>
            <a:ext cx="660091" cy="458536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肘形连接符 44"/>
          <p:cNvCxnSpPr>
            <a:stCxn id="39" idx="3"/>
            <a:endCxn id="34" idx="1"/>
          </p:cNvCxnSpPr>
          <p:nvPr/>
        </p:nvCxnSpPr>
        <p:spPr>
          <a:xfrm>
            <a:off x="7877014" y="3683937"/>
            <a:ext cx="660091" cy="442895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文本框 45"/>
          <p:cNvSpPr txBox="1"/>
          <p:nvPr/>
        </p:nvSpPr>
        <p:spPr>
          <a:xfrm>
            <a:off x="8206352" y="2927226"/>
            <a:ext cx="25184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14284" y="4108497"/>
            <a:ext cx="25184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是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01499" y="5350790"/>
            <a:ext cx="8981267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 smtClean="0"/>
              <a:t>Nebula</a:t>
            </a:r>
            <a:r>
              <a:rPr lang="zh-CN" altLang="en-US" dirty="0" smtClean="0"/>
              <a:t>索引方案：</a:t>
            </a:r>
            <a:r>
              <a:rPr lang="en-US" altLang="zh-CN" dirty="0" smtClean="0"/>
              <a:t>https</a:t>
            </a:r>
            <a:r>
              <a:rPr lang="en-US" altLang="zh-CN" dirty="0"/>
              <a:t>://docs.nebula-graph.com.cn/3.3.0/4.deployment-and-installation/6.deploy-text-based-index/1.text-based-index-restrictions/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86113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知识融合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15071" y="2056524"/>
            <a:ext cx="968644" cy="37456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模型输出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53277" y="2319411"/>
            <a:ext cx="968644" cy="64698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待</a:t>
            </a:r>
            <a:r>
              <a: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导入实体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6" name="肘形连接符 5"/>
          <p:cNvCxnSpPr>
            <a:stCxn id="4" idx="3"/>
            <a:endCxn id="5" idx="1"/>
          </p:cNvCxnSpPr>
          <p:nvPr/>
        </p:nvCxnSpPr>
        <p:spPr>
          <a:xfrm>
            <a:off x="1483715" y="2243807"/>
            <a:ext cx="569562" cy="399095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肘形连接符 6"/>
          <p:cNvCxnSpPr>
            <a:endCxn id="5" idx="1"/>
          </p:cNvCxnSpPr>
          <p:nvPr/>
        </p:nvCxnSpPr>
        <p:spPr>
          <a:xfrm flipV="1">
            <a:off x="1483715" y="2642902"/>
            <a:ext cx="569562" cy="262889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椭圆 7"/>
          <p:cNvSpPr/>
          <p:nvPr/>
        </p:nvSpPr>
        <p:spPr>
          <a:xfrm>
            <a:off x="515071" y="2536695"/>
            <a:ext cx="968644" cy="73574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本体映射配置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74708"/>
              </p:ext>
            </p:extLst>
          </p:nvPr>
        </p:nvGraphicFramePr>
        <p:xfrm>
          <a:off x="3456469" y="2514802"/>
          <a:ext cx="1981200" cy="21056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35623328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9524954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9291691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模型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模型</a:t>
                      </a:r>
                      <a:r>
                        <a:rPr lang="en-US" sz="1100" u="none" strike="noStrike" dirty="0"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096828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自然人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马云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37516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日期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1963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362757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企业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阿里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142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杭州西溪园区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34515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企业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阿里巴巴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87345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杭州西溪园区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09922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企业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蚂蚁集团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342564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自然人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马云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36766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金额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9000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43915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32824"/>
              </p:ext>
            </p:extLst>
          </p:nvPr>
        </p:nvGraphicFramePr>
        <p:xfrm>
          <a:off x="3458907" y="4994769"/>
          <a:ext cx="2641600" cy="1244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05605815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34681981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79426321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38407805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模型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模型</a:t>
                      </a:r>
                      <a:r>
                        <a:rPr lang="en-US" sz="1100" u="none" strike="noStrike" dirty="0"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48916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生日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1603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注册地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25914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注册地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303725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法人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31402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担保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09035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5454431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52802" y="4948249"/>
            <a:ext cx="2713574" cy="1394132"/>
            <a:chOff x="3644877" y="3382936"/>
            <a:chExt cx="2713574" cy="1394132"/>
          </a:xfrm>
        </p:grpSpPr>
        <p:grpSp>
          <p:nvGrpSpPr>
            <p:cNvPr id="13" name="成组"/>
            <p:cNvGrpSpPr/>
            <p:nvPr/>
          </p:nvGrpSpPr>
          <p:grpSpPr>
            <a:xfrm>
              <a:off x="5569411" y="3407982"/>
              <a:ext cx="789040" cy="789041"/>
              <a:chOff x="0" y="0"/>
              <a:chExt cx="789038" cy="789038"/>
            </a:xfrm>
          </p:grpSpPr>
          <p:sp>
            <p:nvSpPr>
              <p:cNvPr id="22" name="圆形"/>
              <p:cNvSpPr/>
              <p:nvPr/>
            </p:nvSpPr>
            <p:spPr>
              <a:xfrm>
                <a:off x="0" y="0"/>
                <a:ext cx="789039" cy="789039"/>
              </a:xfrm>
              <a:prstGeom prst="ellipse">
                <a:avLst/>
              </a:prstGeom>
              <a:gradFill flip="none" rotWithShape="1">
                <a:gsLst>
                  <a:gs pos="0">
                    <a:srgbClr val="5C96FF"/>
                  </a:gs>
                  <a:gs pos="100000">
                    <a:srgbClr val="04469C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对公客户"/>
              <p:cNvSpPr txBox="1"/>
              <p:nvPr/>
            </p:nvSpPr>
            <p:spPr>
              <a:xfrm>
                <a:off x="163228" y="99517"/>
                <a:ext cx="531624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2000"/>
                  </a:lnSpc>
                  <a:defRPr sz="1600" b="1">
                    <a:solidFill>
                      <a:srgbClr val="FFFFFF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微软雅黑 Light" panose="020B0502040204020203" charset="-122"/>
                  </a:defRPr>
                </a:lvl1pPr>
              </a:lstStyle>
              <a:p>
                <a:r>
                  <a:rPr dirty="0" err="1"/>
                  <a:t>对公客户</a:t>
                </a:r>
                <a:endParaRPr dirty="0"/>
              </a:p>
            </p:txBody>
          </p:sp>
        </p:grpSp>
        <p:sp>
          <p:nvSpPr>
            <p:cNvPr id="14" name="圆形"/>
            <p:cNvSpPr/>
            <p:nvPr/>
          </p:nvSpPr>
          <p:spPr>
            <a:xfrm>
              <a:off x="3644877" y="3382936"/>
              <a:ext cx="789040" cy="789041"/>
            </a:xfrm>
            <a:prstGeom prst="ellipse">
              <a:avLst/>
            </a:prstGeom>
            <a:gradFill flip="none" rotWithShape="1">
              <a:gsLst>
                <a:gs pos="0">
                  <a:srgbClr val="5C96FF"/>
                </a:gs>
                <a:gs pos="100000">
                  <a:srgbClr val="04469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" name="线条"/>
            <p:cNvSpPr/>
            <p:nvPr/>
          </p:nvSpPr>
          <p:spPr>
            <a:xfrm>
              <a:off x="4433917" y="3777457"/>
              <a:ext cx="1132098" cy="256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" name="文本框 78"/>
            <p:cNvSpPr txBox="1"/>
            <p:nvPr/>
          </p:nvSpPr>
          <p:spPr>
            <a:xfrm>
              <a:off x="4643208" y="3426059"/>
              <a:ext cx="713516" cy="17514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469B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ts val="1300"/>
                </a:lnSpc>
                <a:defRPr sz="1100">
                  <a:solidFill>
                    <a:srgbClr val="04379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 smtClean="0"/>
                <a:t>法人</a:t>
              </a:r>
              <a:endParaRPr dirty="0"/>
            </a:p>
          </p:txBody>
        </p:sp>
        <p:sp>
          <p:nvSpPr>
            <p:cNvPr id="17" name="线条"/>
            <p:cNvSpPr/>
            <p:nvPr/>
          </p:nvSpPr>
          <p:spPr>
            <a:xfrm rot="15657664">
              <a:off x="5622041" y="4153846"/>
              <a:ext cx="611270" cy="63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19670" extrusionOk="0">
                  <a:moveTo>
                    <a:pt x="18224" y="16777"/>
                  </a:moveTo>
                  <a:cubicBezTo>
                    <a:pt x="14070" y="20636"/>
                    <a:pt x="7296" y="20632"/>
                    <a:pt x="3123" y="16777"/>
                  </a:cubicBezTo>
                  <a:cubicBezTo>
                    <a:pt x="-1039" y="12930"/>
                    <a:pt x="-1044" y="6707"/>
                    <a:pt x="3123" y="2871"/>
                  </a:cubicBezTo>
                  <a:cubicBezTo>
                    <a:pt x="7290" y="-964"/>
                    <a:pt x="14035" y="-950"/>
                    <a:pt x="18224" y="2871"/>
                  </a:cubicBezTo>
                  <a:cubicBezTo>
                    <a:pt x="19252" y="3808"/>
                    <a:pt x="20039" y="4892"/>
                    <a:pt x="20556" y="6073"/>
                  </a:cubicBezTo>
                </a:path>
              </a:pathLst>
            </a:cu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" name="关联"/>
            <p:cNvSpPr txBox="1"/>
            <p:nvPr/>
          </p:nvSpPr>
          <p:spPr>
            <a:xfrm>
              <a:off x="5762985" y="4443469"/>
              <a:ext cx="416512" cy="278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535353"/>
                  </a:solidFill>
                </a:defRPr>
              </a:lvl1pPr>
            </a:lstStyle>
            <a:p>
              <a:r>
                <a:rPr lang="zh-CN" altLang="en-US" dirty="0" smtClean="0"/>
                <a:t>担保</a:t>
              </a:r>
              <a:endParaRPr dirty="0"/>
            </a:p>
          </p:txBody>
        </p:sp>
        <p:sp>
          <p:nvSpPr>
            <p:cNvPr id="19" name="对公客户"/>
            <p:cNvSpPr txBox="1"/>
            <p:nvPr/>
          </p:nvSpPr>
          <p:spPr>
            <a:xfrm>
              <a:off x="3773585" y="3507499"/>
              <a:ext cx="531625" cy="599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2000"/>
                </a:lnSpc>
                <a:defRPr sz="1600" b="1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rPr lang="zh-CN" altLang="en-US" dirty="0" smtClean="0"/>
                <a:t>个人</a:t>
              </a:r>
              <a:r>
                <a:rPr dirty="0" err="1" smtClean="0"/>
                <a:t>客户</a:t>
              </a:r>
              <a:endParaRPr dirty="0"/>
            </a:p>
          </p:txBody>
        </p:sp>
        <p:sp>
          <p:nvSpPr>
            <p:cNvPr id="20" name="线条"/>
            <p:cNvSpPr/>
            <p:nvPr/>
          </p:nvSpPr>
          <p:spPr>
            <a:xfrm rot="15657664">
              <a:off x="3700901" y="4125881"/>
              <a:ext cx="611270" cy="63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19670" extrusionOk="0">
                  <a:moveTo>
                    <a:pt x="18224" y="16777"/>
                  </a:moveTo>
                  <a:cubicBezTo>
                    <a:pt x="14070" y="20636"/>
                    <a:pt x="7296" y="20632"/>
                    <a:pt x="3123" y="16777"/>
                  </a:cubicBezTo>
                  <a:cubicBezTo>
                    <a:pt x="-1039" y="12930"/>
                    <a:pt x="-1044" y="6707"/>
                    <a:pt x="3123" y="2871"/>
                  </a:cubicBezTo>
                  <a:cubicBezTo>
                    <a:pt x="7290" y="-964"/>
                    <a:pt x="14035" y="-950"/>
                    <a:pt x="18224" y="2871"/>
                  </a:cubicBezTo>
                  <a:cubicBezTo>
                    <a:pt x="19252" y="3808"/>
                    <a:pt x="20039" y="4892"/>
                    <a:pt x="20556" y="6073"/>
                  </a:cubicBezTo>
                </a:path>
              </a:pathLst>
            </a:cu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" name="关联"/>
            <p:cNvSpPr txBox="1"/>
            <p:nvPr/>
          </p:nvSpPr>
          <p:spPr>
            <a:xfrm>
              <a:off x="3841845" y="4415504"/>
              <a:ext cx="416512" cy="278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535353"/>
                  </a:solidFill>
                </a:defRPr>
              </a:lvl1pPr>
            </a:lstStyle>
            <a:p>
              <a:r>
                <a:rPr lang="zh-CN" altLang="en-US" dirty="0" smtClean="0"/>
                <a:t>担保</a:t>
              </a:r>
              <a:endParaRPr dirty="0"/>
            </a:p>
          </p:txBody>
        </p:sp>
      </p:grpSp>
      <p:sp>
        <p:nvSpPr>
          <p:cNvPr id="24" name="圆形"/>
          <p:cNvSpPr/>
          <p:nvPr/>
        </p:nvSpPr>
        <p:spPr>
          <a:xfrm>
            <a:off x="1413371" y="3805918"/>
            <a:ext cx="789040" cy="789041"/>
          </a:xfrm>
          <a:prstGeom prst="ellipse">
            <a:avLst/>
          </a:prstGeom>
          <a:gradFill flip="none" rotWithShape="1">
            <a:gsLst>
              <a:gs pos="0">
                <a:srgbClr val="5C96FF"/>
              </a:gs>
              <a:gs pos="100000">
                <a:srgbClr val="04469C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25" name="对公客户"/>
          <p:cNvSpPr txBox="1"/>
          <p:nvPr/>
        </p:nvSpPr>
        <p:spPr>
          <a:xfrm>
            <a:off x="1550212" y="3932884"/>
            <a:ext cx="531625" cy="552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lnSpc>
                <a:spcPts val="2000"/>
              </a:lnSpc>
              <a:defRPr sz="1600" b="1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rPr lang="zh-CN" altLang="en-US" dirty="0" smtClean="0"/>
              <a:t>起诉事件</a:t>
            </a:r>
            <a:endParaRPr dirty="0"/>
          </a:p>
        </p:txBody>
      </p:sp>
      <p:cxnSp>
        <p:nvCxnSpPr>
          <p:cNvPr id="26" name="曲线连接符 25"/>
          <p:cNvCxnSpPr>
            <a:stCxn id="24" idx="2"/>
            <a:endCxn id="14" idx="1"/>
          </p:cNvCxnSpPr>
          <p:nvPr/>
        </p:nvCxnSpPr>
        <p:spPr>
          <a:xfrm rot="10800000" flipV="1">
            <a:off x="568355" y="4200439"/>
            <a:ext cx="845017" cy="863362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曲线连接符 26"/>
          <p:cNvCxnSpPr>
            <a:stCxn id="24" idx="2"/>
          </p:cNvCxnSpPr>
          <p:nvPr/>
        </p:nvCxnSpPr>
        <p:spPr>
          <a:xfrm rot="10800000" flipV="1">
            <a:off x="1150897" y="4200438"/>
            <a:ext cx="262474" cy="882451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曲线连接符 27"/>
          <p:cNvCxnSpPr>
            <a:stCxn id="24" idx="6"/>
            <a:endCxn id="22" idx="1"/>
          </p:cNvCxnSpPr>
          <p:nvPr/>
        </p:nvCxnSpPr>
        <p:spPr>
          <a:xfrm>
            <a:off x="2202411" y="4200439"/>
            <a:ext cx="290477" cy="888409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曲线连接符 28"/>
          <p:cNvCxnSpPr>
            <a:stCxn id="24" idx="6"/>
            <a:endCxn id="22" idx="7"/>
          </p:cNvCxnSpPr>
          <p:nvPr/>
        </p:nvCxnSpPr>
        <p:spPr>
          <a:xfrm>
            <a:off x="2202411" y="4200439"/>
            <a:ext cx="848414" cy="888409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关联"/>
          <p:cNvSpPr txBox="1"/>
          <p:nvPr/>
        </p:nvSpPr>
        <p:spPr>
          <a:xfrm>
            <a:off x="341218" y="4382699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smtClean="0"/>
              <a:t>原告</a:t>
            </a:r>
            <a:endParaRPr dirty="0"/>
          </a:p>
        </p:txBody>
      </p:sp>
      <p:sp>
        <p:nvSpPr>
          <p:cNvPr id="31" name="关联"/>
          <p:cNvSpPr txBox="1"/>
          <p:nvPr/>
        </p:nvSpPr>
        <p:spPr>
          <a:xfrm>
            <a:off x="2869971" y="4318951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 smtClean="0"/>
              <a:t>原告</a:t>
            </a:r>
            <a:endParaRPr dirty="0"/>
          </a:p>
        </p:txBody>
      </p:sp>
      <p:sp>
        <p:nvSpPr>
          <p:cNvPr id="32" name="关联"/>
          <p:cNvSpPr txBox="1"/>
          <p:nvPr/>
        </p:nvSpPr>
        <p:spPr>
          <a:xfrm>
            <a:off x="2083816" y="4571335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/>
              <a:t>被</a:t>
            </a:r>
            <a:r>
              <a:rPr lang="zh-CN" altLang="en-US" dirty="0" smtClean="0"/>
              <a:t>告</a:t>
            </a:r>
            <a:endParaRPr dirty="0"/>
          </a:p>
        </p:txBody>
      </p:sp>
      <p:sp>
        <p:nvSpPr>
          <p:cNvPr id="33" name="关联"/>
          <p:cNvSpPr txBox="1"/>
          <p:nvPr/>
        </p:nvSpPr>
        <p:spPr>
          <a:xfrm>
            <a:off x="1197675" y="4562532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/>
              <a:t>被</a:t>
            </a:r>
            <a:r>
              <a:rPr lang="zh-CN" altLang="en-US" dirty="0" smtClean="0"/>
              <a:t>告</a:t>
            </a:r>
            <a:endParaRPr dirty="0"/>
          </a:p>
        </p:txBody>
      </p:sp>
      <p:sp>
        <p:nvSpPr>
          <p:cNvPr id="34" name="文本框 33"/>
          <p:cNvSpPr txBox="1"/>
          <p:nvPr/>
        </p:nvSpPr>
        <p:spPr>
          <a:xfrm>
            <a:off x="3427910" y="1604075"/>
            <a:ext cx="101513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模型输出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27909" y="2217737"/>
            <a:ext cx="80591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实体列表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27908" y="4557653"/>
            <a:ext cx="80591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关系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列表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505615" y="1604075"/>
            <a:ext cx="147104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本体</a:t>
            </a:r>
            <a:r>
              <a:rPr lang="zh-CN" altLang="en-US" dirty="0" smtClean="0"/>
              <a:t>映射</a:t>
            </a:r>
            <a:r>
              <a:rPr lang="zh-CN" altLang="en-US" dirty="0"/>
              <a:t>配置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05615" y="2185951"/>
            <a:ext cx="165702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对公客户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—— 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企业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86216" y="2706272"/>
            <a:ext cx="212108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名称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—— 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企业（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_name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86215" y="3072706"/>
            <a:ext cx="2707236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注册地址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—— 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企业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注册地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地址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05614" y="4507283"/>
            <a:ext cx="18430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个人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客户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—— </a:t>
            </a:r>
            <a:r>
              <a:rPr lang="zh-CN" altLang="en-US" sz="1400" dirty="0"/>
              <a:t>自然人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86216" y="5027604"/>
            <a:ext cx="2376806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名称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—— 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自然人（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_name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86215" y="5394038"/>
            <a:ext cx="263640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生日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—— </a:t>
            </a:r>
            <a:r>
              <a:rPr lang="zh-CN" altLang="en-US" sz="1400" dirty="0"/>
              <a:t>自然人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</a:t>
            </a:r>
            <a:r>
              <a:rPr lang="zh-CN" altLang="en-US" sz="1400" dirty="0"/>
              <a:t>生日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</a:t>
            </a:r>
            <a:r>
              <a:rPr lang="zh-CN" altLang="en-US" sz="1400" dirty="0"/>
              <a:t>日期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99557" y="1604075"/>
            <a:ext cx="147104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待导</a:t>
            </a:r>
            <a:r>
              <a:rPr lang="zh-CN" altLang="en-US" dirty="0" smtClean="0"/>
              <a:t>入实体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699557" y="2181242"/>
            <a:ext cx="88966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对公客户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699557" y="4507283"/>
            <a:ext cx="88966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个人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客户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86215" y="3410859"/>
            <a:ext cx="2707236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资产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—— null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76407"/>
              </p:ext>
            </p:extLst>
          </p:nvPr>
        </p:nvGraphicFramePr>
        <p:xfrm>
          <a:off x="9631362" y="2675756"/>
          <a:ext cx="2070100" cy="1038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7996071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9806066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96470565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注册地址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资产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3194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阿里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杭州西溪园区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89765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阿里巴巴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杭州西溪园区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558735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蚂蚁集团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3316017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55505"/>
              </p:ext>
            </p:extLst>
          </p:nvPr>
        </p:nvGraphicFramePr>
        <p:xfrm>
          <a:off x="9670942" y="4952567"/>
          <a:ext cx="2030520" cy="533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1100">
                  <a:extLst>
                    <a:ext uri="{9D8B030D-6E8A-4147-A177-3AD203B41FA5}">
                      <a16:colId xmlns:a16="http://schemas.microsoft.com/office/drawing/2014/main" val="3503266592"/>
                    </a:ext>
                  </a:extLst>
                </a:gridCol>
                <a:gridCol w="704710">
                  <a:extLst>
                    <a:ext uri="{9D8B030D-6E8A-4147-A177-3AD203B41FA5}">
                      <a16:colId xmlns:a16="http://schemas.microsoft.com/office/drawing/2014/main" val="1530730707"/>
                    </a:ext>
                  </a:extLst>
                </a:gridCol>
                <a:gridCol w="704710">
                  <a:extLst>
                    <a:ext uri="{9D8B030D-6E8A-4147-A177-3AD203B41FA5}">
                      <a16:colId xmlns:a16="http://schemas.microsoft.com/office/drawing/2014/main" val="364295617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生日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52807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马云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1963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5275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马云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9000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010497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6886214" y="5760472"/>
            <a:ext cx="263640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sz="1400" dirty="0"/>
              <a:t>资产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——</a:t>
            </a:r>
            <a:r>
              <a:rPr lang="zh-CN" altLang="en-US" sz="1400" dirty="0"/>
              <a:t>自然人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资产</a:t>
            </a:r>
            <a:r>
              <a:rPr lang="en-US" altLang="zh-CN" sz="1400" dirty="0" smtClean="0"/>
              <a:t>-</a:t>
            </a:r>
            <a:r>
              <a:rPr lang="zh-CN" altLang="en-US" sz="1400" dirty="0"/>
              <a:t>金额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9873951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 1"/>
          <p:cNvSpPr txBox="1">
            <a:spLocks noGrp="1"/>
          </p:cNvSpPr>
          <p:nvPr>
            <p:ph type="title"/>
          </p:nvPr>
        </p:nvSpPr>
        <p:spPr>
          <a:xfrm>
            <a:off x="232227" y="552139"/>
            <a:ext cx="11469235" cy="533225"/>
          </a:xfrm>
          <a:prstGeom prst="rect">
            <a:avLst/>
          </a:prstGeom>
        </p:spPr>
        <p:txBody>
          <a:bodyPr/>
          <a:lstStyle>
            <a:lvl1pPr defTabSz="813816">
              <a:defRPr sz="2492"/>
            </a:lvl1pPr>
          </a:lstStyle>
          <a:p>
            <a:r>
              <a:rPr lang="zh-CN" altLang="en-US" dirty="0" smtClean="0"/>
              <a:t>知识融合</a:t>
            </a:r>
            <a:endParaRPr dirty="0"/>
          </a:p>
        </p:txBody>
      </p:sp>
      <p:sp>
        <p:nvSpPr>
          <p:cNvPr id="25" name="圆角矩形 24"/>
          <p:cNvSpPr/>
          <p:nvPr/>
        </p:nvSpPr>
        <p:spPr>
          <a:xfrm>
            <a:off x="387457" y="2719317"/>
            <a:ext cx="968644" cy="64698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待</a:t>
            </a:r>
            <a:r>
              <a: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导入实体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7457" y="4514538"/>
            <a:ext cx="968644" cy="64698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链接候选实体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61827" y="3645407"/>
            <a:ext cx="968644" cy="73574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知识融合配置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29" name="肘形连接符 28"/>
          <p:cNvCxnSpPr>
            <a:stCxn id="25" idx="3"/>
            <a:endCxn id="28" idx="2"/>
          </p:cNvCxnSpPr>
          <p:nvPr/>
        </p:nvCxnSpPr>
        <p:spPr>
          <a:xfrm>
            <a:off x="1356101" y="3042808"/>
            <a:ext cx="605726" cy="970470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肘形连接符 29"/>
          <p:cNvCxnSpPr>
            <a:stCxn id="26" idx="3"/>
            <a:endCxn id="28" idx="2"/>
          </p:cNvCxnSpPr>
          <p:nvPr/>
        </p:nvCxnSpPr>
        <p:spPr>
          <a:xfrm flipV="1">
            <a:off x="1356101" y="4013278"/>
            <a:ext cx="605726" cy="824751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/>
          <p:cNvSpPr txBox="1"/>
          <p:nvPr/>
        </p:nvSpPr>
        <p:spPr>
          <a:xfrm>
            <a:off x="3244513" y="1886919"/>
            <a:ext cx="147104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待导</a:t>
            </a:r>
            <a:r>
              <a:rPr lang="zh-CN" altLang="en-US" dirty="0" smtClean="0"/>
              <a:t>入实体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44513" y="2464086"/>
            <a:ext cx="88966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对公客户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44513" y="4790127"/>
            <a:ext cx="88966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个人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客户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72204"/>
              </p:ext>
            </p:extLst>
          </p:nvPr>
        </p:nvGraphicFramePr>
        <p:xfrm>
          <a:off x="3176318" y="2958600"/>
          <a:ext cx="2070100" cy="1038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7996071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9806066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96470565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注册地址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资产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3194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阿里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杭州西溪园区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89765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阿里巴巴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杭州西溪园区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558735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蚂蚁集团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3316017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13231"/>
              </p:ext>
            </p:extLst>
          </p:nvPr>
        </p:nvGraphicFramePr>
        <p:xfrm>
          <a:off x="3215898" y="5235411"/>
          <a:ext cx="2030520" cy="533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1100">
                  <a:extLst>
                    <a:ext uri="{9D8B030D-6E8A-4147-A177-3AD203B41FA5}">
                      <a16:colId xmlns:a16="http://schemas.microsoft.com/office/drawing/2014/main" val="3503266592"/>
                    </a:ext>
                  </a:extLst>
                </a:gridCol>
                <a:gridCol w="704710">
                  <a:extLst>
                    <a:ext uri="{9D8B030D-6E8A-4147-A177-3AD203B41FA5}">
                      <a16:colId xmlns:a16="http://schemas.microsoft.com/office/drawing/2014/main" val="1530730707"/>
                    </a:ext>
                  </a:extLst>
                </a:gridCol>
                <a:gridCol w="704710">
                  <a:extLst>
                    <a:ext uri="{9D8B030D-6E8A-4147-A177-3AD203B41FA5}">
                      <a16:colId xmlns:a16="http://schemas.microsoft.com/office/drawing/2014/main" val="364295617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生日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52807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马云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1963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5275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马云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9000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9668574"/>
                  </a:ext>
                </a:extLst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5725385" y="1886919"/>
            <a:ext cx="147104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链接候选实体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725385" y="2464086"/>
            <a:ext cx="88966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对公客户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25385" y="4790127"/>
            <a:ext cx="88966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个人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客户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94538"/>
              </p:ext>
            </p:extLst>
          </p:nvPr>
        </p:nvGraphicFramePr>
        <p:xfrm>
          <a:off x="5657190" y="2958600"/>
          <a:ext cx="2070100" cy="5194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7996071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9806066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96470565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注册地址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资产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3194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阿里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杭州西溪园区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9000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亿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8976512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54332"/>
              </p:ext>
            </p:extLst>
          </p:nvPr>
        </p:nvGraphicFramePr>
        <p:xfrm>
          <a:off x="5696770" y="5235411"/>
          <a:ext cx="2030520" cy="355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1100">
                  <a:extLst>
                    <a:ext uri="{9D8B030D-6E8A-4147-A177-3AD203B41FA5}">
                      <a16:colId xmlns:a16="http://schemas.microsoft.com/office/drawing/2014/main" val="3503266592"/>
                    </a:ext>
                  </a:extLst>
                </a:gridCol>
                <a:gridCol w="704710">
                  <a:extLst>
                    <a:ext uri="{9D8B030D-6E8A-4147-A177-3AD203B41FA5}">
                      <a16:colId xmlns:a16="http://schemas.microsoft.com/office/drawing/2014/main" val="1530730707"/>
                    </a:ext>
                  </a:extLst>
                </a:gridCol>
                <a:gridCol w="704710">
                  <a:extLst>
                    <a:ext uri="{9D8B030D-6E8A-4147-A177-3AD203B41FA5}">
                      <a16:colId xmlns:a16="http://schemas.microsoft.com/office/drawing/2014/main" val="364295617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生日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52807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马云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null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527566"/>
                  </a:ext>
                </a:extLst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8059172" y="1886919"/>
            <a:ext cx="147104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知识融合配置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59172" y="2464086"/>
            <a:ext cx="88966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对公客户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580443" y="2650827"/>
            <a:ext cx="45476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/>
                </a:solidFill>
              </a:rPr>
              <a:t>名称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等线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580443" y="2880291"/>
            <a:ext cx="108407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注册地址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581797" y="3085680"/>
            <a:ext cx="684165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资产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等线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71164" y="2888920"/>
            <a:ext cx="846604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等线"/>
              </a:rPr>
              <a:t>下拉选择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等线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27927" y="2882309"/>
            <a:ext cx="1336185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融合标志</a:t>
            </a:r>
            <a:r>
              <a:rPr lang="en-US" altLang="zh-CN" sz="1400" dirty="0" smtClean="0"/>
              <a:t>(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索引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):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10378358" y="2622413"/>
            <a:ext cx="99707" cy="771040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07" y="4051174"/>
            <a:ext cx="3906078" cy="24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67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6303936" y="3320512"/>
            <a:ext cx="1410345" cy="1243739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整体流程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29719" y="1759058"/>
            <a:ext cx="3638226" cy="2155929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29718" y="4034161"/>
            <a:ext cx="3638227" cy="219228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97064" y="2059562"/>
            <a:ext cx="1139126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图谱模板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27156" y="2059562"/>
            <a:ext cx="1139126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外部导入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26767" y="3227580"/>
            <a:ext cx="1139126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手动添加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527156" y="3227580"/>
            <a:ext cx="1139126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快速构建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97064" y="4204425"/>
            <a:ext cx="742628" cy="57887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选择数据源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30642" y="5360537"/>
            <a:ext cx="742628" cy="57887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选择模型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2865893" y="4610628"/>
            <a:ext cx="902777" cy="1039348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执行抽取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161293" y="4854486"/>
            <a:ext cx="736171" cy="57887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结果审核修改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18" name="直接箭头连接符 17"/>
          <p:cNvCxnSpPr>
            <a:stCxn id="12" idx="3"/>
            <a:endCxn id="14" idx="1"/>
          </p:cNvCxnSpPr>
          <p:nvPr/>
        </p:nvCxnSpPr>
        <p:spPr>
          <a:xfrm>
            <a:off x="2439692" y="4493864"/>
            <a:ext cx="426201" cy="6364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 flipV="1">
            <a:off x="2473270" y="5130302"/>
            <a:ext cx="392623" cy="51967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>
            <a:endCxn id="15" idx="1"/>
          </p:cNvCxnSpPr>
          <p:nvPr/>
        </p:nvCxnSpPr>
        <p:spPr>
          <a:xfrm>
            <a:off x="3768670" y="5143924"/>
            <a:ext cx="392623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圆角矩形 25"/>
          <p:cNvSpPr/>
          <p:nvPr/>
        </p:nvSpPr>
        <p:spPr>
          <a:xfrm>
            <a:off x="6391757" y="3421924"/>
            <a:ext cx="1242447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节点映射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91757" y="4102952"/>
            <a:ext cx="1242447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关系映射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82074" y="3762438"/>
            <a:ext cx="1573078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实体链接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/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对齐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7715" y="2652358"/>
            <a:ext cx="104226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图谱设计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0444" y="4945638"/>
            <a:ext cx="126246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数据集生成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68605" y="2428924"/>
            <a:ext cx="104226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知识映射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47482" y="2461509"/>
            <a:ext cx="104226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知识融合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3" name="右箭头 32"/>
          <p:cNvSpPr/>
          <p:nvPr/>
        </p:nvSpPr>
        <p:spPr>
          <a:xfrm rot="2267111">
            <a:off x="5415060" y="3223646"/>
            <a:ext cx="534692" cy="46865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4" name="右箭头 33"/>
          <p:cNvSpPr/>
          <p:nvPr/>
        </p:nvSpPr>
        <p:spPr>
          <a:xfrm rot="19344905">
            <a:off x="5450235" y="4259113"/>
            <a:ext cx="534692" cy="46865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7906324" y="3680658"/>
            <a:ext cx="534692" cy="46865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10426259" y="3676026"/>
            <a:ext cx="534692" cy="46865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1166529" y="3485797"/>
            <a:ext cx="902776" cy="90885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构建完成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751949" y="2450445"/>
            <a:ext cx="131735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知识评估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517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整体流程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375380" y="1163118"/>
            <a:ext cx="2391948" cy="2011680"/>
          </a:xfrm>
          <a:prstGeom prst="rect">
            <a:avLst/>
          </a:prstGeom>
          <a:solidFill>
            <a:srgbClr val="ECF2FD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lvl="0" algn="l"/>
            <a:endParaRPr lang="zh-CN" altLang="en-US" sz="1100" b="1" dirty="0">
              <a:solidFill>
                <a:prstClr val="black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02623" y="1568947"/>
            <a:ext cx="877230" cy="581722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02623" y="2322727"/>
            <a:ext cx="877230" cy="581722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55812" y="2322727"/>
            <a:ext cx="877230" cy="581722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248376" y="1209904"/>
            <a:ext cx="645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zh-CN" altLang="en-US" sz="1200" b="1" dirty="0">
                <a:solidFill>
                  <a:prstClr val="black"/>
                </a:solidFill>
                <a:latin typeface="+mj-ea"/>
                <a:ea typeface="+mj-ea"/>
                <a:sym typeface="+mn-ea"/>
              </a:rPr>
              <a:t>数据源</a:t>
            </a:r>
          </a:p>
        </p:txBody>
      </p:sp>
      <p:sp>
        <p:nvSpPr>
          <p:cNvPr id="45" name="矩形 44"/>
          <p:cNvSpPr/>
          <p:nvPr/>
        </p:nvSpPr>
        <p:spPr>
          <a:xfrm>
            <a:off x="2655812" y="1551318"/>
            <a:ext cx="877230" cy="581722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391339" y="3836360"/>
            <a:ext cx="2391948" cy="2011680"/>
          </a:xfrm>
          <a:prstGeom prst="rect">
            <a:avLst/>
          </a:prstGeom>
          <a:solidFill>
            <a:srgbClr val="ECF2FD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lvl="0" algn="l"/>
            <a:endParaRPr lang="zh-CN" altLang="en-US" sz="1100" b="1" dirty="0">
              <a:solidFill>
                <a:prstClr val="black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18582" y="4242189"/>
            <a:ext cx="877230" cy="581722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实体抽取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18582" y="4995969"/>
            <a:ext cx="877230" cy="581722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属性抽取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71771" y="4995969"/>
            <a:ext cx="877230" cy="581722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事件抽取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56357" y="3879161"/>
            <a:ext cx="829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zh-CN" altLang="en-US" sz="1200" b="1" dirty="0" smtClean="0">
                <a:solidFill>
                  <a:prstClr val="black"/>
                </a:solidFill>
                <a:latin typeface="+mj-ea"/>
                <a:ea typeface="+mj-ea"/>
                <a:sym typeface="+mn-ea"/>
              </a:rPr>
              <a:t>领域模型</a:t>
            </a:r>
            <a:endParaRPr lang="zh-CN" altLang="en-US" sz="1200" b="1" dirty="0">
              <a:solidFill>
                <a:prstClr val="black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71771" y="4224560"/>
            <a:ext cx="877230" cy="581722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关系抽取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加号 2"/>
          <p:cNvSpPr/>
          <p:nvPr/>
        </p:nvSpPr>
        <p:spPr>
          <a:xfrm>
            <a:off x="2248376" y="3289055"/>
            <a:ext cx="645956" cy="486460"/>
          </a:xfrm>
          <a:prstGeom prst="mathPlu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74287" y="1784908"/>
            <a:ext cx="1593556" cy="3580651"/>
          </a:xfrm>
          <a:prstGeom prst="rect">
            <a:avLst/>
          </a:prstGeom>
          <a:solidFill>
            <a:srgbClr val="ECF2FD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lvl="0" algn="l"/>
            <a:endParaRPr lang="zh-CN" altLang="en-US" sz="1100" b="1" dirty="0">
              <a:solidFill>
                <a:prstClr val="black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82365" y="2270667"/>
            <a:ext cx="1133011" cy="697384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本体映射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690300" y="1852051"/>
            <a:ext cx="1305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prstClr val="black"/>
                </a:solidFill>
                <a:latin typeface="+mj-ea"/>
                <a:ea typeface="+mj-ea"/>
                <a:sym typeface="+mn-ea"/>
              </a:rPr>
              <a:t>知识映射</a:t>
            </a:r>
            <a:endParaRPr lang="zh-CN" altLang="en-US" sz="1200" b="1" dirty="0">
              <a:solidFill>
                <a:prstClr val="black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73069" y="3410305"/>
            <a:ext cx="1139788" cy="704951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关系映射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773069" y="4511816"/>
            <a:ext cx="1139788" cy="704951"/>
          </a:xfrm>
          <a:prstGeom prst="rect">
            <a:avLst/>
          </a:prstGeom>
          <a:solidFill>
            <a:srgbClr val="013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属性映射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箭头: 右 90"/>
          <p:cNvSpPr/>
          <p:nvPr/>
        </p:nvSpPr>
        <p:spPr>
          <a:xfrm>
            <a:off x="6292291" y="3347277"/>
            <a:ext cx="567881" cy="316604"/>
          </a:xfrm>
          <a:prstGeom prst="rightArrow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</a:schemeClr>
              </a:gs>
              <a:gs pos="53000">
                <a:schemeClr val="accent1">
                  <a:lumMod val="45000"/>
                  <a:lumOff val="55000"/>
                </a:schemeClr>
              </a:gs>
              <a:gs pos="96000">
                <a:srgbClr val="01379C"/>
              </a:gs>
              <a:gs pos="3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磁盘 57"/>
          <p:cNvSpPr/>
          <p:nvPr/>
        </p:nvSpPr>
        <p:spPr>
          <a:xfrm>
            <a:off x="6984621" y="3025939"/>
            <a:ext cx="730689" cy="959280"/>
          </a:xfrm>
          <a:prstGeom prst="flowChartMagneticDisk">
            <a:avLst/>
          </a:prstGeom>
          <a:solidFill>
            <a:srgbClr val="01379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697302" y="4135674"/>
            <a:ext cx="1305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prstClr val="black"/>
                </a:solidFill>
                <a:latin typeface="+mj-ea"/>
                <a:ea typeface="+mj-ea"/>
                <a:sym typeface="+mn-ea"/>
              </a:rPr>
              <a:t>图数据库</a:t>
            </a:r>
            <a:endParaRPr lang="zh-CN" altLang="en-US" sz="1200" b="1" dirty="0">
              <a:solidFill>
                <a:prstClr val="black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1" name="箭头: 右 90"/>
          <p:cNvSpPr/>
          <p:nvPr/>
        </p:nvSpPr>
        <p:spPr>
          <a:xfrm>
            <a:off x="3859663" y="2058018"/>
            <a:ext cx="567881" cy="316604"/>
          </a:xfrm>
          <a:prstGeom prst="rightArrow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</a:schemeClr>
              </a:gs>
              <a:gs pos="53000">
                <a:schemeClr val="accent1">
                  <a:lumMod val="45000"/>
                  <a:lumOff val="55000"/>
                </a:schemeClr>
              </a:gs>
              <a:gs pos="96000">
                <a:srgbClr val="01379C"/>
              </a:gs>
              <a:gs pos="3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箭头: 右 90"/>
          <p:cNvSpPr/>
          <p:nvPr/>
        </p:nvSpPr>
        <p:spPr>
          <a:xfrm>
            <a:off x="3907015" y="4705989"/>
            <a:ext cx="567881" cy="316604"/>
          </a:xfrm>
          <a:prstGeom prst="rightArrow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</a:schemeClr>
              </a:gs>
              <a:gs pos="53000">
                <a:schemeClr val="accent1">
                  <a:lumMod val="45000"/>
                  <a:lumOff val="55000"/>
                </a:schemeClr>
              </a:gs>
              <a:gs pos="96000">
                <a:srgbClr val="01379C"/>
              </a:gs>
              <a:gs pos="3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291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集生成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54981" y="844953"/>
            <a:ext cx="2639892" cy="480822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 smtClean="0"/>
              <a:t>数据集</a:t>
            </a:r>
            <a:r>
              <a:rPr lang="en-US" altLang="zh-CN" dirty="0" smtClean="0"/>
              <a:t>=</a:t>
            </a:r>
            <a:r>
              <a:rPr lang="zh-CN" altLang="en-US" dirty="0" smtClean="0"/>
              <a:t>数据源</a:t>
            </a:r>
            <a:r>
              <a:rPr lang="en-US" altLang="zh-CN" dirty="0" smtClean="0"/>
              <a:t>+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4687553" y="3960518"/>
            <a:ext cx="1592451" cy="241386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70397" y="4071987"/>
            <a:ext cx="1053885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实体抽取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70396" y="4669963"/>
            <a:ext cx="1053885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关系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抽取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70396" y="5267939"/>
            <a:ext cx="1053885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属性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抽取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70395" y="5865915"/>
            <a:ext cx="1053885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事件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抽取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882497" y="4963139"/>
            <a:ext cx="1152690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领域模型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70395" y="3496511"/>
            <a:ext cx="10538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抽取模型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87553" y="1851722"/>
            <a:ext cx="1592451" cy="152544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70394" y="1903625"/>
            <a:ext cx="1053885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PDF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72263" y="2411916"/>
            <a:ext cx="1053885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DOC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70395" y="2920380"/>
            <a:ext cx="1053885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TXT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56835" y="1295089"/>
            <a:ext cx="10538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数据源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882497" y="3873196"/>
            <a:ext cx="1152690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字符流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24" name="直接箭头连接符 23"/>
          <p:cNvCxnSpPr>
            <a:stCxn id="22" idx="2"/>
            <a:endCxn id="10" idx="0"/>
          </p:cNvCxnSpPr>
          <p:nvPr/>
        </p:nvCxnSpPr>
        <p:spPr>
          <a:xfrm>
            <a:off x="7458842" y="4281814"/>
            <a:ext cx="0" cy="6813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>
            <a:stCxn id="10" idx="3"/>
          </p:cNvCxnSpPr>
          <p:nvPr/>
        </p:nvCxnSpPr>
        <p:spPr>
          <a:xfrm>
            <a:off x="8035187" y="5167448"/>
            <a:ext cx="61951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>
            <a:stCxn id="4" idx="3"/>
            <a:endCxn id="10" idx="1"/>
          </p:cNvCxnSpPr>
          <p:nvPr/>
        </p:nvCxnSpPr>
        <p:spPr>
          <a:xfrm flipV="1">
            <a:off x="6280004" y="5167448"/>
            <a:ext cx="602493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箭头连接符 30"/>
          <p:cNvCxnSpPr>
            <a:stCxn id="9" idx="3"/>
            <a:endCxn id="15" idx="1"/>
          </p:cNvCxnSpPr>
          <p:nvPr/>
        </p:nvCxnSpPr>
        <p:spPr>
          <a:xfrm flipV="1">
            <a:off x="6280004" y="2614443"/>
            <a:ext cx="582035" cy="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圆角矩形 38"/>
          <p:cNvSpPr/>
          <p:nvPr/>
        </p:nvSpPr>
        <p:spPr>
          <a:xfrm>
            <a:off x="8654697" y="4572169"/>
            <a:ext cx="1703124" cy="118308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803803" y="4712317"/>
            <a:ext cx="1419675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实体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803803" y="5261083"/>
            <a:ext cx="1419675" cy="40861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关系三元组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32835" y="3150754"/>
            <a:ext cx="1575880" cy="71508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概念型数据集（结构化）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932835" y="4035971"/>
            <a:ext cx="1575880" cy="71508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关系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型数据集（结构化）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932835" y="2222223"/>
            <a:ext cx="1575880" cy="71508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文本型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数据集（非结构化）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3786848" y="1751405"/>
            <a:ext cx="622571" cy="1726077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6862039" y="1972492"/>
            <a:ext cx="1169556" cy="1283902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转换模块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33" name="直接箭头连接符 32"/>
          <p:cNvCxnSpPr>
            <a:stCxn id="15" idx="2"/>
            <a:endCxn id="22" idx="0"/>
          </p:cNvCxnSpPr>
          <p:nvPr/>
        </p:nvCxnSpPr>
        <p:spPr>
          <a:xfrm>
            <a:off x="7446817" y="3256394"/>
            <a:ext cx="12025" cy="6168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39611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 1"/>
          <p:cNvSpPr txBox="1">
            <a:spLocks noGrp="1"/>
          </p:cNvSpPr>
          <p:nvPr>
            <p:ph type="title"/>
          </p:nvPr>
        </p:nvSpPr>
        <p:spPr>
          <a:xfrm>
            <a:off x="232227" y="552139"/>
            <a:ext cx="11469235" cy="533225"/>
          </a:xfrm>
          <a:prstGeom prst="rect">
            <a:avLst/>
          </a:prstGeom>
        </p:spPr>
        <p:txBody>
          <a:bodyPr/>
          <a:lstStyle>
            <a:lvl1pPr defTabSz="813816">
              <a:defRPr sz="2492"/>
            </a:lvl1pPr>
          </a:lstStyle>
          <a:p>
            <a:r>
              <a:rPr lang="zh-CN" altLang="en-US" dirty="0" smtClean="0"/>
              <a:t>抽取模型 </a:t>
            </a:r>
            <a:endParaRPr dirty="0"/>
          </a:p>
        </p:txBody>
      </p:sp>
      <p:sp>
        <p:nvSpPr>
          <p:cNvPr id="171" name="文本占位符 2"/>
          <p:cNvSpPr txBox="1">
            <a:spLocks noGrp="1"/>
          </p:cNvSpPr>
          <p:nvPr>
            <p:ph type="body" idx="1"/>
          </p:nvPr>
        </p:nvSpPr>
        <p:spPr>
          <a:xfrm>
            <a:off x="270039" y="1285632"/>
            <a:ext cx="11214449" cy="506889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实体抽取</a:t>
            </a:r>
            <a:endParaRPr lang="en-US" altLang="zh-CN" sz="1500" dirty="0" smtClean="0"/>
          </a:p>
          <a:p>
            <a:pPr>
              <a:buSzPct val="100000"/>
            </a:pPr>
            <a:r>
              <a:rPr lang="en-US" altLang="zh-CN" sz="1500" dirty="0" smtClean="0"/>
              <a:t>-</a:t>
            </a:r>
            <a:r>
              <a:rPr lang="zh-CN" altLang="en-US" sz="1500" dirty="0" smtClean="0"/>
              <a:t>输入：阿里巴巴创始人是马云</a:t>
            </a:r>
            <a:endParaRPr lang="en-US" altLang="zh-CN" sz="1500" dirty="0" smtClean="0"/>
          </a:p>
          <a:p>
            <a:pPr>
              <a:buSzPct val="100000"/>
            </a:pPr>
            <a:r>
              <a:rPr lang="en-US" altLang="zh-CN" sz="1500" dirty="0" smtClean="0"/>
              <a:t>-</a:t>
            </a:r>
            <a:r>
              <a:rPr lang="zh-CN" altLang="en-US" sz="1500" dirty="0" smtClean="0"/>
              <a:t>输出：</a:t>
            </a:r>
            <a:r>
              <a:rPr lang="en-US" sz="1500" dirty="0" smtClean="0"/>
              <a:t>	[</a:t>
            </a:r>
            <a:r>
              <a:rPr lang="en-US" altLang="zh-CN" sz="1500" dirty="0"/>
              <a:t>'</a:t>
            </a:r>
            <a:r>
              <a:rPr lang="en-US" sz="1500" dirty="0" smtClean="0"/>
              <a:t>B-ORG','I-ORG','I-ORG','I-ORG','</a:t>
            </a:r>
            <a:r>
              <a:rPr lang="en-US" altLang="zh-CN" sz="1500" dirty="0" smtClean="0"/>
              <a:t>O</a:t>
            </a:r>
            <a:r>
              <a:rPr lang="en-US" sz="1500" dirty="0" smtClean="0"/>
              <a:t>','O','O','O</a:t>
            </a:r>
            <a:r>
              <a:rPr lang="en-US" altLang="zh-CN" sz="1500" dirty="0" smtClean="0"/>
              <a:t>',</a:t>
            </a:r>
            <a:r>
              <a:rPr lang="en-US" altLang="zh-CN" sz="1500" dirty="0"/>
              <a:t> </a:t>
            </a:r>
            <a:r>
              <a:rPr lang="en-US" altLang="zh-CN" sz="1500" dirty="0" smtClean="0"/>
              <a:t>'B-PER','I-PER'</a:t>
            </a:r>
            <a:r>
              <a:rPr lang="en-US" sz="1500" dirty="0" smtClean="0"/>
              <a:t>]</a:t>
            </a:r>
            <a:endParaRPr lang="en-US" sz="1500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关系抽取</a:t>
            </a:r>
            <a:endParaRPr lang="en-US" altLang="zh-CN" sz="1500" dirty="0" smtClean="0"/>
          </a:p>
          <a:p>
            <a:pPr>
              <a:buSzPct val="100000"/>
            </a:pPr>
            <a:r>
              <a:rPr lang="en-US" altLang="zh-CN" sz="1500" dirty="0"/>
              <a:t>-</a:t>
            </a:r>
            <a:r>
              <a:rPr lang="zh-CN" altLang="en-US" sz="1500" dirty="0"/>
              <a:t>输入：“马云是阿里巴巴的法人</a:t>
            </a:r>
            <a:r>
              <a:rPr lang="en-US" altLang="zh-CN" sz="1500" dirty="0"/>
              <a:t>”,</a:t>
            </a:r>
            <a:r>
              <a:rPr lang="zh-CN" altLang="en-US" sz="1500" dirty="0"/>
              <a:t>位置</a:t>
            </a:r>
            <a:r>
              <a:rPr lang="en-US" altLang="zh-CN" sz="1500" dirty="0" smtClean="0"/>
              <a:t>0-2:</a:t>
            </a:r>
            <a:r>
              <a:rPr lang="zh-CN" altLang="en-US" sz="1500" dirty="0"/>
              <a:t>自然人</a:t>
            </a:r>
            <a:r>
              <a:rPr lang="en-US" altLang="zh-CN" sz="1500" dirty="0"/>
              <a:t>,</a:t>
            </a:r>
            <a:r>
              <a:rPr lang="zh-CN" altLang="en-US" sz="1500" dirty="0"/>
              <a:t>位置</a:t>
            </a:r>
            <a:r>
              <a:rPr lang="en-US" altLang="zh-CN" sz="1500" dirty="0" smtClean="0"/>
              <a:t>3-7:</a:t>
            </a:r>
            <a:r>
              <a:rPr lang="zh-CN" altLang="en-US" sz="1500" dirty="0"/>
              <a:t>企业</a:t>
            </a:r>
            <a:endParaRPr lang="en-US" altLang="zh-CN" sz="1500" dirty="0"/>
          </a:p>
          <a:p>
            <a:pPr>
              <a:buSzPct val="100000"/>
            </a:pPr>
            <a:r>
              <a:rPr lang="en-US" altLang="zh-CN" sz="1500" dirty="0"/>
              <a:t>-</a:t>
            </a:r>
            <a:r>
              <a:rPr lang="zh-CN" altLang="en-US" sz="1500" dirty="0"/>
              <a:t>输出</a:t>
            </a:r>
            <a:r>
              <a:rPr lang="en-US" altLang="zh-CN" sz="1500" dirty="0"/>
              <a:t>: </a:t>
            </a:r>
            <a:r>
              <a:rPr lang="zh-CN" altLang="en-US" sz="1500" dirty="0" smtClean="0"/>
              <a:t>法人</a:t>
            </a:r>
            <a:endParaRPr lang="en-US" altLang="zh-CN" sz="1500" dirty="0" smtClean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属性抽取</a:t>
            </a:r>
            <a:endParaRPr lang="en-US" altLang="zh-CN" sz="1500" dirty="0" smtClean="0"/>
          </a:p>
          <a:p>
            <a:pPr>
              <a:buSzPct val="100000"/>
            </a:pPr>
            <a:r>
              <a:rPr lang="en-US" altLang="zh-CN" sz="1500" dirty="0"/>
              <a:t>-</a:t>
            </a:r>
            <a:r>
              <a:rPr lang="zh-CN" altLang="en-US" sz="1500" dirty="0"/>
              <a:t>输入：马云生日是</a:t>
            </a:r>
            <a:r>
              <a:rPr lang="en-US" altLang="zh-CN" sz="1500" dirty="0"/>
              <a:t>2</a:t>
            </a:r>
            <a:r>
              <a:rPr lang="zh-CN" altLang="en-US" sz="1500" dirty="0"/>
              <a:t>月</a:t>
            </a:r>
            <a:r>
              <a:rPr lang="en-US" altLang="zh-CN" sz="1500" dirty="0"/>
              <a:t>3</a:t>
            </a:r>
            <a:r>
              <a:rPr lang="zh-CN" altLang="en-US" sz="1500" dirty="0"/>
              <a:t>日</a:t>
            </a:r>
            <a:endParaRPr lang="en-US" altLang="zh-CN" sz="1500" dirty="0"/>
          </a:p>
          <a:p>
            <a:pPr>
              <a:buSzPct val="100000"/>
            </a:pPr>
            <a:r>
              <a:rPr lang="en-US" altLang="zh-CN" sz="1500" dirty="0"/>
              <a:t>-</a:t>
            </a:r>
            <a:r>
              <a:rPr lang="zh-CN" altLang="en-US" sz="1500" dirty="0"/>
              <a:t>输出：</a:t>
            </a:r>
            <a:r>
              <a:rPr lang="en-US" altLang="zh-CN" sz="1500" dirty="0"/>
              <a:t>	['B-PER','I-PER','O','O','O', 'B-DAT','I-DAT','I-DAT','I-DAT</a:t>
            </a:r>
            <a:r>
              <a:rPr lang="en-US" altLang="zh-CN" sz="1500" dirty="0" smtClean="0"/>
              <a:t>']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事件抽取</a:t>
            </a:r>
            <a:endParaRPr lang="en-US" altLang="zh-CN" sz="1500" dirty="0" smtClean="0"/>
          </a:p>
          <a:p>
            <a:pPr>
              <a:buSzPct val="100000"/>
            </a:pPr>
            <a:r>
              <a:rPr lang="en-US" altLang="zh-CN" sz="1500" dirty="0"/>
              <a:t>-</a:t>
            </a:r>
            <a:r>
              <a:rPr lang="zh-CN" altLang="en-US" sz="1500" dirty="0"/>
              <a:t>输入</a:t>
            </a:r>
            <a:r>
              <a:rPr lang="zh-CN" altLang="en-US" sz="1500" dirty="0" smtClean="0"/>
              <a:t>：</a:t>
            </a:r>
            <a:r>
              <a:rPr lang="zh-CN" altLang="en-US" sz="1500" dirty="0"/>
              <a:t>本</a:t>
            </a:r>
            <a:r>
              <a:rPr lang="zh-CN" altLang="en-US" sz="1500" dirty="0" smtClean="0"/>
              <a:t>院受理阿里巴巴起诉腾讯事宜</a:t>
            </a:r>
            <a:r>
              <a:rPr lang="en-US" altLang="zh-CN" sz="1500" dirty="0" smtClean="0"/>
              <a:t>…</a:t>
            </a:r>
            <a:r>
              <a:rPr lang="zh-CN" altLang="en-US" sz="1500" dirty="0" smtClean="0"/>
              <a:t>，位置</a:t>
            </a:r>
            <a:r>
              <a:rPr lang="en-US" altLang="zh-CN" sz="1500" dirty="0" smtClean="0"/>
              <a:t>4-8</a:t>
            </a:r>
            <a:r>
              <a:rPr lang="zh-CN" altLang="en-US" sz="1500" dirty="0" smtClean="0"/>
              <a:t>：原告，位置</a:t>
            </a:r>
            <a:r>
              <a:rPr lang="en-US" altLang="zh-CN" sz="1500" dirty="0" smtClean="0"/>
              <a:t>8-10</a:t>
            </a:r>
            <a:r>
              <a:rPr lang="zh-CN" altLang="en-US" sz="1500" dirty="0" smtClean="0"/>
              <a:t>，起诉</a:t>
            </a:r>
            <a:endParaRPr lang="en-US" altLang="zh-CN" sz="1500" dirty="0"/>
          </a:p>
          <a:p>
            <a:pPr>
              <a:buSzPct val="100000"/>
            </a:pPr>
            <a:r>
              <a:rPr lang="en-US" altLang="zh-CN" sz="1500" dirty="0"/>
              <a:t>-</a:t>
            </a:r>
            <a:r>
              <a:rPr lang="zh-CN" altLang="en-US" sz="1500" dirty="0"/>
              <a:t>输出</a:t>
            </a:r>
            <a:r>
              <a:rPr lang="zh-CN" altLang="en-US" sz="1500" dirty="0" smtClean="0"/>
              <a:t>：</a:t>
            </a:r>
            <a:r>
              <a:rPr lang="en-US" altLang="zh-CN" sz="1500" dirty="0" smtClean="0"/>
              <a:t>[{‘trigger’: {‘</a:t>
            </a:r>
            <a:r>
              <a:rPr lang="en-US" altLang="zh-CN" sz="1500" dirty="0" err="1" smtClean="0"/>
              <a:t>entity_id</a:t>
            </a:r>
            <a:r>
              <a:rPr lang="en-US" altLang="zh-CN" sz="1500" dirty="0" smtClean="0"/>
              <a:t>’: ‘683-0’, ‘text’: ‘</a:t>
            </a:r>
            <a:r>
              <a:rPr lang="zh-CN" altLang="en-US" sz="1500" dirty="0" smtClean="0"/>
              <a:t>起诉</a:t>
            </a:r>
            <a:r>
              <a:rPr lang="en-US" altLang="zh-CN" sz="1500" dirty="0" smtClean="0"/>
              <a:t>’, ‘start’: 8, ‘end’: 10}, ‘arguments’: [{‘role’: ‘</a:t>
            </a:r>
            <a:r>
              <a:rPr lang="zh-CN" altLang="en-US" sz="1500" dirty="0" smtClean="0"/>
              <a:t>起诉书</a:t>
            </a:r>
            <a:r>
              <a:rPr lang="en-US" altLang="zh-CN" sz="1500" dirty="0" smtClean="0"/>
              <a:t>-</a:t>
            </a:r>
            <a:r>
              <a:rPr lang="zh-CN" altLang="en-US" sz="1500" dirty="0" smtClean="0"/>
              <a:t>原告</a:t>
            </a:r>
            <a:r>
              <a:rPr lang="en-US" altLang="zh-CN" sz="1500" dirty="0" smtClean="0"/>
              <a:t>’, ‘</a:t>
            </a:r>
            <a:r>
              <a:rPr lang="en-US" altLang="zh-CN" sz="1500" dirty="0" err="1" smtClean="0"/>
              <a:t>entity_type</a:t>
            </a:r>
            <a:r>
              <a:rPr lang="en-US" altLang="zh-CN" sz="1500" dirty="0" smtClean="0"/>
              <a:t>’: ‘</a:t>
            </a:r>
            <a:r>
              <a:rPr lang="zh-CN" altLang="en-US" sz="1500" dirty="0" smtClean="0"/>
              <a:t>起诉书</a:t>
            </a:r>
            <a:r>
              <a:rPr lang="en-US" altLang="zh-CN" sz="1500" dirty="0" smtClean="0"/>
              <a:t>-</a:t>
            </a:r>
            <a:r>
              <a:rPr lang="zh-CN" altLang="en-US" sz="1500" dirty="0" smtClean="0"/>
              <a:t>原告</a:t>
            </a:r>
            <a:r>
              <a:rPr lang="en-US" altLang="zh-CN" sz="1500" dirty="0" smtClean="0"/>
              <a:t>’, ‘text’: ‘</a:t>
            </a:r>
            <a:r>
              <a:rPr lang="zh-CN" altLang="en-US" sz="1500" dirty="0" smtClean="0"/>
              <a:t>阿里巴巴</a:t>
            </a:r>
            <a:r>
              <a:rPr lang="en-US" altLang="zh-CN" sz="1500" dirty="0" smtClean="0"/>
              <a:t>', </a:t>
            </a:r>
            <a:r>
              <a:rPr lang="en-US" altLang="zh-CN" sz="1500" dirty="0"/>
              <a:t>'start': </a:t>
            </a:r>
            <a:r>
              <a:rPr lang="en-US" altLang="zh-CN" sz="1500" dirty="0" smtClean="0"/>
              <a:t>4, </a:t>
            </a:r>
            <a:r>
              <a:rPr lang="en-US" altLang="zh-CN" sz="1500" dirty="0"/>
              <a:t>'end': </a:t>
            </a:r>
            <a:r>
              <a:rPr lang="en-US" altLang="zh-CN" sz="1500" dirty="0" smtClean="0"/>
              <a:t>8}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79520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 1"/>
          <p:cNvSpPr txBox="1">
            <a:spLocks noGrp="1"/>
          </p:cNvSpPr>
          <p:nvPr>
            <p:ph type="title"/>
          </p:nvPr>
        </p:nvSpPr>
        <p:spPr>
          <a:xfrm>
            <a:off x="232227" y="552139"/>
            <a:ext cx="11469235" cy="533225"/>
          </a:xfrm>
          <a:prstGeom prst="rect">
            <a:avLst/>
          </a:prstGeom>
        </p:spPr>
        <p:txBody>
          <a:bodyPr/>
          <a:lstStyle>
            <a:lvl1pPr defTabSz="813816">
              <a:defRPr sz="2492"/>
            </a:lvl1pPr>
          </a:lstStyle>
          <a:p>
            <a:r>
              <a:rPr lang="zh-CN" altLang="en-US" dirty="0" smtClean="0"/>
              <a:t>领域模型</a:t>
            </a:r>
            <a:endParaRPr dirty="0"/>
          </a:p>
        </p:txBody>
      </p:sp>
      <p:sp>
        <p:nvSpPr>
          <p:cNvPr id="171" name="文本占位符 2"/>
          <p:cNvSpPr txBox="1">
            <a:spLocks noGrp="1"/>
          </p:cNvSpPr>
          <p:nvPr>
            <p:ph type="body" idx="1"/>
          </p:nvPr>
        </p:nvSpPr>
        <p:spPr>
          <a:xfrm>
            <a:off x="270039" y="1285632"/>
            <a:ext cx="11214449" cy="506889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lvl="1">
              <a:buSzPct val="100000"/>
            </a:pPr>
            <a:r>
              <a:rPr lang="en-US" altLang="zh-CN" dirty="0"/>
              <a:t>-</a:t>
            </a:r>
            <a:r>
              <a:rPr lang="zh-CN" altLang="en-US" dirty="0"/>
              <a:t>输入</a:t>
            </a:r>
            <a:r>
              <a:rPr lang="zh-CN" altLang="en-US" dirty="0" smtClean="0"/>
              <a:t>：</a:t>
            </a:r>
            <a:r>
              <a:rPr lang="zh-CN" altLang="en-US" dirty="0"/>
              <a:t>马云是阿里巴巴的</a:t>
            </a:r>
            <a:r>
              <a:rPr lang="zh-CN" altLang="en-US" dirty="0" smtClean="0"/>
              <a:t>法人，</a:t>
            </a:r>
            <a:r>
              <a:rPr lang="zh-CN" altLang="en-US" dirty="0"/>
              <a:t> </a:t>
            </a:r>
            <a:r>
              <a:rPr lang="en-US" altLang="zh-CN" dirty="0"/>
              <a:t>1964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 smtClean="0"/>
              <a:t>日生，个人资产达到</a:t>
            </a:r>
            <a:r>
              <a:rPr lang="en-US" altLang="zh-CN" dirty="0" smtClean="0"/>
              <a:t>9000</a:t>
            </a:r>
            <a:r>
              <a:rPr lang="zh-CN" altLang="en-US" dirty="0" smtClean="0"/>
              <a:t>亿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其下企业蚂蚁金服估值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亿，给阿里巴巴担保</a:t>
            </a:r>
            <a:r>
              <a:rPr lang="en-US" altLang="zh-CN" dirty="0" smtClean="0"/>
              <a:t>……</a:t>
            </a:r>
          </a:p>
          <a:p>
            <a:pPr lvl="1">
              <a:buSzPct val="100000"/>
            </a:pPr>
            <a:r>
              <a:rPr lang="en-US" dirty="0" smtClean="0"/>
              <a:t>-</a:t>
            </a:r>
            <a:r>
              <a:rPr lang="zh-CN" altLang="en-US" dirty="0" smtClean="0"/>
              <a:t>输出：</a:t>
            </a:r>
            <a:endParaRPr lang="en-US" altLang="zh-CN" dirty="0" smtClean="0"/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B0F0"/>
                </a:solidFill>
              </a:rPr>
              <a:t>实体列表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>
              <a:buSzPct val="100000"/>
            </a:pPr>
            <a:r>
              <a:rPr lang="en-US" altLang="zh-CN" dirty="0" smtClean="0"/>
              <a:t>Id and </a:t>
            </a:r>
            <a:r>
              <a:rPr lang="zh-CN" altLang="en-US" dirty="0" smtClean="0"/>
              <a:t>马云：自然人</a:t>
            </a:r>
            <a:endParaRPr lang="en-US" altLang="zh-CN" dirty="0" smtClean="0"/>
          </a:p>
          <a:p>
            <a:pPr lvl="1">
              <a:buSzPct val="100000"/>
            </a:pPr>
            <a:r>
              <a:rPr lang="en-US" altLang="zh-CN" dirty="0" smtClean="0"/>
              <a:t>Id and </a:t>
            </a:r>
            <a:r>
              <a:rPr lang="zh-CN" altLang="en-US" dirty="0" smtClean="0"/>
              <a:t>阿里巴巴：企业</a:t>
            </a:r>
            <a:endParaRPr lang="en-US" altLang="zh-CN" dirty="0" smtClean="0"/>
          </a:p>
          <a:p>
            <a:pPr lvl="1">
              <a:buSzPct val="100000"/>
            </a:pPr>
            <a:r>
              <a:rPr lang="en-US" altLang="zh-CN" dirty="0" smtClean="0"/>
              <a:t>Id and 1964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zh-CN" altLang="en-US" dirty="0" smtClean="0"/>
              <a:t>：日期</a:t>
            </a:r>
            <a:endParaRPr lang="en-US" altLang="zh-CN" dirty="0" smtClean="0"/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B0F0"/>
                </a:solidFill>
              </a:rPr>
              <a:t>关系三元组列表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>
              <a:buSzPct val="100000"/>
            </a:pPr>
            <a:r>
              <a:rPr lang="zh-CN" altLang="en-US" dirty="0"/>
              <a:t>马</a:t>
            </a:r>
            <a:r>
              <a:rPr lang="zh-CN" altLang="en-US" dirty="0" smtClean="0"/>
              <a:t>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生日</a:t>
            </a:r>
            <a:r>
              <a:rPr lang="en-US" altLang="zh-CN" dirty="0" smtClean="0"/>
              <a:t>——</a:t>
            </a:r>
            <a:r>
              <a:rPr lang="en-US" altLang="zh-CN" dirty="0"/>
              <a:t>1964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1">
              <a:buSzPct val="100000"/>
            </a:pPr>
            <a:r>
              <a:rPr lang="zh-CN" altLang="en-US" dirty="0"/>
              <a:t>马</a:t>
            </a:r>
            <a:r>
              <a:rPr lang="zh-CN" altLang="en-US" dirty="0" smtClean="0"/>
              <a:t>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资产</a:t>
            </a:r>
            <a:r>
              <a:rPr lang="en-US" altLang="zh-CN" dirty="0" smtClean="0"/>
              <a:t>——9000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pPr lvl="1">
              <a:buSzPct val="100000"/>
            </a:pPr>
            <a:r>
              <a:rPr lang="zh-CN" altLang="en-US" dirty="0"/>
              <a:t>马</a:t>
            </a:r>
            <a:r>
              <a:rPr lang="zh-CN" altLang="en-US" dirty="0" smtClean="0"/>
              <a:t>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法人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阿里巴巴</a:t>
            </a:r>
            <a:endParaRPr lang="en-US" altLang="zh-CN" dirty="0" smtClean="0"/>
          </a:p>
          <a:p>
            <a:pPr lvl="1">
              <a:buSzPct val="100000"/>
            </a:pPr>
            <a:r>
              <a:rPr lang="zh-CN" altLang="en-US" dirty="0"/>
              <a:t>蚂蚁金</a:t>
            </a:r>
            <a:r>
              <a:rPr lang="zh-CN" altLang="en-US" dirty="0" smtClean="0"/>
              <a:t>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担保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阿里巴巴</a:t>
            </a:r>
            <a:endParaRPr lang="en-US" altLang="zh-CN" dirty="0" smtClean="0"/>
          </a:p>
          <a:p>
            <a:pPr lvl="1">
              <a:buSzPct val="100000"/>
            </a:pPr>
            <a:r>
              <a:rPr lang="zh-CN" altLang="en-US" dirty="0"/>
              <a:t>马</a:t>
            </a:r>
            <a:r>
              <a:rPr lang="zh-CN" altLang="en-US" dirty="0" smtClean="0"/>
              <a:t>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法人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蚂蚁金服</a:t>
            </a:r>
            <a:endParaRPr lang="en-US" altLang="zh-CN" dirty="0" smtClean="0"/>
          </a:p>
          <a:p>
            <a:pPr lvl="1">
              <a:buSzPct val="100000"/>
            </a:pPr>
            <a:r>
              <a:rPr lang="zh-CN" altLang="en-US" dirty="0"/>
              <a:t>马</a:t>
            </a:r>
            <a:r>
              <a:rPr lang="zh-CN" altLang="en-US" dirty="0" smtClean="0"/>
              <a:t>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生日</a:t>
            </a:r>
            <a:r>
              <a:rPr lang="en-US" altLang="zh-CN" dirty="0" smtClean="0"/>
              <a:t>——1963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1">
              <a:buSzPct val="100000"/>
            </a:pP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149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 1"/>
          <p:cNvSpPr txBox="1">
            <a:spLocks noGrp="1"/>
          </p:cNvSpPr>
          <p:nvPr>
            <p:ph type="title"/>
          </p:nvPr>
        </p:nvSpPr>
        <p:spPr>
          <a:xfrm>
            <a:off x="232227" y="552139"/>
            <a:ext cx="11469235" cy="533225"/>
          </a:xfrm>
          <a:prstGeom prst="rect">
            <a:avLst/>
          </a:prstGeom>
        </p:spPr>
        <p:txBody>
          <a:bodyPr/>
          <a:lstStyle>
            <a:lvl1pPr defTabSz="813816">
              <a:defRPr sz="2492"/>
            </a:lvl1pPr>
          </a:lstStyle>
          <a:p>
            <a:r>
              <a:rPr lang="zh-CN" altLang="en-US" dirty="0" smtClean="0"/>
              <a:t>图谱设计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4831073" y="2008679"/>
            <a:ext cx="2713574" cy="1394132"/>
            <a:chOff x="3644877" y="3382936"/>
            <a:chExt cx="2713574" cy="1394132"/>
          </a:xfrm>
        </p:grpSpPr>
        <p:grpSp>
          <p:nvGrpSpPr>
            <p:cNvPr id="5" name="成组"/>
            <p:cNvGrpSpPr/>
            <p:nvPr/>
          </p:nvGrpSpPr>
          <p:grpSpPr>
            <a:xfrm>
              <a:off x="5569411" y="3407982"/>
              <a:ext cx="789040" cy="789041"/>
              <a:chOff x="0" y="0"/>
              <a:chExt cx="789038" cy="789038"/>
            </a:xfrm>
          </p:grpSpPr>
          <p:sp>
            <p:nvSpPr>
              <p:cNvPr id="20" name="圆形"/>
              <p:cNvSpPr/>
              <p:nvPr/>
            </p:nvSpPr>
            <p:spPr>
              <a:xfrm>
                <a:off x="0" y="0"/>
                <a:ext cx="789039" cy="789039"/>
              </a:xfrm>
              <a:prstGeom prst="ellipse">
                <a:avLst/>
              </a:prstGeom>
              <a:gradFill flip="none" rotWithShape="1">
                <a:gsLst>
                  <a:gs pos="0">
                    <a:srgbClr val="5C96FF"/>
                  </a:gs>
                  <a:gs pos="100000">
                    <a:srgbClr val="04469C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对公客户"/>
              <p:cNvSpPr txBox="1"/>
              <p:nvPr/>
            </p:nvSpPr>
            <p:spPr>
              <a:xfrm>
                <a:off x="163228" y="99517"/>
                <a:ext cx="531624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2000"/>
                  </a:lnSpc>
                  <a:defRPr sz="1600" b="1">
                    <a:solidFill>
                      <a:srgbClr val="FFFFFF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微软雅黑 Light" panose="020B0502040204020203" charset="-122"/>
                  </a:defRPr>
                </a:lvl1pPr>
              </a:lstStyle>
              <a:p>
                <a:r>
                  <a:rPr dirty="0" err="1"/>
                  <a:t>对公客户</a:t>
                </a:r>
                <a:endParaRPr dirty="0"/>
              </a:p>
            </p:txBody>
          </p:sp>
        </p:grpSp>
        <p:sp>
          <p:nvSpPr>
            <p:cNvPr id="18" name="圆形"/>
            <p:cNvSpPr/>
            <p:nvPr/>
          </p:nvSpPr>
          <p:spPr>
            <a:xfrm>
              <a:off x="3644877" y="3382936"/>
              <a:ext cx="789040" cy="789041"/>
            </a:xfrm>
            <a:prstGeom prst="ellipse">
              <a:avLst/>
            </a:prstGeom>
            <a:gradFill flip="none" rotWithShape="1">
              <a:gsLst>
                <a:gs pos="0">
                  <a:srgbClr val="5C96FF"/>
                </a:gs>
                <a:gs pos="100000">
                  <a:srgbClr val="04469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" name="线条"/>
            <p:cNvSpPr/>
            <p:nvPr/>
          </p:nvSpPr>
          <p:spPr>
            <a:xfrm>
              <a:off x="4433917" y="3777457"/>
              <a:ext cx="1132098" cy="256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" name="文本框 78"/>
            <p:cNvSpPr txBox="1"/>
            <p:nvPr/>
          </p:nvSpPr>
          <p:spPr>
            <a:xfrm>
              <a:off x="4643208" y="3426059"/>
              <a:ext cx="713516" cy="17514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469B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ts val="1300"/>
                </a:lnSpc>
                <a:defRPr sz="1100">
                  <a:solidFill>
                    <a:srgbClr val="04379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 smtClean="0"/>
                <a:t>法人</a:t>
              </a:r>
              <a:endParaRPr dirty="0"/>
            </a:p>
          </p:txBody>
        </p:sp>
        <p:sp>
          <p:nvSpPr>
            <p:cNvPr id="14" name="线条"/>
            <p:cNvSpPr/>
            <p:nvPr/>
          </p:nvSpPr>
          <p:spPr>
            <a:xfrm rot="15657664">
              <a:off x="5622041" y="4153846"/>
              <a:ext cx="611270" cy="63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19670" extrusionOk="0">
                  <a:moveTo>
                    <a:pt x="18224" y="16777"/>
                  </a:moveTo>
                  <a:cubicBezTo>
                    <a:pt x="14070" y="20636"/>
                    <a:pt x="7296" y="20632"/>
                    <a:pt x="3123" y="16777"/>
                  </a:cubicBezTo>
                  <a:cubicBezTo>
                    <a:pt x="-1039" y="12930"/>
                    <a:pt x="-1044" y="6707"/>
                    <a:pt x="3123" y="2871"/>
                  </a:cubicBezTo>
                  <a:cubicBezTo>
                    <a:pt x="7290" y="-964"/>
                    <a:pt x="14035" y="-950"/>
                    <a:pt x="18224" y="2871"/>
                  </a:cubicBezTo>
                  <a:cubicBezTo>
                    <a:pt x="19252" y="3808"/>
                    <a:pt x="20039" y="4892"/>
                    <a:pt x="20556" y="6073"/>
                  </a:cubicBezTo>
                </a:path>
              </a:pathLst>
            </a:cu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" name="关联"/>
            <p:cNvSpPr txBox="1"/>
            <p:nvPr/>
          </p:nvSpPr>
          <p:spPr>
            <a:xfrm>
              <a:off x="5762985" y="4443469"/>
              <a:ext cx="416512" cy="278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535353"/>
                  </a:solidFill>
                </a:defRPr>
              </a:lvl1pPr>
            </a:lstStyle>
            <a:p>
              <a:r>
                <a:rPr lang="zh-CN" altLang="en-US" dirty="0" smtClean="0"/>
                <a:t>担保</a:t>
              </a:r>
              <a:endParaRPr dirty="0"/>
            </a:p>
          </p:txBody>
        </p:sp>
        <p:sp>
          <p:nvSpPr>
            <p:cNvPr id="22" name="对公客户"/>
            <p:cNvSpPr txBox="1"/>
            <p:nvPr/>
          </p:nvSpPr>
          <p:spPr>
            <a:xfrm>
              <a:off x="3773585" y="3507499"/>
              <a:ext cx="531625" cy="599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2000"/>
                </a:lnSpc>
                <a:defRPr sz="1600" b="1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rPr lang="zh-CN" altLang="en-US" dirty="0" smtClean="0"/>
                <a:t>个人</a:t>
              </a:r>
              <a:r>
                <a:rPr dirty="0" err="1" smtClean="0"/>
                <a:t>客户</a:t>
              </a:r>
              <a:endParaRPr dirty="0"/>
            </a:p>
          </p:txBody>
        </p:sp>
        <p:sp>
          <p:nvSpPr>
            <p:cNvPr id="23" name="线条"/>
            <p:cNvSpPr/>
            <p:nvPr/>
          </p:nvSpPr>
          <p:spPr>
            <a:xfrm rot="15657664">
              <a:off x="3700901" y="4125881"/>
              <a:ext cx="611270" cy="63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19670" extrusionOk="0">
                  <a:moveTo>
                    <a:pt x="18224" y="16777"/>
                  </a:moveTo>
                  <a:cubicBezTo>
                    <a:pt x="14070" y="20636"/>
                    <a:pt x="7296" y="20632"/>
                    <a:pt x="3123" y="16777"/>
                  </a:cubicBezTo>
                  <a:cubicBezTo>
                    <a:pt x="-1039" y="12930"/>
                    <a:pt x="-1044" y="6707"/>
                    <a:pt x="3123" y="2871"/>
                  </a:cubicBezTo>
                  <a:cubicBezTo>
                    <a:pt x="7290" y="-964"/>
                    <a:pt x="14035" y="-950"/>
                    <a:pt x="18224" y="2871"/>
                  </a:cubicBezTo>
                  <a:cubicBezTo>
                    <a:pt x="19252" y="3808"/>
                    <a:pt x="20039" y="4892"/>
                    <a:pt x="20556" y="6073"/>
                  </a:cubicBezTo>
                </a:path>
              </a:pathLst>
            </a:cu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" name="关联"/>
            <p:cNvSpPr txBox="1"/>
            <p:nvPr/>
          </p:nvSpPr>
          <p:spPr>
            <a:xfrm>
              <a:off x="3841845" y="4415504"/>
              <a:ext cx="416512" cy="278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535353"/>
                  </a:solidFill>
                </a:defRPr>
              </a:lvl1pPr>
            </a:lstStyle>
            <a:p>
              <a:r>
                <a:rPr lang="zh-CN" altLang="en-US" dirty="0" smtClean="0"/>
                <a:t>担保</a:t>
              </a:r>
              <a:endParaRPr dirty="0"/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64126"/>
              </p:ext>
            </p:extLst>
          </p:nvPr>
        </p:nvGraphicFramePr>
        <p:xfrm>
          <a:off x="1621294" y="3972837"/>
          <a:ext cx="40627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2709">
                  <a:extLst>
                    <a:ext uri="{9D8B030D-6E8A-4147-A177-3AD203B41FA5}">
                      <a16:colId xmlns:a16="http://schemas.microsoft.com/office/drawing/2014/main" val="319218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统一编号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83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5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0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99693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828441" y="3252085"/>
            <a:ext cx="1468464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个人客户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98164"/>
              </p:ext>
            </p:extLst>
          </p:nvPr>
        </p:nvGraphicFramePr>
        <p:xfrm>
          <a:off x="6985774" y="3972837"/>
          <a:ext cx="40627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2709">
                  <a:extLst>
                    <a:ext uri="{9D8B030D-6E8A-4147-A177-3AD203B41FA5}">
                      <a16:colId xmlns:a16="http://schemas.microsoft.com/office/drawing/2014/main" val="319218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统一编号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5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成立时间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估值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0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996939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8192921" y="3252085"/>
            <a:ext cx="1468464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对公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客户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5" name="圆形"/>
          <p:cNvSpPr/>
          <p:nvPr/>
        </p:nvSpPr>
        <p:spPr>
          <a:xfrm>
            <a:off x="5791642" y="866348"/>
            <a:ext cx="789040" cy="789041"/>
          </a:xfrm>
          <a:prstGeom prst="ellipse">
            <a:avLst/>
          </a:prstGeom>
          <a:gradFill flip="none" rotWithShape="1">
            <a:gsLst>
              <a:gs pos="0">
                <a:srgbClr val="5C96FF"/>
              </a:gs>
              <a:gs pos="100000">
                <a:srgbClr val="04469C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28" name="对公客户"/>
          <p:cNvSpPr txBox="1"/>
          <p:nvPr/>
        </p:nvSpPr>
        <p:spPr>
          <a:xfrm>
            <a:off x="5928483" y="993314"/>
            <a:ext cx="531625" cy="552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lnSpc>
                <a:spcPts val="2000"/>
              </a:lnSpc>
              <a:defRPr sz="1600" b="1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rPr lang="zh-CN" altLang="en-US" dirty="0" smtClean="0"/>
              <a:t>起诉事件</a:t>
            </a:r>
            <a:endParaRPr dirty="0"/>
          </a:p>
        </p:txBody>
      </p:sp>
      <p:cxnSp>
        <p:nvCxnSpPr>
          <p:cNvPr id="4" name="曲线连接符 3"/>
          <p:cNvCxnSpPr>
            <a:stCxn id="25" idx="2"/>
            <a:endCxn id="18" idx="1"/>
          </p:cNvCxnSpPr>
          <p:nvPr/>
        </p:nvCxnSpPr>
        <p:spPr>
          <a:xfrm rot="10800000" flipV="1">
            <a:off x="4946626" y="1260869"/>
            <a:ext cx="845017" cy="863362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曲线连接符 28"/>
          <p:cNvCxnSpPr>
            <a:stCxn id="25" idx="2"/>
          </p:cNvCxnSpPr>
          <p:nvPr/>
        </p:nvCxnSpPr>
        <p:spPr>
          <a:xfrm rot="10800000" flipV="1">
            <a:off x="5529168" y="1260868"/>
            <a:ext cx="262474" cy="882451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曲线连接符 29"/>
          <p:cNvCxnSpPr>
            <a:stCxn id="25" idx="6"/>
            <a:endCxn id="20" idx="1"/>
          </p:cNvCxnSpPr>
          <p:nvPr/>
        </p:nvCxnSpPr>
        <p:spPr>
          <a:xfrm>
            <a:off x="6580682" y="1260869"/>
            <a:ext cx="290477" cy="888409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曲线连接符 30"/>
          <p:cNvCxnSpPr>
            <a:stCxn id="25" idx="6"/>
            <a:endCxn id="20" idx="7"/>
          </p:cNvCxnSpPr>
          <p:nvPr/>
        </p:nvCxnSpPr>
        <p:spPr>
          <a:xfrm>
            <a:off x="6580682" y="1260869"/>
            <a:ext cx="848414" cy="888409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关联"/>
          <p:cNvSpPr txBox="1"/>
          <p:nvPr/>
        </p:nvSpPr>
        <p:spPr>
          <a:xfrm>
            <a:off x="4719489" y="1443129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smtClean="0"/>
              <a:t>原告</a:t>
            </a:r>
            <a:endParaRPr dirty="0"/>
          </a:p>
        </p:txBody>
      </p:sp>
      <p:sp>
        <p:nvSpPr>
          <p:cNvPr id="33" name="关联"/>
          <p:cNvSpPr txBox="1"/>
          <p:nvPr/>
        </p:nvSpPr>
        <p:spPr>
          <a:xfrm>
            <a:off x="7248242" y="1379381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 smtClean="0"/>
              <a:t>原告</a:t>
            </a:r>
            <a:endParaRPr dirty="0"/>
          </a:p>
        </p:txBody>
      </p:sp>
      <p:sp>
        <p:nvSpPr>
          <p:cNvPr id="34" name="关联"/>
          <p:cNvSpPr txBox="1"/>
          <p:nvPr/>
        </p:nvSpPr>
        <p:spPr>
          <a:xfrm>
            <a:off x="6462087" y="1631765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/>
              <a:t>被</a:t>
            </a:r>
            <a:r>
              <a:rPr lang="zh-CN" altLang="en-US" dirty="0" smtClean="0"/>
              <a:t>告</a:t>
            </a:r>
            <a:endParaRPr dirty="0"/>
          </a:p>
        </p:txBody>
      </p:sp>
      <p:sp>
        <p:nvSpPr>
          <p:cNvPr id="35" name="关联"/>
          <p:cNvSpPr txBox="1"/>
          <p:nvPr/>
        </p:nvSpPr>
        <p:spPr>
          <a:xfrm>
            <a:off x="5575946" y="1622962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/>
              <a:t>被</a:t>
            </a:r>
            <a:r>
              <a:rPr lang="zh-CN" altLang="en-US" dirty="0" smtClean="0"/>
              <a:t>告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知识映射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方式：一对多、多对一、多对多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类别：节点映射、关系映射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3387826" y="3125524"/>
            <a:ext cx="922807" cy="90885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数据集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855828" y="3554907"/>
            <a:ext cx="2713574" cy="1394132"/>
            <a:chOff x="3644877" y="3382936"/>
            <a:chExt cx="2713574" cy="1394132"/>
          </a:xfrm>
        </p:grpSpPr>
        <p:grpSp>
          <p:nvGrpSpPr>
            <p:cNvPr id="36" name="成组"/>
            <p:cNvGrpSpPr/>
            <p:nvPr/>
          </p:nvGrpSpPr>
          <p:grpSpPr>
            <a:xfrm>
              <a:off x="5569411" y="3407982"/>
              <a:ext cx="789040" cy="789041"/>
              <a:chOff x="0" y="0"/>
              <a:chExt cx="789038" cy="789038"/>
            </a:xfrm>
          </p:grpSpPr>
          <p:sp>
            <p:nvSpPr>
              <p:cNvPr id="45" name="圆形"/>
              <p:cNvSpPr/>
              <p:nvPr/>
            </p:nvSpPr>
            <p:spPr>
              <a:xfrm>
                <a:off x="0" y="0"/>
                <a:ext cx="789039" cy="789039"/>
              </a:xfrm>
              <a:prstGeom prst="ellipse">
                <a:avLst/>
              </a:prstGeom>
              <a:gradFill flip="none" rotWithShape="1">
                <a:gsLst>
                  <a:gs pos="0">
                    <a:srgbClr val="5C96FF"/>
                  </a:gs>
                  <a:gs pos="100000">
                    <a:srgbClr val="04469C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对公客户"/>
              <p:cNvSpPr txBox="1"/>
              <p:nvPr/>
            </p:nvSpPr>
            <p:spPr>
              <a:xfrm>
                <a:off x="163228" y="99517"/>
                <a:ext cx="531624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2000"/>
                  </a:lnSpc>
                  <a:defRPr sz="1600" b="1">
                    <a:solidFill>
                      <a:srgbClr val="FFFFFF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微软雅黑 Light" panose="020B0502040204020203" charset="-122"/>
                  </a:defRPr>
                </a:lvl1pPr>
              </a:lstStyle>
              <a:p>
                <a:r>
                  <a:rPr dirty="0" err="1"/>
                  <a:t>对公客户</a:t>
                </a:r>
                <a:endParaRPr dirty="0"/>
              </a:p>
            </p:txBody>
          </p:sp>
        </p:grpSp>
        <p:sp>
          <p:nvSpPr>
            <p:cNvPr id="37" name="圆形"/>
            <p:cNvSpPr/>
            <p:nvPr/>
          </p:nvSpPr>
          <p:spPr>
            <a:xfrm>
              <a:off x="3644877" y="3382936"/>
              <a:ext cx="789040" cy="789041"/>
            </a:xfrm>
            <a:prstGeom prst="ellipse">
              <a:avLst/>
            </a:prstGeom>
            <a:gradFill flip="none" rotWithShape="1">
              <a:gsLst>
                <a:gs pos="0">
                  <a:srgbClr val="5C96FF"/>
                </a:gs>
                <a:gs pos="100000">
                  <a:srgbClr val="04469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" name="线条"/>
            <p:cNvSpPr/>
            <p:nvPr/>
          </p:nvSpPr>
          <p:spPr>
            <a:xfrm>
              <a:off x="4433917" y="3777457"/>
              <a:ext cx="1132098" cy="256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" name="文本框 78"/>
            <p:cNvSpPr txBox="1"/>
            <p:nvPr/>
          </p:nvSpPr>
          <p:spPr>
            <a:xfrm>
              <a:off x="4643208" y="3426059"/>
              <a:ext cx="713516" cy="17514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469B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ts val="1300"/>
                </a:lnSpc>
                <a:defRPr sz="1100">
                  <a:solidFill>
                    <a:srgbClr val="04379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 smtClean="0"/>
                <a:t>法人</a:t>
              </a:r>
              <a:endParaRPr dirty="0"/>
            </a:p>
          </p:txBody>
        </p:sp>
        <p:sp>
          <p:nvSpPr>
            <p:cNvPr id="40" name="线条"/>
            <p:cNvSpPr/>
            <p:nvPr/>
          </p:nvSpPr>
          <p:spPr>
            <a:xfrm rot="15657664">
              <a:off x="5622041" y="4153846"/>
              <a:ext cx="611270" cy="63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19670" extrusionOk="0">
                  <a:moveTo>
                    <a:pt x="18224" y="16777"/>
                  </a:moveTo>
                  <a:cubicBezTo>
                    <a:pt x="14070" y="20636"/>
                    <a:pt x="7296" y="20632"/>
                    <a:pt x="3123" y="16777"/>
                  </a:cubicBezTo>
                  <a:cubicBezTo>
                    <a:pt x="-1039" y="12930"/>
                    <a:pt x="-1044" y="6707"/>
                    <a:pt x="3123" y="2871"/>
                  </a:cubicBezTo>
                  <a:cubicBezTo>
                    <a:pt x="7290" y="-964"/>
                    <a:pt x="14035" y="-950"/>
                    <a:pt x="18224" y="2871"/>
                  </a:cubicBezTo>
                  <a:cubicBezTo>
                    <a:pt x="19252" y="3808"/>
                    <a:pt x="20039" y="4892"/>
                    <a:pt x="20556" y="6073"/>
                  </a:cubicBezTo>
                </a:path>
              </a:pathLst>
            </a:cu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" name="关联"/>
            <p:cNvSpPr txBox="1"/>
            <p:nvPr/>
          </p:nvSpPr>
          <p:spPr>
            <a:xfrm>
              <a:off x="5762985" y="4443469"/>
              <a:ext cx="416512" cy="278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535353"/>
                  </a:solidFill>
                </a:defRPr>
              </a:lvl1pPr>
            </a:lstStyle>
            <a:p>
              <a:r>
                <a:rPr lang="zh-CN" altLang="en-US" dirty="0" smtClean="0"/>
                <a:t>担保</a:t>
              </a:r>
              <a:endParaRPr dirty="0"/>
            </a:p>
          </p:txBody>
        </p:sp>
        <p:sp>
          <p:nvSpPr>
            <p:cNvPr id="42" name="对公客户"/>
            <p:cNvSpPr txBox="1"/>
            <p:nvPr/>
          </p:nvSpPr>
          <p:spPr>
            <a:xfrm>
              <a:off x="3773585" y="3507499"/>
              <a:ext cx="531625" cy="599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2000"/>
                </a:lnSpc>
                <a:defRPr sz="1600" b="1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rPr lang="zh-CN" altLang="en-US" dirty="0" smtClean="0"/>
                <a:t>个人</a:t>
              </a:r>
              <a:r>
                <a:rPr dirty="0" err="1" smtClean="0"/>
                <a:t>客户</a:t>
              </a:r>
              <a:endParaRPr dirty="0"/>
            </a:p>
          </p:txBody>
        </p:sp>
        <p:sp>
          <p:nvSpPr>
            <p:cNvPr id="43" name="线条"/>
            <p:cNvSpPr/>
            <p:nvPr/>
          </p:nvSpPr>
          <p:spPr>
            <a:xfrm rot="15657664">
              <a:off x="3700901" y="4125881"/>
              <a:ext cx="611270" cy="63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19670" extrusionOk="0">
                  <a:moveTo>
                    <a:pt x="18224" y="16777"/>
                  </a:moveTo>
                  <a:cubicBezTo>
                    <a:pt x="14070" y="20636"/>
                    <a:pt x="7296" y="20632"/>
                    <a:pt x="3123" y="16777"/>
                  </a:cubicBezTo>
                  <a:cubicBezTo>
                    <a:pt x="-1039" y="12930"/>
                    <a:pt x="-1044" y="6707"/>
                    <a:pt x="3123" y="2871"/>
                  </a:cubicBezTo>
                  <a:cubicBezTo>
                    <a:pt x="7290" y="-964"/>
                    <a:pt x="14035" y="-950"/>
                    <a:pt x="18224" y="2871"/>
                  </a:cubicBezTo>
                  <a:cubicBezTo>
                    <a:pt x="19252" y="3808"/>
                    <a:pt x="20039" y="4892"/>
                    <a:pt x="20556" y="6073"/>
                  </a:cubicBezTo>
                </a:path>
              </a:pathLst>
            </a:cu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" name="关联"/>
            <p:cNvSpPr txBox="1"/>
            <p:nvPr/>
          </p:nvSpPr>
          <p:spPr>
            <a:xfrm>
              <a:off x="3841845" y="4415504"/>
              <a:ext cx="416512" cy="278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535353"/>
                  </a:solidFill>
                </a:defRPr>
              </a:lvl1pPr>
            </a:lstStyle>
            <a:p>
              <a:r>
                <a:rPr lang="zh-CN" altLang="en-US" dirty="0" smtClean="0"/>
                <a:t>担保</a:t>
              </a:r>
              <a:endParaRPr dirty="0"/>
            </a:p>
          </p:txBody>
        </p:sp>
      </p:grpSp>
      <p:sp>
        <p:nvSpPr>
          <p:cNvPr id="47" name="圆形"/>
          <p:cNvSpPr/>
          <p:nvPr/>
        </p:nvSpPr>
        <p:spPr>
          <a:xfrm>
            <a:off x="6816397" y="2412576"/>
            <a:ext cx="789040" cy="789041"/>
          </a:xfrm>
          <a:prstGeom prst="ellipse">
            <a:avLst/>
          </a:prstGeom>
          <a:gradFill flip="none" rotWithShape="1">
            <a:gsLst>
              <a:gs pos="0">
                <a:srgbClr val="5C96FF"/>
              </a:gs>
              <a:gs pos="100000">
                <a:srgbClr val="04469C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48" name="对公客户"/>
          <p:cNvSpPr txBox="1"/>
          <p:nvPr/>
        </p:nvSpPr>
        <p:spPr>
          <a:xfrm>
            <a:off x="6953238" y="2539542"/>
            <a:ext cx="531625" cy="552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lnSpc>
                <a:spcPts val="2000"/>
              </a:lnSpc>
              <a:defRPr sz="1600" b="1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rPr lang="zh-CN" altLang="en-US" dirty="0" smtClean="0"/>
              <a:t>起诉事件</a:t>
            </a:r>
            <a:endParaRPr dirty="0"/>
          </a:p>
        </p:txBody>
      </p:sp>
      <p:cxnSp>
        <p:nvCxnSpPr>
          <p:cNvPr id="49" name="曲线连接符 48"/>
          <p:cNvCxnSpPr>
            <a:stCxn id="47" idx="2"/>
            <a:endCxn id="37" idx="1"/>
          </p:cNvCxnSpPr>
          <p:nvPr/>
        </p:nvCxnSpPr>
        <p:spPr>
          <a:xfrm rot="10800000" flipV="1">
            <a:off x="5971381" y="2807097"/>
            <a:ext cx="845017" cy="863362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曲线连接符 49"/>
          <p:cNvCxnSpPr>
            <a:stCxn id="47" idx="2"/>
          </p:cNvCxnSpPr>
          <p:nvPr/>
        </p:nvCxnSpPr>
        <p:spPr>
          <a:xfrm rot="10800000" flipV="1">
            <a:off x="6553923" y="2807096"/>
            <a:ext cx="262474" cy="882451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曲线连接符 50"/>
          <p:cNvCxnSpPr>
            <a:stCxn id="47" idx="6"/>
            <a:endCxn id="45" idx="1"/>
          </p:cNvCxnSpPr>
          <p:nvPr/>
        </p:nvCxnSpPr>
        <p:spPr>
          <a:xfrm>
            <a:off x="7605437" y="2807097"/>
            <a:ext cx="290477" cy="888409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曲线连接符 51"/>
          <p:cNvCxnSpPr>
            <a:stCxn id="47" idx="6"/>
            <a:endCxn id="45" idx="7"/>
          </p:cNvCxnSpPr>
          <p:nvPr/>
        </p:nvCxnSpPr>
        <p:spPr>
          <a:xfrm>
            <a:off x="7605437" y="2807097"/>
            <a:ext cx="848414" cy="888409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关联"/>
          <p:cNvSpPr txBox="1"/>
          <p:nvPr/>
        </p:nvSpPr>
        <p:spPr>
          <a:xfrm>
            <a:off x="5744244" y="2989357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smtClean="0"/>
              <a:t>原告</a:t>
            </a:r>
            <a:endParaRPr dirty="0"/>
          </a:p>
        </p:txBody>
      </p:sp>
      <p:sp>
        <p:nvSpPr>
          <p:cNvPr id="54" name="关联"/>
          <p:cNvSpPr txBox="1"/>
          <p:nvPr/>
        </p:nvSpPr>
        <p:spPr>
          <a:xfrm>
            <a:off x="8272997" y="2925609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 smtClean="0"/>
              <a:t>原告</a:t>
            </a:r>
            <a:endParaRPr dirty="0"/>
          </a:p>
        </p:txBody>
      </p:sp>
      <p:sp>
        <p:nvSpPr>
          <p:cNvPr id="55" name="关联"/>
          <p:cNvSpPr txBox="1"/>
          <p:nvPr/>
        </p:nvSpPr>
        <p:spPr>
          <a:xfrm>
            <a:off x="7486842" y="3177993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/>
              <a:t>被</a:t>
            </a:r>
            <a:r>
              <a:rPr lang="zh-CN" altLang="en-US" dirty="0" smtClean="0"/>
              <a:t>告</a:t>
            </a:r>
            <a:endParaRPr dirty="0"/>
          </a:p>
        </p:txBody>
      </p:sp>
      <p:sp>
        <p:nvSpPr>
          <p:cNvPr id="56" name="关联"/>
          <p:cNvSpPr txBox="1"/>
          <p:nvPr/>
        </p:nvSpPr>
        <p:spPr>
          <a:xfrm>
            <a:off x="6600701" y="3169190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/>
              <a:t>被</a:t>
            </a:r>
            <a:r>
              <a:rPr lang="zh-CN" altLang="en-US" dirty="0" smtClean="0"/>
              <a:t>告</a:t>
            </a:r>
            <a:endParaRPr dirty="0"/>
          </a:p>
        </p:txBody>
      </p:sp>
      <p:cxnSp>
        <p:nvCxnSpPr>
          <p:cNvPr id="58" name="直接箭头连接符 57"/>
          <p:cNvCxnSpPr>
            <a:stCxn id="31" idx="6"/>
            <a:endCxn id="37" idx="2"/>
          </p:cNvCxnSpPr>
          <p:nvPr/>
        </p:nvCxnSpPr>
        <p:spPr>
          <a:xfrm>
            <a:off x="4310633" y="3579953"/>
            <a:ext cx="1545195" cy="3694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接箭头连接符 59"/>
          <p:cNvCxnSpPr>
            <a:stCxn id="31" idx="6"/>
            <a:endCxn id="53" idx="3"/>
          </p:cNvCxnSpPr>
          <p:nvPr/>
        </p:nvCxnSpPr>
        <p:spPr>
          <a:xfrm flipV="1">
            <a:off x="4310633" y="3128593"/>
            <a:ext cx="1850123" cy="4513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椭圆 60"/>
          <p:cNvSpPr/>
          <p:nvPr/>
        </p:nvSpPr>
        <p:spPr>
          <a:xfrm>
            <a:off x="6854159" y="5141851"/>
            <a:ext cx="922807" cy="90885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数据集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63" name="直接箭头连接符 62"/>
          <p:cNvCxnSpPr>
            <a:stCxn id="61" idx="0"/>
            <a:endCxn id="37" idx="5"/>
          </p:cNvCxnSpPr>
          <p:nvPr/>
        </p:nvCxnSpPr>
        <p:spPr>
          <a:xfrm flipH="1" flipV="1">
            <a:off x="6529316" y="4228396"/>
            <a:ext cx="786247" cy="9134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接箭头连接符 64"/>
          <p:cNvCxnSpPr>
            <a:stCxn id="61" idx="0"/>
          </p:cNvCxnSpPr>
          <p:nvPr/>
        </p:nvCxnSpPr>
        <p:spPr>
          <a:xfrm flipH="1" flipV="1">
            <a:off x="7210917" y="3957538"/>
            <a:ext cx="104646" cy="11843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直接箭头连接符 66"/>
          <p:cNvCxnSpPr>
            <a:stCxn id="61" idx="0"/>
            <a:endCxn id="45" idx="3"/>
          </p:cNvCxnSpPr>
          <p:nvPr/>
        </p:nvCxnSpPr>
        <p:spPr>
          <a:xfrm flipV="1">
            <a:off x="7315563" y="4253442"/>
            <a:ext cx="580351" cy="8884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02294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>
            <a:spLocks noGrp="1"/>
          </p:cNvSpPr>
          <p:nvPr>
            <p:ph type="title"/>
          </p:nvPr>
        </p:nvSpPr>
        <p:spPr>
          <a:xfrm>
            <a:off x="232227" y="552139"/>
            <a:ext cx="11469235" cy="533225"/>
          </a:xfrm>
          <a:prstGeom prst="rect">
            <a:avLst/>
          </a:prstGeom>
        </p:spPr>
        <p:txBody>
          <a:bodyPr/>
          <a:lstStyle>
            <a:lvl1pPr defTabSz="813816">
              <a:defRPr sz="2492"/>
            </a:lvl1pPr>
          </a:lstStyle>
          <a:p>
            <a:r>
              <a:rPr lang="zh-CN" altLang="en-US" dirty="0" smtClean="0"/>
              <a:t>节点映射</a:t>
            </a:r>
            <a:endParaRPr dirty="0"/>
          </a:p>
        </p:txBody>
      </p:sp>
      <p:sp>
        <p:nvSpPr>
          <p:cNvPr id="17" name="椭圆 16"/>
          <p:cNvSpPr/>
          <p:nvPr/>
        </p:nvSpPr>
        <p:spPr>
          <a:xfrm>
            <a:off x="7735701" y="1048513"/>
            <a:ext cx="1477387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添加按钮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06259" y="1556824"/>
            <a:ext cx="8359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自然人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06259" y="1901024"/>
            <a:ext cx="108407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国家机构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38240" y="2305561"/>
            <a:ext cx="6841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金额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49981" y="1106861"/>
            <a:ext cx="2505180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模型实体标签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下拉选择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65233" y="2674889"/>
            <a:ext cx="6841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……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82385" y="2798165"/>
            <a:ext cx="2713575" cy="1394132"/>
            <a:chOff x="3644877" y="3382936"/>
            <a:chExt cx="2713575" cy="1394132"/>
          </a:xfrm>
        </p:grpSpPr>
        <p:grpSp>
          <p:nvGrpSpPr>
            <p:cNvPr id="44" name="成组"/>
            <p:cNvGrpSpPr/>
            <p:nvPr/>
          </p:nvGrpSpPr>
          <p:grpSpPr>
            <a:xfrm>
              <a:off x="5569411" y="3407982"/>
              <a:ext cx="789041" cy="789042"/>
              <a:chOff x="0" y="0"/>
              <a:chExt cx="789039" cy="789039"/>
            </a:xfrm>
          </p:grpSpPr>
          <p:sp>
            <p:nvSpPr>
              <p:cNvPr id="53" name="圆形"/>
              <p:cNvSpPr/>
              <p:nvPr/>
            </p:nvSpPr>
            <p:spPr>
              <a:xfrm>
                <a:off x="0" y="0"/>
                <a:ext cx="789039" cy="789039"/>
              </a:xfrm>
              <a:prstGeom prst="ellipse">
                <a:avLst/>
              </a:prstGeom>
              <a:gradFill flip="none" rotWithShape="1">
                <a:gsLst>
                  <a:gs pos="0">
                    <a:srgbClr val="5C96FF"/>
                  </a:gs>
                  <a:gs pos="100000">
                    <a:srgbClr val="04469C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对公客户"/>
              <p:cNvSpPr txBox="1"/>
              <p:nvPr/>
            </p:nvSpPr>
            <p:spPr>
              <a:xfrm>
                <a:off x="189553" y="85572"/>
                <a:ext cx="531624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2000"/>
                  </a:lnSpc>
                  <a:defRPr sz="1600" b="1">
                    <a:solidFill>
                      <a:srgbClr val="FFFFFF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微软雅黑 Light" panose="020B0502040204020203" charset="-122"/>
                  </a:defRPr>
                </a:lvl1pPr>
              </a:lstStyle>
              <a:p>
                <a:r>
                  <a:rPr dirty="0" err="1"/>
                  <a:t>对公客户</a:t>
                </a:r>
                <a:endParaRPr dirty="0"/>
              </a:p>
            </p:txBody>
          </p:sp>
        </p:grpSp>
        <p:sp>
          <p:nvSpPr>
            <p:cNvPr id="45" name="圆形"/>
            <p:cNvSpPr/>
            <p:nvPr/>
          </p:nvSpPr>
          <p:spPr>
            <a:xfrm>
              <a:off x="3644877" y="3382936"/>
              <a:ext cx="789040" cy="789041"/>
            </a:xfrm>
            <a:prstGeom prst="ellipse">
              <a:avLst/>
            </a:prstGeom>
            <a:gradFill flip="none" rotWithShape="1">
              <a:gsLst>
                <a:gs pos="0">
                  <a:srgbClr val="5C96FF"/>
                </a:gs>
                <a:gs pos="100000">
                  <a:srgbClr val="04469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线条"/>
            <p:cNvSpPr/>
            <p:nvPr/>
          </p:nvSpPr>
          <p:spPr>
            <a:xfrm>
              <a:off x="4433917" y="3777457"/>
              <a:ext cx="1132098" cy="256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文本框 78"/>
            <p:cNvSpPr txBox="1"/>
            <p:nvPr/>
          </p:nvSpPr>
          <p:spPr>
            <a:xfrm>
              <a:off x="4643208" y="3426059"/>
              <a:ext cx="713516" cy="17514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469B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ts val="1300"/>
                </a:lnSpc>
                <a:defRPr sz="1100">
                  <a:solidFill>
                    <a:srgbClr val="04379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 smtClean="0"/>
                <a:t>法人</a:t>
              </a:r>
              <a:endParaRPr dirty="0"/>
            </a:p>
          </p:txBody>
        </p:sp>
        <p:sp>
          <p:nvSpPr>
            <p:cNvPr id="48" name="线条"/>
            <p:cNvSpPr/>
            <p:nvPr/>
          </p:nvSpPr>
          <p:spPr>
            <a:xfrm rot="15657664">
              <a:off x="5622041" y="4153846"/>
              <a:ext cx="611270" cy="63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19670" extrusionOk="0">
                  <a:moveTo>
                    <a:pt x="18224" y="16777"/>
                  </a:moveTo>
                  <a:cubicBezTo>
                    <a:pt x="14070" y="20636"/>
                    <a:pt x="7296" y="20632"/>
                    <a:pt x="3123" y="16777"/>
                  </a:cubicBezTo>
                  <a:cubicBezTo>
                    <a:pt x="-1039" y="12930"/>
                    <a:pt x="-1044" y="6707"/>
                    <a:pt x="3123" y="2871"/>
                  </a:cubicBezTo>
                  <a:cubicBezTo>
                    <a:pt x="7290" y="-964"/>
                    <a:pt x="14035" y="-950"/>
                    <a:pt x="18224" y="2871"/>
                  </a:cubicBezTo>
                  <a:cubicBezTo>
                    <a:pt x="19252" y="3808"/>
                    <a:pt x="20039" y="4892"/>
                    <a:pt x="20556" y="6073"/>
                  </a:cubicBezTo>
                </a:path>
              </a:pathLst>
            </a:cu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" name="关联"/>
            <p:cNvSpPr txBox="1"/>
            <p:nvPr/>
          </p:nvSpPr>
          <p:spPr>
            <a:xfrm>
              <a:off x="5762985" y="4443469"/>
              <a:ext cx="416512" cy="278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535353"/>
                  </a:solidFill>
                </a:defRPr>
              </a:lvl1pPr>
            </a:lstStyle>
            <a:p>
              <a:r>
                <a:rPr lang="zh-CN" altLang="en-US" dirty="0" smtClean="0"/>
                <a:t>担保</a:t>
              </a:r>
              <a:endParaRPr dirty="0"/>
            </a:p>
          </p:txBody>
        </p:sp>
        <p:sp>
          <p:nvSpPr>
            <p:cNvPr id="50" name="对公客户"/>
            <p:cNvSpPr txBox="1"/>
            <p:nvPr/>
          </p:nvSpPr>
          <p:spPr>
            <a:xfrm>
              <a:off x="3773585" y="3507499"/>
              <a:ext cx="531625" cy="599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2000"/>
                </a:lnSpc>
                <a:defRPr sz="1600" b="1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rPr lang="zh-CN" altLang="en-US" dirty="0" smtClean="0"/>
                <a:t>个人</a:t>
              </a:r>
              <a:r>
                <a:rPr dirty="0" err="1" smtClean="0"/>
                <a:t>客户</a:t>
              </a:r>
              <a:endParaRPr dirty="0"/>
            </a:p>
          </p:txBody>
        </p:sp>
        <p:sp>
          <p:nvSpPr>
            <p:cNvPr id="51" name="线条"/>
            <p:cNvSpPr/>
            <p:nvPr/>
          </p:nvSpPr>
          <p:spPr>
            <a:xfrm rot="15657664">
              <a:off x="3700901" y="4125881"/>
              <a:ext cx="611270" cy="63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19670" extrusionOk="0">
                  <a:moveTo>
                    <a:pt x="18224" y="16777"/>
                  </a:moveTo>
                  <a:cubicBezTo>
                    <a:pt x="14070" y="20636"/>
                    <a:pt x="7296" y="20632"/>
                    <a:pt x="3123" y="16777"/>
                  </a:cubicBezTo>
                  <a:cubicBezTo>
                    <a:pt x="-1039" y="12930"/>
                    <a:pt x="-1044" y="6707"/>
                    <a:pt x="3123" y="2871"/>
                  </a:cubicBezTo>
                  <a:cubicBezTo>
                    <a:pt x="7290" y="-964"/>
                    <a:pt x="14035" y="-950"/>
                    <a:pt x="18224" y="2871"/>
                  </a:cubicBezTo>
                  <a:cubicBezTo>
                    <a:pt x="19252" y="3808"/>
                    <a:pt x="20039" y="4892"/>
                    <a:pt x="20556" y="6073"/>
                  </a:cubicBezTo>
                </a:path>
              </a:pathLst>
            </a:custGeom>
            <a:noFill/>
            <a:ln w="12700" cap="flat">
              <a:solidFill>
                <a:schemeClr val="accent1">
                  <a:satOff val="-33245"/>
                  <a:lumOff val="32941"/>
                </a:schemeClr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" name="关联"/>
            <p:cNvSpPr txBox="1"/>
            <p:nvPr/>
          </p:nvSpPr>
          <p:spPr>
            <a:xfrm>
              <a:off x="3841845" y="4415504"/>
              <a:ext cx="416512" cy="278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535353"/>
                  </a:solidFill>
                </a:defRPr>
              </a:lvl1pPr>
            </a:lstStyle>
            <a:p>
              <a:r>
                <a:rPr lang="zh-CN" altLang="en-US" dirty="0" smtClean="0"/>
                <a:t>担保</a:t>
              </a:r>
              <a:endParaRPr dirty="0"/>
            </a:p>
          </p:txBody>
        </p:sp>
      </p:grpSp>
      <p:sp>
        <p:nvSpPr>
          <p:cNvPr id="55" name="圆形"/>
          <p:cNvSpPr/>
          <p:nvPr/>
        </p:nvSpPr>
        <p:spPr>
          <a:xfrm>
            <a:off x="1542954" y="1655834"/>
            <a:ext cx="789040" cy="789041"/>
          </a:xfrm>
          <a:prstGeom prst="ellipse">
            <a:avLst/>
          </a:prstGeom>
          <a:gradFill flip="none" rotWithShape="1">
            <a:gsLst>
              <a:gs pos="0">
                <a:srgbClr val="5C96FF"/>
              </a:gs>
              <a:gs pos="100000">
                <a:srgbClr val="04469C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56" name="对公客户"/>
          <p:cNvSpPr txBox="1"/>
          <p:nvPr/>
        </p:nvSpPr>
        <p:spPr>
          <a:xfrm>
            <a:off x="1679795" y="1782800"/>
            <a:ext cx="531625" cy="552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lnSpc>
                <a:spcPts val="2000"/>
              </a:lnSpc>
              <a:defRPr sz="1600" b="1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rPr lang="zh-CN" altLang="en-US" dirty="0" smtClean="0"/>
              <a:t>起诉事件</a:t>
            </a:r>
            <a:endParaRPr dirty="0"/>
          </a:p>
        </p:txBody>
      </p:sp>
      <p:cxnSp>
        <p:nvCxnSpPr>
          <p:cNvPr id="57" name="曲线连接符 56"/>
          <p:cNvCxnSpPr>
            <a:stCxn id="55" idx="2"/>
            <a:endCxn id="45" idx="1"/>
          </p:cNvCxnSpPr>
          <p:nvPr/>
        </p:nvCxnSpPr>
        <p:spPr>
          <a:xfrm rot="10800000" flipV="1">
            <a:off x="697938" y="2050355"/>
            <a:ext cx="845017" cy="863362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曲线连接符 57"/>
          <p:cNvCxnSpPr>
            <a:stCxn id="55" idx="2"/>
          </p:cNvCxnSpPr>
          <p:nvPr/>
        </p:nvCxnSpPr>
        <p:spPr>
          <a:xfrm rot="10800000" flipV="1">
            <a:off x="1280480" y="2050354"/>
            <a:ext cx="262474" cy="882451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曲线连接符 58"/>
          <p:cNvCxnSpPr>
            <a:stCxn id="55" idx="6"/>
            <a:endCxn id="53" idx="1"/>
          </p:cNvCxnSpPr>
          <p:nvPr/>
        </p:nvCxnSpPr>
        <p:spPr>
          <a:xfrm>
            <a:off x="2331994" y="2050355"/>
            <a:ext cx="290477" cy="888409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曲线连接符 59"/>
          <p:cNvCxnSpPr>
            <a:stCxn id="55" idx="6"/>
            <a:endCxn id="53" idx="7"/>
          </p:cNvCxnSpPr>
          <p:nvPr/>
        </p:nvCxnSpPr>
        <p:spPr>
          <a:xfrm>
            <a:off x="2331994" y="2050355"/>
            <a:ext cx="848414" cy="888409"/>
          </a:xfrm>
          <a:prstGeom prst="curvedConnector2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关联"/>
          <p:cNvSpPr txBox="1"/>
          <p:nvPr/>
        </p:nvSpPr>
        <p:spPr>
          <a:xfrm>
            <a:off x="470801" y="2232615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smtClean="0"/>
              <a:t>原告</a:t>
            </a:r>
            <a:endParaRPr dirty="0"/>
          </a:p>
        </p:txBody>
      </p:sp>
      <p:sp>
        <p:nvSpPr>
          <p:cNvPr id="62" name="关联"/>
          <p:cNvSpPr txBox="1"/>
          <p:nvPr/>
        </p:nvSpPr>
        <p:spPr>
          <a:xfrm>
            <a:off x="2999554" y="2168867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 smtClean="0"/>
              <a:t>原告</a:t>
            </a:r>
            <a:endParaRPr dirty="0"/>
          </a:p>
        </p:txBody>
      </p:sp>
      <p:sp>
        <p:nvSpPr>
          <p:cNvPr id="63" name="关联"/>
          <p:cNvSpPr txBox="1"/>
          <p:nvPr/>
        </p:nvSpPr>
        <p:spPr>
          <a:xfrm>
            <a:off x="2213399" y="2421251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/>
              <a:t>被</a:t>
            </a:r>
            <a:r>
              <a:rPr lang="zh-CN" altLang="en-US" dirty="0" smtClean="0"/>
              <a:t>告</a:t>
            </a:r>
            <a:endParaRPr dirty="0"/>
          </a:p>
        </p:txBody>
      </p:sp>
      <p:sp>
        <p:nvSpPr>
          <p:cNvPr id="64" name="关联"/>
          <p:cNvSpPr txBox="1"/>
          <p:nvPr/>
        </p:nvSpPr>
        <p:spPr>
          <a:xfrm>
            <a:off x="1327258" y="2412448"/>
            <a:ext cx="416512" cy="278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>
            <a:lvl1pPr>
              <a:defRPr sz="1100">
                <a:solidFill>
                  <a:srgbClr val="535353"/>
                </a:solidFill>
              </a:defRPr>
            </a:lvl1pPr>
          </a:lstStyle>
          <a:p>
            <a:r>
              <a:rPr lang="zh-CN" altLang="en-US" dirty="0"/>
              <a:t>被</a:t>
            </a:r>
            <a:r>
              <a:rPr lang="zh-CN" altLang="en-US" dirty="0" smtClean="0"/>
              <a:t>告</a:t>
            </a:r>
            <a:endParaRPr dirty="0"/>
          </a:p>
        </p:txBody>
      </p:sp>
      <p:sp>
        <p:nvSpPr>
          <p:cNvPr id="67" name="椭圆 66"/>
          <p:cNvSpPr/>
          <p:nvPr/>
        </p:nvSpPr>
        <p:spPr>
          <a:xfrm>
            <a:off x="1580716" y="4385109"/>
            <a:ext cx="922807" cy="90885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数据集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68" name="直接箭头连接符 67"/>
          <p:cNvCxnSpPr>
            <a:stCxn id="67" idx="0"/>
            <a:endCxn id="45" idx="5"/>
          </p:cNvCxnSpPr>
          <p:nvPr/>
        </p:nvCxnSpPr>
        <p:spPr>
          <a:xfrm flipH="1" flipV="1">
            <a:off x="1255873" y="3471654"/>
            <a:ext cx="786247" cy="9134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箭头连接符 69"/>
          <p:cNvCxnSpPr>
            <a:stCxn id="67" idx="0"/>
            <a:endCxn id="53" idx="3"/>
          </p:cNvCxnSpPr>
          <p:nvPr/>
        </p:nvCxnSpPr>
        <p:spPr>
          <a:xfrm flipV="1">
            <a:off x="2042120" y="3496700"/>
            <a:ext cx="580351" cy="8884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矩形 74"/>
          <p:cNvSpPr/>
          <p:nvPr/>
        </p:nvSpPr>
        <p:spPr>
          <a:xfrm>
            <a:off x="6702405" y="3674034"/>
            <a:ext cx="2505180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本体属性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下拉选择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21979" y="3674034"/>
            <a:ext cx="2505180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模型</a:t>
            </a:r>
            <a:r>
              <a:rPr lang="zh-CN" altLang="en-US" dirty="0"/>
              <a:t>关系</a:t>
            </a:r>
            <a:r>
              <a:rPr lang="zh-CN" altLang="en-US" dirty="0" smtClean="0"/>
              <a:t>标签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下拉选择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427881" y="4210432"/>
            <a:ext cx="105422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统一编号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435391" y="4517530"/>
            <a:ext cx="60062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名称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435528" y="4864823"/>
            <a:ext cx="6841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生日</a:t>
            </a:r>
          </a:p>
        </p:txBody>
      </p:sp>
      <p:cxnSp>
        <p:nvCxnSpPr>
          <p:cNvPr id="81" name="直接箭头连接符 80"/>
          <p:cNvCxnSpPr>
            <a:stCxn id="76" idx="3"/>
            <a:endCxn id="75" idx="1"/>
          </p:cNvCxnSpPr>
          <p:nvPr/>
        </p:nvCxnSpPr>
        <p:spPr>
          <a:xfrm>
            <a:off x="6227159" y="3858698"/>
            <a:ext cx="47524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文本框 82"/>
          <p:cNvSpPr txBox="1"/>
          <p:nvPr/>
        </p:nvSpPr>
        <p:spPr>
          <a:xfrm>
            <a:off x="3963583" y="4249523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自然人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生日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</a:t>
            </a:r>
            <a:r>
              <a:rPr lang="zh-CN" altLang="en-US" dirty="0"/>
              <a:t>日期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963583" y="4599906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自然人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担保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自然人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963583" y="4961831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自然人</a:t>
            </a:r>
            <a:r>
              <a:rPr lang="en-US" altLang="zh-CN" dirty="0" smtClean="0"/>
              <a:t>-</a:t>
            </a:r>
            <a:r>
              <a:rPr lang="zh-CN" altLang="en-US" dirty="0"/>
              <a:t>资产</a:t>
            </a:r>
            <a:r>
              <a:rPr lang="en-US" altLang="zh-CN" dirty="0" smtClean="0"/>
              <a:t>-</a:t>
            </a:r>
            <a:r>
              <a:rPr lang="zh-CN" altLang="en-US" dirty="0"/>
              <a:t>金额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6262123" y="2968550"/>
            <a:ext cx="440282" cy="566377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824390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1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B4593"/>
      </a:accent1>
      <a:accent2>
        <a:srgbClr val="266DE7"/>
      </a:accent2>
      <a:accent3>
        <a:srgbClr val="048AE3"/>
      </a:accent3>
      <a:accent4>
        <a:srgbClr val="00D3E4"/>
      </a:accent4>
      <a:accent5>
        <a:srgbClr val="0C2864"/>
      </a:accent5>
      <a:accent6>
        <a:srgbClr val="DF203C"/>
      </a:accent6>
      <a:hlink>
        <a:srgbClr val="0000FF"/>
      </a:hlink>
      <a:folHlink>
        <a:srgbClr val="FF00FF"/>
      </a:folHlink>
    </a:clrScheme>
    <a:fontScheme name="1_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1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主题​​">
  <a:themeElements>
    <a:clrScheme name="1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B4593"/>
      </a:accent1>
      <a:accent2>
        <a:srgbClr val="266DE7"/>
      </a:accent2>
      <a:accent3>
        <a:srgbClr val="048AE3"/>
      </a:accent3>
      <a:accent4>
        <a:srgbClr val="00D3E4"/>
      </a:accent4>
      <a:accent5>
        <a:srgbClr val="0C2864"/>
      </a:accent5>
      <a:accent6>
        <a:srgbClr val="DF203C"/>
      </a:accent6>
      <a:hlink>
        <a:srgbClr val="0000FF"/>
      </a:hlink>
      <a:folHlink>
        <a:srgbClr val="FF00FF"/>
      </a:folHlink>
    </a:clrScheme>
    <a:fontScheme name="1_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1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</TotalTime>
  <Words>977</Words>
  <Application>Microsoft Office PowerPoint</Application>
  <PresentationFormat>宽屏</PresentationFormat>
  <Paragraphs>344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微软雅黑 Light</vt:lpstr>
      <vt:lpstr>Arial</vt:lpstr>
      <vt:lpstr>Helvetica</vt:lpstr>
      <vt:lpstr>1_Office 主题​​</vt:lpstr>
      <vt:lpstr>需求&amp;设计—抽取式构建</vt:lpstr>
      <vt:lpstr>整体流程</vt:lpstr>
      <vt:lpstr>整体流程</vt:lpstr>
      <vt:lpstr>数据集生成</vt:lpstr>
      <vt:lpstr>抽取模型 </vt:lpstr>
      <vt:lpstr>领域模型</vt:lpstr>
      <vt:lpstr>图谱设计</vt:lpstr>
      <vt:lpstr>知识映射</vt:lpstr>
      <vt:lpstr>节点映射</vt:lpstr>
      <vt:lpstr>关系映射</vt:lpstr>
      <vt:lpstr>知识融合</vt:lpstr>
      <vt:lpstr>知识融合</vt:lpstr>
      <vt:lpstr>知识融合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需求&amp;设计--映射式构建</dc:title>
  <dc:creator>Huang Felix</dc:creator>
  <cp:lastModifiedBy>He,Liang(RI/SH)</cp:lastModifiedBy>
  <cp:revision>88</cp:revision>
  <dcterms:modified xsi:type="dcterms:W3CDTF">2023-01-20T07:26:36Z</dcterms:modified>
</cp:coreProperties>
</file>