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handoutMasterIdLst>
    <p:handoutMasterId r:id="rId32"/>
  </p:handoutMasterIdLst>
  <p:sldIdLst>
    <p:sldId id="258" r:id="rId3"/>
    <p:sldId id="259" r:id="rId4"/>
    <p:sldId id="260" r:id="rId5"/>
    <p:sldId id="265" r:id="rId6"/>
    <p:sldId id="266" r:id="rId7"/>
    <p:sldId id="283" r:id="rId8"/>
    <p:sldId id="261" r:id="rId9"/>
    <p:sldId id="292" r:id="rId10"/>
    <p:sldId id="270" r:id="rId11"/>
    <p:sldId id="272" r:id="rId12"/>
    <p:sldId id="293" r:id="rId13"/>
    <p:sldId id="294" r:id="rId14"/>
    <p:sldId id="262" r:id="rId15"/>
    <p:sldId id="291" r:id="rId16"/>
    <p:sldId id="287" r:id="rId17"/>
    <p:sldId id="289" r:id="rId18"/>
    <p:sldId id="290" r:id="rId19"/>
    <p:sldId id="275" r:id="rId20"/>
    <p:sldId id="295" r:id="rId21"/>
    <p:sldId id="296" r:id="rId22"/>
    <p:sldId id="288" r:id="rId23"/>
    <p:sldId id="297" r:id="rId24"/>
    <p:sldId id="298" r:id="rId25"/>
    <p:sldId id="263" r:id="rId26"/>
    <p:sldId id="280" r:id="rId27"/>
    <p:sldId id="285" r:id="rId28"/>
    <p:sldId id="284" r:id="rId29"/>
    <p:sldId id="286" r:id="rId30"/>
    <p:sldId id="2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B2"/>
    <a:srgbClr val="3E57DE"/>
    <a:srgbClr val="1135D5"/>
    <a:srgbClr val="2345DF"/>
    <a:srgbClr val="B5C1F2"/>
    <a:srgbClr val="393737"/>
    <a:srgbClr val="8DA1F6"/>
    <a:srgbClr val="4363F0"/>
    <a:srgbClr val="8EA1F6"/>
    <a:srgbClr val="627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713D2-3681-4C6C-846E-CCD68705208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C446-18D9-4708-9174-42DCA79B8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79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 userDrawn="1"/>
        </p:nvGrpSpPr>
        <p:grpSpPr>
          <a:xfrm>
            <a:off x="10196052" y="6184490"/>
            <a:ext cx="1446230" cy="530942"/>
            <a:chOff x="10196052" y="6184490"/>
            <a:chExt cx="1446230" cy="530942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10245214" y="6184490"/>
              <a:ext cx="0" cy="530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 userDrawn="1"/>
          </p:nvSpPr>
          <p:spPr>
            <a:xfrm>
              <a:off x="10196052" y="6265295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PPO-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电器组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60258" y="6516643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4227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2023/7/28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2023/7/28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8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7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9085" y="2397352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5" y="25388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8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314" y="268038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514" y="244089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244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270A94-28F8-4986-9040-E1D2E170C9E4}"/>
              </a:ext>
            </a:extLst>
          </p:cNvPr>
          <p:cNvGrpSpPr/>
          <p:nvPr userDrawn="1"/>
        </p:nvGrpSpPr>
        <p:grpSpPr>
          <a:xfrm>
            <a:off x="364490" y="311858"/>
            <a:ext cx="12494782" cy="6763575"/>
            <a:chOff x="364490" y="311858"/>
            <a:chExt cx="12494782" cy="67635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1AB73F1-AD3C-417D-9412-813879A40A43}"/>
                </a:ext>
              </a:extLst>
            </p:cNvPr>
            <p:cNvGrpSpPr/>
            <p:nvPr/>
          </p:nvGrpSpPr>
          <p:grpSpPr>
            <a:xfrm>
              <a:off x="364490" y="311858"/>
              <a:ext cx="774677" cy="726396"/>
              <a:chOff x="364490" y="311858"/>
              <a:chExt cx="774677" cy="72639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E8DDA4-0560-4CD2-8AAE-8529DC6C7B63}"/>
                  </a:ext>
                </a:extLst>
              </p:cNvPr>
              <p:cNvGrpSpPr/>
              <p:nvPr/>
            </p:nvGrpSpPr>
            <p:grpSpPr>
              <a:xfrm>
                <a:off x="364490" y="311858"/>
                <a:ext cx="774677" cy="602105"/>
                <a:chOff x="582204" y="2573952"/>
                <a:chExt cx="2938720" cy="2284072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B4B0CA6-0AF0-425D-A7B5-683FB622A99D}"/>
                    </a:ext>
                  </a:extLst>
                </p:cNvPr>
                <p:cNvSpPr/>
                <p:nvPr/>
              </p:nvSpPr>
              <p:spPr>
                <a:xfrm rot="2700000">
                  <a:off x="582204" y="2573952"/>
                  <a:ext cx="1685010" cy="1685009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FE9BF82A-DFF3-4C1C-8CD4-30FBF6A1530B}"/>
                    </a:ext>
                  </a:extLst>
                </p:cNvPr>
                <p:cNvSpPr/>
                <p:nvPr/>
              </p:nvSpPr>
              <p:spPr>
                <a:xfrm rot="2700000">
                  <a:off x="1711457" y="3048558"/>
                  <a:ext cx="1809467" cy="1809466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70C3825-F577-48FC-A81B-AA315BFB6393}"/>
                  </a:ext>
                </a:extLst>
              </p:cNvPr>
              <p:cNvSpPr/>
              <p:nvPr/>
            </p:nvSpPr>
            <p:spPr>
              <a:xfrm rot="2700000">
                <a:off x="441447" y="657821"/>
                <a:ext cx="380433" cy="38043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4A1A96B-75E9-447A-A2E2-1CAB211C339A}"/>
                </a:ext>
              </a:extLst>
            </p:cNvPr>
            <p:cNvSpPr/>
            <p:nvPr/>
          </p:nvSpPr>
          <p:spPr>
            <a:xfrm rot="2700000">
              <a:off x="11598612" y="6409673"/>
              <a:ext cx="668724" cy="662795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929306-9927-49A5-B4F1-C208BD6610DE}"/>
                </a:ext>
              </a:extLst>
            </p:cNvPr>
            <p:cNvSpPr/>
            <p:nvPr/>
          </p:nvSpPr>
          <p:spPr>
            <a:xfrm rot="2700000">
              <a:off x="11781083" y="5733612"/>
              <a:ext cx="1082990" cy="107338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 userDrawn="1"/>
        </p:nvGrpSpPr>
        <p:grpSpPr>
          <a:xfrm>
            <a:off x="10196052" y="6184490"/>
            <a:ext cx="1446230" cy="530942"/>
            <a:chOff x="10196052" y="6184490"/>
            <a:chExt cx="1446230" cy="530942"/>
          </a:xfrm>
        </p:grpSpPr>
        <p:cxnSp>
          <p:nvCxnSpPr>
            <p:cNvPr id="13" name="直接连接符 12"/>
            <p:cNvCxnSpPr/>
            <p:nvPr userDrawn="1"/>
          </p:nvCxnSpPr>
          <p:spPr>
            <a:xfrm>
              <a:off x="10245214" y="6184490"/>
              <a:ext cx="0" cy="530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 userDrawn="1"/>
          </p:nvSpPr>
          <p:spPr>
            <a:xfrm>
              <a:off x="10196052" y="6265295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PPO-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电器组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8456398" y="3113666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8738741" y="-204916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0010218" y="-475976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7909014" y="298586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1259775" y="2097417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7841685" y="2276958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8369594" y="1076204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0135339" y="3489937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0012580" y="1873787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8662564" y="1352254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6969156" y="3829931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6498452" y="1316943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8712451" y="4643716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6471760" y="5738362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7482164" y="5186671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837308" y="2675895"/>
            <a:ext cx="7155408" cy="1513614"/>
            <a:chOff x="1349344" y="2618299"/>
            <a:chExt cx="5715042" cy="151361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FE371-B32E-4B38-B492-BD765D028BA3}"/>
                </a:ext>
              </a:extLst>
            </p:cNvPr>
            <p:cNvSpPr txBox="1"/>
            <p:nvPr/>
          </p:nvSpPr>
          <p:spPr>
            <a:xfrm>
              <a:off x="1349344" y="2618299"/>
              <a:ext cx="57150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200" spc="600" dirty="0">
                  <a:solidFill>
                    <a:srgbClr val="0E2DB2"/>
                  </a:solidFill>
                  <a:cs typeface="+mn-ea"/>
                  <a:sym typeface="+mn-lt"/>
                </a:rPr>
                <a:t>样车电器常见故障及排查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414338"/>
              <a:ext cx="4173546" cy="717575"/>
              <a:chOff x="1775078" y="4147467"/>
              <a:chExt cx="4173546" cy="717575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920528" y="4147467"/>
                <a:ext cx="3901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71530" y="-1904145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4002391" y="6460181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5333082" y="5420699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10196052" y="6184490"/>
            <a:ext cx="1446230" cy="530942"/>
            <a:chOff x="10196052" y="6184490"/>
            <a:chExt cx="1446230" cy="530942"/>
          </a:xfrm>
        </p:grpSpPr>
        <p:cxnSp>
          <p:nvCxnSpPr>
            <p:cNvPr id="40" name="直接连接符 39"/>
            <p:cNvCxnSpPr/>
            <p:nvPr userDrawn="1"/>
          </p:nvCxnSpPr>
          <p:spPr>
            <a:xfrm>
              <a:off x="10245214" y="6184490"/>
              <a:ext cx="0" cy="530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 userDrawn="1"/>
          </p:nvSpPr>
          <p:spPr>
            <a:xfrm>
              <a:off x="10196052" y="6265295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PPO-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电器组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30353" y="627591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E2DB2"/>
                </a:solidFill>
              </a:rPr>
              <a:t>By </a:t>
            </a:r>
            <a:r>
              <a:rPr lang="zh-CN" altLang="en-US" b="1" dirty="0" smtClean="0">
                <a:solidFill>
                  <a:srgbClr val="0E2DB2"/>
                </a:solidFill>
              </a:rPr>
              <a:t>肖佳宾</a:t>
            </a:r>
            <a:endParaRPr lang="zh-CN" altLang="en-US" b="1" dirty="0">
              <a:solidFill>
                <a:srgbClr val="0E2DB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59682" y="49189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常见刷新失败情况</a:t>
            </a:r>
          </a:p>
        </p:txBody>
      </p:sp>
      <p:sp>
        <p:nvSpPr>
          <p:cNvPr id="29" name="矩形 28"/>
          <p:cNvSpPr/>
          <p:nvPr/>
        </p:nvSpPr>
        <p:spPr>
          <a:xfrm>
            <a:off x="1459682" y="1074065"/>
            <a:ext cx="913476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1</a:t>
            </a:r>
            <a:r>
              <a:rPr lang="en-US" altLang="zh-CN" dirty="0" smtClean="0">
                <a:solidFill>
                  <a:srgbClr val="0E2DB2"/>
                </a:solidFill>
              </a:rPr>
              <a:t>.  </a:t>
            </a:r>
            <a:r>
              <a:rPr lang="zh-CN" altLang="en-US" dirty="0" smtClean="0">
                <a:solidFill>
                  <a:srgbClr val="0E2DB2"/>
                </a:solidFill>
              </a:rPr>
              <a:t>会话</a:t>
            </a:r>
            <a:r>
              <a:rPr lang="zh-CN" altLang="en-US" dirty="0">
                <a:solidFill>
                  <a:srgbClr val="0E2DB2"/>
                </a:solidFill>
              </a:rPr>
              <a:t>切换不成功，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     </a:t>
            </a:r>
            <a:r>
              <a:rPr lang="en-US" altLang="zh-CN" dirty="0" err="1">
                <a:solidFill>
                  <a:srgbClr val="0E2DB2"/>
                </a:solidFill>
              </a:rPr>
              <a:t>Req</a:t>
            </a:r>
            <a:r>
              <a:rPr lang="zh-CN" altLang="en-US" dirty="0">
                <a:solidFill>
                  <a:srgbClr val="0E2DB2"/>
                </a:solidFill>
              </a:rPr>
              <a:t>：</a:t>
            </a:r>
            <a:r>
              <a:rPr lang="en-US" altLang="zh-CN" dirty="0">
                <a:solidFill>
                  <a:srgbClr val="0E2DB2"/>
                </a:solidFill>
              </a:rPr>
              <a:t>10 02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     Res</a:t>
            </a:r>
            <a:r>
              <a:rPr lang="zh-CN" altLang="en-US" dirty="0">
                <a:solidFill>
                  <a:srgbClr val="0E2DB2"/>
                </a:solidFill>
              </a:rPr>
              <a:t>：</a:t>
            </a:r>
            <a:r>
              <a:rPr lang="en-US" altLang="zh-CN" dirty="0">
                <a:solidFill>
                  <a:srgbClr val="0E2DB2"/>
                </a:solidFill>
              </a:rPr>
              <a:t>7F 10 22 XX</a:t>
            </a:r>
            <a:r>
              <a:rPr lang="zh-CN" altLang="en-US" dirty="0">
                <a:solidFill>
                  <a:srgbClr val="0E2DB2"/>
                </a:solidFill>
              </a:rPr>
              <a:t>，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XX</a:t>
            </a:r>
            <a:r>
              <a:rPr lang="zh-CN" altLang="en-US" dirty="0">
                <a:solidFill>
                  <a:srgbClr val="0E2DB2"/>
                </a:solidFill>
              </a:rPr>
              <a:t>代表不成功的具体原因，可参见</a:t>
            </a:r>
            <a:r>
              <a:rPr lang="en-US" altLang="zh-CN" dirty="0">
                <a:solidFill>
                  <a:srgbClr val="0E2DB2"/>
                </a:solidFill>
              </a:rPr>
              <a:t>Part4 </a:t>
            </a:r>
            <a:r>
              <a:rPr lang="en-US" altLang="zh-CN" dirty="0" err="1">
                <a:solidFill>
                  <a:srgbClr val="0E2DB2"/>
                </a:solidFill>
              </a:rPr>
              <a:t>SpecificCauseCode</a:t>
            </a:r>
            <a:r>
              <a:rPr lang="zh-CN" altLang="en-US" dirty="0">
                <a:solidFill>
                  <a:srgbClr val="0E2DB2"/>
                </a:solidFill>
              </a:rPr>
              <a:t>页，一般前提条件有发动机未启动（电动车未高压）；车速低于</a:t>
            </a:r>
            <a:r>
              <a:rPr lang="en-US" altLang="zh-CN" dirty="0" smtClean="0">
                <a:solidFill>
                  <a:srgbClr val="0E2DB2"/>
                </a:solidFill>
              </a:rPr>
              <a:t>4km/h</a:t>
            </a:r>
            <a:r>
              <a:rPr lang="zh-CN" altLang="en-US" dirty="0" smtClean="0">
                <a:solidFill>
                  <a:srgbClr val="0E2DB2"/>
                </a:solidFill>
              </a:rPr>
              <a:t>。</a:t>
            </a:r>
            <a:endParaRPr lang="en-US" altLang="zh-CN" dirty="0">
              <a:solidFill>
                <a:srgbClr val="0E2DB2"/>
              </a:solidFill>
            </a:endParaRPr>
          </a:p>
          <a:p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1459682" y="344699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2</a:t>
            </a:r>
            <a:r>
              <a:rPr lang="en-US" altLang="zh-CN" dirty="0" smtClean="0">
                <a:solidFill>
                  <a:srgbClr val="0E2DB2"/>
                </a:solidFill>
              </a:rPr>
              <a:t>.  </a:t>
            </a:r>
            <a:r>
              <a:rPr lang="zh-CN" altLang="en-US" dirty="0" smtClean="0">
                <a:solidFill>
                  <a:srgbClr val="0E2DB2"/>
                </a:solidFill>
              </a:rPr>
              <a:t>安全</a:t>
            </a:r>
            <a:r>
              <a:rPr lang="zh-CN" altLang="en-US" dirty="0">
                <a:solidFill>
                  <a:srgbClr val="0E2DB2"/>
                </a:solidFill>
              </a:rPr>
              <a:t>访问未通过 ，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     </a:t>
            </a:r>
            <a:r>
              <a:rPr lang="en-US" altLang="zh-CN" dirty="0" err="1">
                <a:solidFill>
                  <a:srgbClr val="0E2DB2"/>
                </a:solidFill>
              </a:rPr>
              <a:t>Req</a:t>
            </a:r>
            <a:r>
              <a:rPr lang="zh-CN" altLang="en-US" dirty="0">
                <a:solidFill>
                  <a:srgbClr val="0E2DB2"/>
                </a:solidFill>
              </a:rPr>
              <a:t>：</a:t>
            </a:r>
            <a:r>
              <a:rPr lang="en-US" altLang="zh-CN" dirty="0">
                <a:solidFill>
                  <a:srgbClr val="0E2DB2"/>
                </a:solidFill>
              </a:rPr>
              <a:t>27 05/06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     Res</a:t>
            </a:r>
            <a:r>
              <a:rPr lang="zh-CN" altLang="en-US" dirty="0">
                <a:solidFill>
                  <a:srgbClr val="0E2DB2"/>
                </a:solidFill>
              </a:rPr>
              <a:t>：</a:t>
            </a:r>
            <a:r>
              <a:rPr lang="en-US" altLang="zh-CN" dirty="0">
                <a:solidFill>
                  <a:srgbClr val="0E2DB2"/>
                </a:solidFill>
              </a:rPr>
              <a:t> 7F 27 35/36/37</a:t>
            </a:r>
            <a:r>
              <a:rPr lang="zh-CN" altLang="en-US" dirty="0">
                <a:solidFill>
                  <a:srgbClr val="0E2DB2"/>
                </a:solidFill>
              </a:rPr>
              <a:t>，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35——00</a:t>
            </a:r>
            <a:r>
              <a:rPr lang="zh-CN" altLang="en-US" dirty="0">
                <a:solidFill>
                  <a:srgbClr val="0E2DB2"/>
                </a:solidFill>
              </a:rPr>
              <a:t>文件使用</a:t>
            </a:r>
            <a:r>
              <a:rPr lang="zh-CN" altLang="en-US" dirty="0">
                <a:solidFill>
                  <a:srgbClr val="FF0000"/>
                </a:solidFill>
              </a:rPr>
              <a:t>错误算子</a:t>
            </a:r>
            <a:r>
              <a:rPr lang="zh-CN" altLang="en-US" dirty="0">
                <a:solidFill>
                  <a:srgbClr val="0E2DB2"/>
                </a:solidFill>
              </a:rPr>
              <a:t>，需重新释放</a:t>
            </a:r>
            <a:r>
              <a:rPr lang="en-US" altLang="zh-CN" dirty="0">
                <a:solidFill>
                  <a:srgbClr val="0E2DB2"/>
                </a:solidFill>
              </a:rPr>
              <a:t>00</a:t>
            </a:r>
            <a:r>
              <a:rPr lang="zh-CN" altLang="en-US" dirty="0">
                <a:solidFill>
                  <a:srgbClr val="0E2DB2"/>
                </a:solidFill>
              </a:rPr>
              <a:t>文件；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36——</a:t>
            </a:r>
            <a:r>
              <a:rPr lang="zh-CN" altLang="en-US" dirty="0">
                <a:solidFill>
                  <a:srgbClr val="0E2DB2"/>
                </a:solidFill>
              </a:rPr>
              <a:t>同</a:t>
            </a:r>
            <a:r>
              <a:rPr lang="en-US" altLang="zh-CN" dirty="0">
                <a:solidFill>
                  <a:srgbClr val="0E2DB2"/>
                </a:solidFill>
              </a:rPr>
              <a:t>35</a:t>
            </a:r>
            <a:r>
              <a:rPr lang="zh-CN" altLang="en-US" dirty="0">
                <a:solidFill>
                  <a:srgbClr val="0E2DB2"/>
                </a:solidFill>
              </a:rPr>
              <a:t>；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37——</a:t>
            </a:r>
            <a:r>
              <a:rPr lang="zh-CN" altLang="en-US" dirty="0">
                <a:solidFill>
                  <a:srgbClr val="0E2DB2"/>
                </a:solidFill>
              </a:rPr>
              <a:t>使用错误算子访问</a:t>
            </a:r>
            <a:r>
              <a:rPr lang="zh-CN" altLang="en-US" dirty="0" smtClean="0">
                <a:solidFill>
                  <a:srgbClr val="0E2DB2"/>
                </a:solidFill>
              </a:rPr>
              <a:t>，需</a:t>
            </a:r>
            <a:r>
              <a:rPr lang="zh-CN" altLang="en-US" dirty="0">
                <a:solidFill>
                  <a:srgbClr val="0E2DB2"/>
                </a:solidFill>
              </a:rPr>
              <a:t>手动通过安全</a:t>
            </a:r>
            <a:r>
              <a:rPr lang="zh-CN" altLang="en-US" dirty="0" smtClean="0">
                <a:solidFill>
                  <a:srgbClr val="0E2DB2"/>
                </a:solidFill>
              </a:rPr>
              <a:t>访问。</a:t>
            </a:r>
            <a:endParaRPr lang="en-US" altLang="zh-CN" dirty="0">
              <a:solidFill>
                <a:srgbClr val="0E2D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3018" y="1560945"/>
            <a:ext cx="10390910" cy="4755038"/>
            <a:chOff x="431315" y="1196752"/>
            <a:chExt cx="11327784" cy="5174650"/>
          </a:xfrm>
        </p:grpSpPr>
        <p:pic>
          <p:nvPicPr>
            <p:cNvPr id="3" name="图片 2" descr="物流数据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315" y="1196752"/>
              <a:ext cx="11327784" cy="517465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6599262" y="2900743"/>
              <a:ext cx="1656184" cy="46609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062758" y="4077072"/>
              <a:ext cx="1600944" cy="711408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372474" y="46418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E2DB2"/>
                </a:solidFill>
              </a:rPr>
              <a:t>物流数据读取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2474" y="46418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E2DB2"/>
                </a:solidFill>
              </a:rPr>
              <a:t>比较关键的物流数据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26654" y="980728"/>
            <a:ext cx="9287757" cy="5328593"/>
            <a:chOff x="1126654" y="980728"/>
            <a:chExt cx="9287757" cy="53285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654" y="980728"/>
              <a:ext cx="4237087" cy="532859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703" y="1125794"/>
              <a:ext cx="4244708" cy="3162574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1126654" y="3749727"/>
              <a:ext cx="792088" cy="2880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微软雅黑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69703" y="1581942"/>
              <a:ext cx="792088" cy="2880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微软雅黑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39222" y="1988840"/>
              <a:ext cx="792088" cy="2880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微软雅黑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26654" y="5317589"/>
              <a:ext cx="792088" cy="2880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微软雅黑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26654" y="3068960"/>
              <a:ext cx="792088" cy="2880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349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3849230" y="2866000"/>
            <a:ext cx="449353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 smtClean="0">
                <a:solidFill>
                  <a:srgbClr val="0E2DB2"/>
                </a:solidFill>
                <a:cs typeface="+mn-ea"/>
                <a:sym typeface="+mn-lt"/>
              </a:rPr>
              <a:t>仪表</a:t>
            </a:r>
            <a:r>
              <a:rPr lang="zh-CN" altLang="en-US" sz="4800" b="1" dirty="0">
                <a:solidFill>
                  <a:srgbClr val="0E2DB2"/>
                </a:solidFill>
                <a:cs typeface="+mn-ea"/>
                <a:sym typeface="+mn-lt"/>
              </a:rPr>
              <a:t>指示</a:t>
            </a:r>
            <a:r>
              <a:rPr lang="zh-CN" altLang="en-US" sz="4800" b="1" dirty="0" smtClean="0">
                <a:solidFill>
                  <a:srgbClr val="0E2DB2"/>
                </a:solidFill>
                <a:cs typeface="+mn-ea"/>
                <a:sym typeface="+mn-lt"/>
              </a:rPr>
              <a:t>灯</a:t>
            </a:r>
            <a:r>
              <a:rPr lang="zh-CN" altLang="en-US" sz="4800" b="1" dirty="0">
                <a:solidFill>
                  <a:srgbClr val="0E2DB2"/>
                </a:solidFill>
                <a:cs typeface="+mn-ea"/>
                <a:sym typeface="+mn-lt"/>
              </a:rPr>
              <a:t>解读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rgbClr val="0E2DB2"/>
                </a:solidFill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rgbClr val="0E2DB2"/>
              </a:solidFill>
              <a:cs typeface="+mn-ea"/>
              <a:sym typeface="+mn-lt"/>
            </a:endParaRPr>
          </a:p>
        </p:txBody>
      </p:sp>
      <p:pic>
        <p:nvPicPr>
          <p:cNvPr id="22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50000" b="-29968"/>
          <a:stretch>
            <a:fillRect/>
          </a:stretch>
        </p:blipFill>
        <p:spPr bwMode="auto">
          <a:xfrm>
            <a:off x="2000826" y="1342881"/>
            <a:ext cx="7185025" cy="421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519604" y="4826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远光指示灯</a:t>
            </a:r>
          </a:p>
        </p:txBody>
      </p:sp>
      <p:sp>
        <p:nvSpPr>
          <p:cNvPr id="4" name="矩形 3"/>
          <p:cNvSpPr/>
          <p:nvPr/>
        </p:nvSpPr>
        <p:spPr>
          <a:xfrm>
            <a:off x="1633823" y="4288227"/>
            <a:ext cx="9377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远光灯是为了在夜间驾驶时，更好地观察前方路况而设计的，但不宜长时间开启。远光灯会让对面车辆司机的视力造成伤害甚至瞬间致盲。如果在无路灯或光线严重不足的情况下可以开启远光灯，但当发现对向车道有车辆行驶过来，应立即关闭。</a:t>
            </a:r>
            <a:endParaRPr lang="zh-CN" altLang="en-US" sz="2000" b="1" dirty="0">
              <a:solidFill>
                <a:srgbClr val="0E2DB2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1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810" b="3938"/>
          <a:stretch>
            <a:fillRect/>
          </a:stretch>
        </p:blipFill>
        <p:spPr bwMode="auto">
          <a:xfrm>
            <a:off x="2190951" y="1339772"/>
            <a:ext cx="7029986" cy="47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432362" y="47225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安全带未系报警灯</a:t>
            </a:r>
          </a:p>
        </p:txBody>
      </p:sp>
    </p:spTree>
    <p:extLst>
      <p:ext uri="{BB962C8B-B14F-4D97-AF65-F5344CB8AC3E}">
        <p14:creationId xmlns:p14="http://schemas.microsoft.com/office/powerpoint/2010/main" val="27111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3279"/>
          <a:stretch>
            <a:fillRect/>
          </a:stretch>
        </p:blipFill>
        <p:spPr bwMode="auto">
          <a:xfrm>
            <a:off x="2324100" y="1405947"/>
            <a:ext cx="6579755" cy="450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593571" y="49189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制动系统报警灯</a:t>
            </a:r>
          </a:p>
        </p:txBody>
      </p:sp>
    </p:spTree>
    <p:extLst>
      <p:ext uri="{BB962C8B-B14F-4D97-AF65-F5344CB8AC3E}">
        <p14:creationId xmlns:p14="http://schemas.microsoft.com/office/powerpoint/2010/main" val="20636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289" y="1411383"/>
            <a:ext cx="7150517" cy="480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450600" y="45495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车门或行李厢盖未关提示灯</a:t>
            </a:r>
          </a:p>
        </p:txBody>
      </p:sp>
    </p:spTree>
    <p:extLst>
      <p:ext uri="{BB962C8B-B14F-4D97-AF65-F5344CB8AC3E}">
        <p14:creationId xmlns:p14="http://schemas.microsoft.com/office/powerpoint/2010/main" val="94894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55462" y="405218"/>
            <a:ext cx="467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防抱死制动系统（</a:t>
            </a:r>
            <a:r>
              <a:rPr lang="en-US" altLang="zh-CN" sz="2400" b="1" dirty="0">
                <a:solidFill>
                  <a:srgbClr val="0E2DB2"/>
                </a:solidFill>
              </a:rPr>
              <a:t>ABS</a:t>
            </a:r>
            <a:r>
              <a:rPr lang="zh-CN" altLang="en-US" sz="2400" b="1" dirty="0">
                <a:solidFill>
                  <a:srgbClr val="0E2DB2"/>
                </a:solidFill>
              </a:rPr>
              <a:t>）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指示灯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pic>
        <p:nvPicPr>
          <p:cNvPr id="19" name="图片 1"/>
          <p:cNvPicPr>
            <a:picLocks noChangeAspect="1"/>
          </p:cNvPicPr>
          <p:nvPr/>
        </p:nvPicPr>
        <p:blipFill rotWithShape="1">
          <a:blip r:embed="rId2"/>
          <a:srcRect l="22269" t="27466" r="15517" b="17833"/>
          <a:stretch/>
        </p:blipFill>
        <p:spPr bwMode="auto">
          <a:xfrm>
            <a:off x="1777535" y="1198868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690837" y="3485487"/>
            <a:ext cx="9108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E2DB2"/>
                </a:solidFill>
                <a:sym typeface="微软雅黑" pitchFamily="34" charset="-122"/>
              </a:rPr>
              <a:t>ABS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中文名为“</a:t>
            </a: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防抱死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刹车系统”，</a:t>
            </a: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目前大多数车辆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都配有</a:t>
            </a:r>
            <a:r>
              <a:rPr lang="en-US" altLang="zh-CN" sz="2000" b="1" dirty="0">
                <a:solidFill>
                  <a:srgbClr val="0E2DB2"/>
                </a:solidFill>
                <a:sym typeface="微软雅黑" pitchFamily="34" charset="-122"/>
              </a:rPr>
              <a:t>ABS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系统</a:t>
            </a: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，能大大增加车辆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行驶的安全性。当启动汽车时，此灯会亮起几秒进行自检然后自动熄灭，如果常</a:t>
            </a: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亮就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表示</a:t>
            </a:r>
            <a:r>
              <a:rPr lang="en-US" altLang="zh-CN" sz="2000" b="1" dirty="0">
                <a:solidFill>
                  <a:srgbClr val="0E2DB2"/>
                </a:solidFill>
                <a:sym typeface="微软雅黑" pitchFamily="34" charset="-122"/>
              </a:rPr>
              <a:t>ABS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系统出现</a:t>
            </a: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故障，这时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虽然车辆</a:t>
            </a:r>
            <a:r>
              <a:rPr lang="zh-CN" altLang="en-US" sz="2000" b="1" dirty="0" smtClean="0">
                <a:solidFill>
                  <a:srgbClr val="0E2DB2"/>
                </a:solidFill>
                <a:sym typeface="微软雅黑" pitchFamily="34" charset="-122"/>
              </a:rPr>
              <a:t>可以行驶，</a:t>
            </a:r>
            <a:r>
              <a:rPr lang="zh-CN" altLang="en-US" sz="2000" b="1" dirty="0">
                <a:solidFill>
                  <a:srgbClr val="0E2DB2"/>
                </a:solidFill>
                <a:sym typeface="微软雅黑" pitchFamily="34" charset="-122"/>
              </a:rPr>
              <a:t>但不建议急刹车。</a:t>
            </a:r>
          </a:p>
        </p:txBody>
      </p:sp>
    </p:spTree>
    <p:extLst>
      <p:ext uri="{BB962C8B-B14F-4D97-AF65-F5344CB8AC3E}">
        <p14:creationId xmlns:p14="http://schemas.microsoft.com/office/powerpoint/2010/main" val="37083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52278"/>
          <a:stretch>
            <a:fillRect/>
          </a:stretch>
        </p:blipFill>
        <p:spPr bwMode="auto">
          <a:xfrm>
            <a:off x="1540741" y="1371455"/>
            <a:ext cx="718502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9"/>
          <p:cNvSpPr txBox="1"/>
          <p:nvPr/>
        </p:nvSpPr>
        <p:spPr>
          <a:xfrm>
            <a:off x="1355462" y="405218"/>
            <a:ext cx="467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2DB2"/>
                </a:solidFill>
              </a:rPr>
              <a:t>后雾灯指示灯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9686" y="4140354"/>
            <a:ext cx="8840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 smtClean="0">
                <a:solidFill>
                  <a:srgbClr val="0E2DB2"/>
                </a:solidFill>
                <a:sym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大雾、大雨、</a:t>
            </a:r>
            <a:r>
              <a:rPr lang="zh-CN" altLang="en-US" b="1" dirty="0" smtClean="0">
                <a:solidFill>
                  <a:srgbClr val="0E2DB2"/>
                </a:solidFill>
                <a:sym typeface="微软雅黑" pitchFamily="34" charset="-122"/>
              </a:rPr>
              <a:t>大雪等能见度</a:t>
            </a: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不高的天气状况下开启，能见度比较低的时候利用雾灯功率高、亮度高、穿透力强的特点，让其他驾驶员可以</a:t>
            </a:r>
            <a:r>
              <a:rPr lang="zh-CN" altLang="en-US" b="1" dirty="0" smtClean="0">
                <a:solidFill>
                  <a:srgbClr val="0E2DB2"/>
                </a:solidFill>
                <a:sym typeface="微软雅黑" pitchFamily="34" charset="-122"/>
              </a:rPr>
              <a:t>更好地发现</a:t>
            </a: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你。</a:t>
            </a:r>
          </a:p>
        </p:txBody>
      </p:sp>
    </p:spTree>
    <p:extLst>
      <p:ext uri="{BB962C8B-B14F-4D97-AF65-F5344CB8AC3E}">
        <p14:creationId xmlns:p14="http://schemas.microsoft.com/office/powerpoint/2010/main" val="17504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B94F43-08EF-45B4-B05A-99CC69266DD6}"/>
              </a:ext>
            </a:extLst>
          </p:cNvPr>
          <p:cNvGrpSpPr/>
          <p:nvPr/>
        </p:nvGrpSpPr>
        <p:grpSpPr>
          <a:xfrm>
            <a:off x="0" y="2511723"/>
            <a:ext cx="4296964" cy="1809467"/>
            <a:chOff x="480566" y="2362199"/>
            <a:chExt cx="4296964" cy="18094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F85D86-0413-467A-916B-6659C6E85FA4}"/>
                </a:ext>
              </a:extLst>
            </p:cNvPr>
            <p:cNvGrpSpPr/>
            <p:nvPr/>
          </p:nvGrpSpPr>
          <p:grpSpPr>
            <a:xfrm>
              <a:off x="1062770" y="2362199"/>
              <a:ext cx="2416430" cy="1809467"/>
              <a:chOff x="1748570" y="2316217"/>
              <a:chExt cx="2972102" cy="222556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4082AB6-BB46-4E68-B3FF-F852E7CD3FF0}"/>
                  </a:ext>
                </a:extLst>
              </p:cNvPr>
              <p:cNvSpPr/>
              <p:nvPr/>
            </p:nvSpPr>
            <p:spPr>
              <a:xfrm rot="2700000">
                <a:off x="1748570" y="2392756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E7E74CC-F50C-4B9E-94BE-5C995FB1A0F7}"/>
                  </a:ext>
                </a:extLst>
              </p:cNvPr>
              <p:cNvSpPr/>
              <p:nvPr/>
            </p:nvSpPr>
            <p:spPr>
              <a:xfrm rot="2700000">
                <a:off x="2495108" y="2316217"/>
                <a:ext cx="2225564" cy="2225564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59">
              <a:extLst>
                <a:ext uri="{FF2B5EF4-FFF2-40B4-BE49-F238E27FC236}">
                  <a16:creationId xmlns:a16="http://schemas.microsoft.com/office/drawing/2014/main" id="{0F0A16FF-A52E-41F6-9DD9-1D5D7A768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04143" y="2720816"/>
              <a:ext cx="24498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zh-CN" altLang="en-US" sz="4800" kern="0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 录</a:t>
              </a:r>
              <a:endParaRPr lang="en-US" altLang="zh-CN" sz="4800" kern="0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375793-4887-4B36-A05A-89A68F32178E}"/>
                </a:ext>
              </a:extLst>
            </p:cNvPr>
            <p:cNvSpPr txBox="1"/>
            <p:nvPr/>
          </p:nvSpPr>
          <p:spPr>
            <a:xfrm>
              <a:off x="480566" y="3484788"/>
              <a:ext cx="4296964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76B9EE-D5DE-4E7E-8D3B-C4E3DDED6E53}"/>
              </a:ext>
            </a:extLst>
          </p:cNvPr>
          <p:cNvGrpSpPr/>
          <p:nvPr/>
        </p:nvGrpSpPr>
        <p:grpSpPr>
          <a:xfrm>
            <a:off x="3549871" y="2402483"/>
            <a:ext cx="3086193" cy="874106"/>
            <a:chOff x="4092502" y="2469748"/>
            <a:chExt cx="3113801" cy="87410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DA9DA06-CA06-4F01-AB2D-37CCE98C10D6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F10D79-BDA4-4167-A2E4-A8C869503EA3}"/>
                </a:ext>
              </a:extLst>
            </p:cNvPr>
            <p:cNvSpPr txBox="1"/>
            <p:nvPr/>
          </p:nvSpPr>
          <p:spPr>
            <a:xfrm>
              <a:off x="4846277" y="2627094"/>
              <a:ext cx="23600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rgbClr val="0E2DB2"/>
                  </a:solidFill>
                  <a:cs typeface="+mn-ea"/>
                  <a:sym typeface="+mn-lt"/>
                </a:rPr>
                <a:t>万用表</a:t>
              </a:r>
              <a:r>
                <a:rPr lang="zh-CN" altLang="en-US" sz="2400" b="1" dirty="0" smtClean="0">
                  <a:solidFill>
                    <a:srgbClr val="0E2DB2"/>
                  </a:solidFill>
                  <a:cs typeface="+mn-ea"/>
                  <a:sym typeface="+mn-lt"/>
                </a:rPr>
                <a:t>使用简介</a:t>
              </a:r>
              <a:endParaRPr lang="zh-CN" altLang="en-US" sz="2400" b="1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214DEB5-584D-406C-9293-FA3CEF8174CD}"/>
                </a:ext>
              </a:extLst>
            </p:cNvPr>
            <p:cNvSpPr txBox="1"/>
            <p:nvPr/>
          </p:nvSpPr>
          <p:spPr>
            <a:xfrm>
              <a:off x="4112614" y="2559046"/>
              <a:ext cx="794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rgbClr val="0E2DB2"/>
                  </a:solidFill>
                  <a:cs typeface="+mn-ea"/>
                  <a:sym typeface="+mn-lt"/>
                </a:rPr>
                <a:t>01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2E5D1-F0F2-4725-B735-93FEF943931E}"/>
              </a:ext>
            </a:extLst>
          </p:cNvPr>
          <p:cNvGrpSpPr/>
          <p:nvPr/>
        </p:nvGrpSpPr>
        <p:grpSpPr>
          <a:xfrm>
            <a:off x="3549877" y="3761221"/>
            <a:ext cx="3043917" cy="874106"/>
            <a:chOff x="4092502" y="2469748"/>
            <a:chExt cx="3071143" cy="87410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8807205-B4DC-48D5-9B43-528ACF96098E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861B5D7-7378-4D5F-B956-C49CA120214F}"/>
                </a:ext>
              </a:extLst>
            </p:cNvPr>
            <p:cNvSpPr txBox="1"/>
            <p:nvPr/>
          </p:nvSpPr>
          <p:spPr>
            <a:xfrm>
              <a:off x="4803621" y="2621802"/>
              <a:ext cx="236002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rgbClr val="0E2DB2"/>
                  </a:solidFill>
                  <a:cs typeface="+mn-ea"/>
                  <a:sym typeface="+mn-lt"/>
                </a:rPr>
                <a:t>仪表故障灯解读</a:t>
              </a:r>
              <a:endParaRPr lang="zh-CN" altLang="en-US" sz="2400" b="1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8DE9CA-079C-4437-86B0-0C1A9E9315D1}"/>
                </a:ext>
              </a:extLst>
            </p:cNvPr>
            <p:cNvSpPr txBox="1"/>
            <p:nvPr/>
          </p:nvSpPr>
          <p:spPr>
            <a:xfrm>
              <a:off x="4112614" y="2559046"/>
              <a:ext cx="794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rgbClr val="0E2DB2"/>
                  </a:solidFill>
                  <a:cs typeface="+mn-ea"/>
                  <a:sym typeface="+mn-lt"/>
                </a:rPr>
                <a:t>03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20C439-646B-478F-A01E-40545F420019}"/>
              </a:ext>
            </a:extLst>
          </p:cNvPr>
          <p:cNvGrpSpPr/>
          <p:nvPr/>
        </p:nvGrpSpPr>
        <p:grpSpPr>
          <a:xfrm>
            <a:off x="7540251" y="2348317"/>
            <a:ext cx="2779206" cy="874106"/>
            <a:chOff x="4092502" y="2469748"/>
            <a:chExt cx="2804066" cy="874106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C7664D1-2650-4944-BAE9-7CFA9AEE8222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0556AA9-1E48-4886-A5A9-F8A45F7BED1A}"/>
                </a:ext>
              </a:extLst>
            </p:cNvPr>
            <p:cNvSpPr txBox="1"/>
            <p:nvPr/>
          </p:nvSpPr>
          <p:spPr>
            <a:xfrm>
              <a:off x="4856777" y="2632178"/>
              <a:ext cx="20397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rgbClr val="0E2DB2"/>
                  </a:solidFill>
                  <a:cs typeface="+mn-ea"/>
                  <a:sym typeface="+mn-lt"/>
                </a:rPr>
                <a:t>EDS</a:t>
              </a:r>
              <a:r>
                <a:rPr lang="zh-CN" altLang="en-US" sz="2400" b="1" dirty="0" smtClean="0">
                  <a:solidFill>
                    <a:srgbClr val="0E2DB2"/>
                  </a:solidFill>
                  <a:cs typeface="+mn-ea"/>
                  <a:sym typeface="+mn-lt"/>
                </a:rPr>
                <a:t>使用简介</a:t>
              </a:r>
              <a:endParaRPr lang="zh-CN" altLang="en-US" sz="2400" b="1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C8E228-750C-4816-81C8-623817F981A0}"/>
                </a:ext>
              </a:extLst>
            </p:cNvPr>
            <p:cNvSpPr txBox="1"/>
            <p:nvPr/>
          </p:nvSpPr>
          <p:spPr>
            <a:xfrm>
              <a:off x="4112614" y="2559046"/>
              <a:ext cx="794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rgbClr val="0E2DB2"/>
                  </a:solidFill>
                  <a:cs typeface="+mn-ea"/>
                  <a:sym typeface="+mn-lt"/>
                </a:rPr>
                <a:t>02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39CCBA1-E949-4ADC-8D81-5786BDB26871}"/>
              </a:ext>
            </a:extLst>
          </p:cNvPr>
          <p:cNvGrpSpPr/>
          <p:nvPr/>
        </p:nvGrpSpPr>
        <p:grpSpPr>
          <a:xfrm>
            <a:off x="7540250" y="3707055"/>
            <a:ext cx="2772733" cy="874106"/>
            <a:chOff x="4092502" y="2469748"/>
            <a:chExt cx="2797536" cy="874106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E74B6DB-6CA2-4256-BABB-93F5E4247020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9323B94-B3F7-4597-936E-C4AE241AF03E}"/>
                </a:ext>
              </a:extLst>
            </p:cNvPr>
            <p:cNvSpPr txBox="1"/>
            <p:nvPr/>
          </p:nvSpPr>
          <p:spPr>
            <a:xfrm>
              <a:off x="4840542" y="2641346"/>
              <a:ext cx="20494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rgbClr val="0E2DB2"/>
                  </a:solidFill>
                  <a:cs typeface="+mn-ea"/>
                  <a:sym typeface="+mn-lt"/>
                </a:rPr>
                <a:t>常见故障举例</a:t>
              </a:r>
              <a:endParaRPr lang="zh-CN" altLang="en-US" sz="2400" b="1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4828FA-1948-4F46-83B0-8BB7227FEAE5}"/>
                </a:ext>
              </a:extLst>
            </p:cNvPr>
            <p:cNvSpPr txBox="1"/>
            <p:nvPr/>
          </p:nvSpPr>
          <p:spPr>
            <a:xfrm>
              <a:off x="4112614" y="2559046"/>
              <a:ext cx="794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rgbClr val="0E2DB2"/>
                  </a:solidFill>
                  <a:cs typeface="+mn-ea"/>
                  <a:sym typeface="+mn-lt"/>
                </a:rPr>
                <a:t>04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DE8581-0C57-4CE5-9980-B6EE09109D77}"/>
              </a:ext>
            </a:extLst>
          </p:cNvPr>
          <p:cNvGrpSpPr/>
          <p:nvPr/>
        </p:nvGrpSpPr>
        <p:grpSpPr>
          <a:xfrm>
            <a:off x="8726976" y="-1170972"/>
            <a:ext cx="4052386" cy="3133206"/>
            <a:chOff x="8662564" y="1352254"/>
            <a:chExt cx="4052386" cy="3133206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988F31F-FF63-48AD-86A2-66A9F100FED1}"/>
                </a:ext>
              </a:extLst>
            </p:cNvPr>
            <p:cNvSpPr/>
            <p:nvPr/>
          </p:nvSpPr>
          <p:spPr>
            <a:xfrm rot="2700000">
              <a:off x="11259775" y="2097417"/>
              <a:ext cx="1455175" cy="1455175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7C2C4B-0C66-434E-B318-D0EA535456FC}"/>
                </a:ext>
              </a:extLst>
            </p:cNvPr>
            <p:cNvSpPr/>
            <p:nvPr/>
          </p:nvSpPr>
          <p:spPr>
            <a:xfrm rot="2700000">
              <a:off x="10135339" y="3489937"/>
              <a:ext cx="995523" cy="995523"/>
            </a:xfrm>
            <a:prstGeom prst="roundRect">
              <a:avLst/>
            </a:pr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2110E10-7EB5-4E91-99C5-E9D1564E274C}"/>
                </a:ext>
              </a:extLst>
            </p:cNvPr>
            <p:cNvSpPr/>
            <p:nvPr/>
          </p:nvSpPr>
          <p:spPr>
            <a:xfrm rot="2700000">
              <a:off x="10012580" y="1873787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BECC2EF-2F73-4141-B569-1A076553D40F}"/>
                </a:ext>
              </a:extLst>
            </p:cNvPr>
            <p:cNvSpPr/>
            <p:nvPr/>
          </p:nvSpPr>
          <p:spPr>
            <a:xfrm rot="2700000">
              <a:off x="8662564" y="1352254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3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组合 60"/>
          <p:cNvGrpSpPr/>
          <p:nvPr/>
        </p:nvGrpSpPr>
        <p:grpSpPr>
          <a:xfrm>
            <a:off x="10196052" y="6184490"/>
            <a:ext cx="1446230" cy="530942"/>
            <a:chOff x="10196052" y="6184490"/>
            <a:chExt cx="1446230" cy="530942"/>
          </a:xfrm>
        </p:grpSpPr>
        <p:cxnSp>
          <p:nvCxnSpPr>
            <p:cNvPr id="62" name="直接连接符 61"/>
            <p:cNvCxnSpPr/>
            <p:nvPr userDrawn="1"/>
          </p:nvCxnSpPr>
          <p:spPr>
            <a:xfrm>
              <a:off x="10245214" y="6184490"/>
              <a:ext cx="0" cy="530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 userDrawn="1"/>
          </p:nvSpPr>
          <p:spPr>
            <a:xfrm>
              <a:off x="10196052" y="6265295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PPO-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电器组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5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3118" y="473425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安全气囊报警灯＆燃油储量不足报警灯</a:t>
            </a: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 rotWithShape="1">
          <a:blip r:embed="rId2"/>
          <a:srcRect l="9624" t="4425" r="5042" b="-4425"/>
          <a:stretch/>
        </p:blipFill>
        <p:spPr bwMode="auto">
          <a:xfrm>
            <a:off x="7463404" y="935090"/>
            <a:ext cx="4064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953164" y="4620690"/>
            <a:ext cx="6096000" cy="1705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燃油储量不足报警灯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：提示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燃油不足的报警灯，该灯亮起时，表示燃油即将耗尽。我们建议此灯亮起时尽早加油，因为在快没油的情况下燃油泵不能得到很好的冷却，可能会影响它的寿命。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132291" y="4119418"/>
            <a:ext cx="203200" cy="62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742545" y="1985818"/>
            <a:ext cx="1311564" cy="1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643063" y="1325516"/>
            <a:ext cx="4817773" cy="212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800" b="1" dirty="0">
                <a:solidFill>
                  <a:srgbClr val="0E2DB2"/>
                </a:solidFill>
                <a:sym typeface="微软雅黑" pitchFamily="34" charset="-122"/>
              </a:rPr>
              <a:t>安全带收紧器</a:t>
            </a:r>
            <a:r>
              <a:rPr lang="en-US" altLang="zh-CN" sz="1800" b="1" dirty="0">
                <a:solidFill>
                  <a:srgbClr val="0E2DB2"/>
                </a:solidFill>
                <a:sym typeface="微软雅黑" pitchFamily="34" charset="-122"/>
              </a:rPr>
              <a:t>/</a:t>
            </a:r>
            <a:r>
              <a:rPr lang="zh-CN" altLang="en-US" sz="1800" b="1" dirty="0">
                <a:solidFill>
                  <a:srgbClr val="0E2DB2"/>
                </a:solidFill>
                <a:sym typeface="微软雅黑" pitchFamily="34" charset="-122"/>
              </a:rPr>
              <a:t>安全气囊报警灯</a:t>
            </a:r>
            <a:r>
              <a:rPr lang="zh-CN" altLang="en-US" sz="1800" dirty="0">
                <a:sym typeface="微软雅黑" pitchFamily="34" charset="-122"/>
              </a:rPr>
              <a:t>：</a:t>
            </a:r>
            <a:endParaRPr lang="en-US" altLang="zh-CN" sz="1800" dirty="0"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E2DB2"/>
                </a:solidFill>
                <a:sym typeface="微软雅黑" pitchFamily="34" charset="-122"/>
              </a:rPr>
              <a:t>用于</a:t>
            </a:r>
            <a:r>
              <a:rPr lang="zh-CN" altLang="en-US" sz="1800" dirty="0">
                <a:solidFill>
                  <a:srgbClr val="0E2DB2"/>
                </a:solidFill>
                <a:sym typeface="微软雅黑" pitchFamily="34" charset="-122"/>
              </a:rPr>
              <a:t>监控安全带收紧器和安全气囊的状态。当启动汽车时，不亮或常亮表示系统存在</a:t>
            </a:r>
            <a:r>
              <a:rPr lang="zh-CN" altLang="en-US" sz="1800" dirty="0" smtClean="0">
                <a:solidFill>
                  <a:srgbClr val="0E2DB2"/>
                </a:solidFill>
                <a:sym typeface="微软雅黑" pitchFamily="34" charset="-122"/>
              </a:rPr>
              <a:t>故障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，</a:t>
            </a:r>
            <a:r>
              <a:rPr lang="zh-CN" altLang="en-US" sz="1800" dirty="0" smtClean="0">
                <a:solidFill>
                  <a:srgbClr val="0E2DB2"/>
                </a:solidFill>
                <a:sym typeface="微软雅黑" pitchFamily="34" charset="-122"/>
              </a:rPr>
              <a:t>虽</a:t>
            </a:r>
            <a:r>
              <a:rPr lang="zh-CN" altLang="en-US" sz="1800" dirty="0">
                <a:solidFill>
                  <a:srgbClr val="0E2DB2"/>
                </a:solidFill>
                <a:sym typeface="微软雅黑" pitchFamily="34" charset="-122"/>
              </a:rPr>
              <a:t>不影响正常行车，但气囊已经停止工作，为自身安全，建议最短时间将其修复。</a:t>
            </a:r>
          </a:p>
        </p:txBody>
      </p:sp>
    </p:spTree>
    <p:extLst>
      <p:ext uri="{BB962C8B-B14F-4D97-AF65-F5344CB8AC3E}">
        <p14:creationId xmlns:p14="http://schemas.microsoft.com/office/powerpoint/2010/main" val="13028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57065" y="1359903"/>
            <a:ext cx="6370205" cy="2449512"/>
            <a:chOff x="3606975" y="3266370"/>
            <a:chExt cx="4762500" cy="1749424"/>
          </a:xfrm>
        </p:grpSpPr>
        <p:pic>
          <p:nvPicPr>
            <p:cNvPr id="3" name="图片 3"/>
            <p:cNvPicPr>
              <a:picLocks noChangeAspect="1"/>
            </p:cNvPicPr>
            <p:nvPr/>
          </p:nvPicPr>
          <p:blipFill>
            <a:blip r:embed="rId2"/>
            <a:srcRect t="47523"/>
            <a:stretch>
              <a:fillRect/>
            </a:stretch>
          </p:blipFill>
          <p:spPr bwMode="auto">
            <a:xfrm>
              <a:off x="3606975" y="3266370"/>
              <a:ext cx="4762500" cy="1749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椭圆 5"/>
            <p:cNvSpPr>
              <a:spLocks noChangeArrowheads="1"/>
            </p:cNvSpPr>
            <p:nvPr/>
          </p:nvSpPr>
          <p:spPr bwMode="auto">
            <a:xfrm>
              <a:off x="6513689" y="3499549"/>
              <a:ext cx="282222" cy="24835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>
                  <a:solidFill>
                    <a:srgbClr val="FF0000"/>
                  </a:solidFill>
                  <a:sym typeface="微软雅黑" pitchFamily="34" charset="-122"/>
                </a:rPr>
                <a:t>①</a:t>
              </a:r>
            </a:p>
          </p:txBody>
        </p:sp>
        <p:sp>
          <p:nvSpPr>
            <p:cNvPr id="5" name="椭圆 6"/>
            <p:cNvSpPr>
              <a:spLocks noChangeArrowheads="1"/>
            </p:cNvSpPr>
            <p:nvPr/>
          </p:nvSpPr>
          <p:spPr bwMode="auto">
            <a:xfrm>
              <a:off x="5305778" y="4176889"/>
              <a:ext cx="270933" cy="24835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>
                  <a:solidFill>
                    <a:srgbClr val="FF0000"/>
                  </a:solidFill>
                  <a:sym typeface="微软雅黑" pitchFamily="34" charset="-122"/>
                </a:rPr>
                <a:t>②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400834" y="398014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发动机排气系统故障报警灯＆发动机冷却液液位报警灯</a:t>
            </a:r>
          </a:p>
        </p:txBody>
      </p:sp>
      <p:sp>
        <p:nvSpPr>
          <p:cNvPr id="7" name="矩形 6"/>
          <p:cNvSpPr/>
          <p:nvPr/>
        </p:nvSpPr>
        <p:spPr>
          <a:xfrm>
            <a:off x="506837" y="3967895"/>
            <a:ext cx="6557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②发动机冷却液</a:t>
            </a:r>
            <a:r>
              <a:rPr lang="en-US" altLang="zh-CN" b="1" dirty="0">
                <a:solidFill>
                  <a:srgbClr val="0E2DB2"/>
                </a:solidFill>
                <a:sym typeface="微软雅黑" pitchFamily="34" charset="-122"/>
              </a:rPr>
              <a:t>/</a:t>
            </a: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液位报警灯：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显示发动机冷却液温度过高的指示灯，正常行驶时，若此灯点亮报警，应及时停车并关闭发动机，待冷却至正常温度后再继续行驶。如果继续行驶，可能会导致发动机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损毁！</a:t>
            </a:r>
            <a:endParaRPr lang="zh-CN" altLang="en-US" dirty="0">
              <a:solidFill>
                <a:srgbClr val="0E2DB2"/>
              </a:solidFill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4656" y="1536624"/>
            <a:ext cx="471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①发动机排气系统故障报警灯：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发动机工作状态的指示灯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0E2DB2"/>
                </a:solidFill>
                <a:sym typeface="微软雅黑" pitchFamily="34" charset="-122"/>
              </a:rPr>
              <a:t>crank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后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点亮，约</a:t>
            </a:r>
            <a:r>
              <a:rPr lang="en-US" altLang="zh-CN" dirty="0">
                <a:solidFill>
                  <a:srgbClr val="0E2DB2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－</a:t>
            </a:r>
            <a:r>
              <a:rPr lang="en-US" altLang="zh-CN" dirty="0">
                <a:solidFill>
                  <a:srgbClr val="0E2DB2"/>
                </a:solidFill>
                <a:sym typeface="微软雅黑" pitchFamily="34" charset="-122"/>
              </a:rPr>
              <a:t>4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秒后熄灭，发动机正常。自检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时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若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不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亮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或常亮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表示发动机故障，需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及时检修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。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410691" y="3740727"/>
            <a:ext cx="286327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096000" y="1948873"/>
            <a:ext cx="1062182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1749" y="464188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2DB2"/>
                </a:solidFill>
              </a:rPr>
              <a:t>制动摩擦衬块磨损报警灯＆发动机机油压力报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警灯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455881" y="1241282"/>
            <a:ext cx="4676775" cy="3333750"/>
            <a:chOff x="88900" y="1084263"/>
            <a:chExt cx="4676775" cy="33337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900" y="1084263"/>
              <a:ext cx="4676775" cy="333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椭圆 5"/>
            <p:cNvSpPr>
              <a:spLocks noChangeArrowheads="1"/>
            </p:cNvSpPr>
            <p:nvPr/>
          </p:nvSpPr>
          <p:spPr bwMode="auto">
            <a:xfrm>
              <a:off x="2427287" y="2280356"/>
              <a:ext cx="372533" cy="372533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>
                  <a:solidFill>
                    <a:srgbClr val="FF0000"/>
                  </a:solidFill>
                  <a:sym typeface="微软雅黑" pitchFamily="34" charset="-122"/>
                </a:rPr>
                <a:t>①</a:t>
              </a:r>
            </a:p>
          </p:txBody>
        </p:sp>
        <p:sp>
          <p:nvSpPr>
            <p:cNvPr id="6" name="椭圆 10"/>
            <p:cNvSpPr>
              <a:spLocks noChangeArrowheads="1"/>
            </p:cNvSpPr>
            <p:nvPr/>
          </p:nvSpPr>
          <p:spPr bwMode="auto">
            <a:xfrm>
              <a:off x="762000" y="2946400"/>
              <a:ext cx="372533" cy="372533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>
                  <a:solidFill>
                    <a:srgbClr val="FF0000"/>
                  </a:solidFill>
                  <a:sym typeface="微软雅黑" pitchFamily="34" charset="-122"/>
                </a:rPr>
                <a:t>②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6687126" y="1626091"/>
            <a:ext cx="4765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①制动摩擦衬块磨损报警灯：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显示制动摩擦衬块磨损情况的指示灯。正常情况下此灯熄灭，常亮时提示车主应及时更换故障或磨损过度的摩擦衬块，修复后熄灭。</a:t>
            </a:r>
          </a:p>
        </p:txBody>
      </p:sp>
      <p:sp>
        <p:nvSpPr>
          <p:cNvPr id="8" name="矩形 7"/>
          <p:cNvSpPr/>
          <p:nvPr/>
        </p:nvSpPr>
        <p:spPr>
          <a:xfrm>
            <a:off x="1344802" y="4890461"/>
            <a:ext cx="667236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②发动机机油压力报警灯：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显示发动机机油压力的指示灯，在日常行驶中，若该灯亮起表示润滑系统失去压力，可能有渗漏，此时需立即停车关闭发动机进行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检查，如果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继续驾驶，会对发动机造成严重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伤害！</a:t>
            </a:r>
            <a:endParaRPr lang="zh-CN" altLang="en-US" dirty="0">
              <a:solidFill>
                <a:srgbClr val="0E2DB2"/>
              </a:solidFill>
              <a:sym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96691" y="3927107"/>
            <a:ext cx="587141" cy="96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321743" y="2079057"/>
            <a:ext cx="2261937" cy="53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2400" y="501180"/>
            <a:ext cx="9494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E2DB2"/>
                </a:solidFill>
              </a:rPr>
              <a:t>发动机管理系统故障报警灯</a:t>
            </a:r>
            <a:r>
              <a:rPr lang="en-US" altLang="zh-CN" sz="2000" b="1" dirty="0" smtClean="0">
                <a:solidFill>
                  <a:srgbClr val="0E2DB2"/>
                </a:solidFill>
              </a:rPr>
              <a:t>&amp;</a:t>
            </a:r>
            <a:r>
              <a:rPr lang="zh-CN" altLang="en-US" sz="2000" b="1" dirty="0" smtClean="0">
                <a:solidFill>
                  <a:srgbClr val="0E2DB2"/>
                </a:solidFill>
              </a:rPr>
              <a:t>电子</a:t>
            </a:r>
            <a:r>
              <a:rPr lang="zh-CN" altLang="en-US" sz="2000" b="1" dirty="0">
                <a:solidFill>
                  <a:srgbClr val="0E2DB2"/>
                </a:solidFill>
              </a:rPr>
              <a:t>驻车制动器报警灯</a:t>
            </a:r>
            <a:r>
              <a:rPr lang="en-US" altLang="zh-CN" sz="2000" b="1" dirty="0">
                <a:solidFill>
                  <a:srgbClr val="0E2DB2"/>
                </a:solidFill>
              </a:rPr>
              <a:t>&amp;</a:t>
            </a:r>
            <a:r>
              <a:rPr lang="zh-CN" altLang="en-US" sz="2000" b="1" dirty="0">
                <a:solidFill>
                  <a:srgbClr val="0E2DB2"/>
                </a:solidFill>
              </a:rPr>
              <a:t>转向系统报警灯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82519" y="1284865"/>
            <a:ext cx="4217554" cy="3492500"/>
            <a:chOff x="982519" y="1284865"/>
            <a:chExt cx="4217554" cy="3492500"/>
          </a:xfrm>
        </p:grpSpPr>
        <p:pic>
          <p:nvPicPr>
            <p:cNvPr id="9" name="图片 1"/>
            <p:cNvPicPr>
              <a:picLocks noChangeAspect="1"/>
            </p:cNvPicPr>
            <p:nvPr/>
          </p:nvPicPr>
          <p:blipFill rotWithShape="1">
            <a:blip r:embed="rId2"/>
            <a:srcRect r="10299"/>
            <a:stretch/>
          </p:blipFill>
          <p:spPr bwMode="auto">
            <a:xfrm>
              <a:off x="1000991" y="1284865"/>
              <a:ext cx="4199082" cy="349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椭圆 3"/>
            <p:cNvSpPr>
              <a:spLocks noChangeArrowheads="1"/>
            </p:cNvSpPr>
            <p:nvPr/>
          </p:nvSpPr>
          <p:spPr bwMode="auto">
            <a:xfrm>
              <a:off x="982519" y="2811519"/>
              <a:ext cx="264521" cy="29650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F0000"/>
                  </a:solidFill>
                  <a:latin typeface="Arial" charset="0"/>
                  <a:ea typeface="宋体" charset="-122"/>
                  <a:sym typeface="微软雅黑" pitchFamily="34" charset="-122"/>
                </a:rPr>
                <a:t>①</a:t>
              </a:r>
            </a:p>
          </p:txBody>
        </p:sp>
        <p:sp>
          <p:nvSpPr>
            <p:cNvPr id="11" name="椭圆 8"/>
            <p:cNvSpPr>
              <a:spLocks noChangeArrowheads="1"/>
            </p:cNvSpPr>
            <p:nvPr/>
          </p:nvSpPr>
          <p:spPr bwMode="auto">
            <a:xfrm>
              <a:off x="2470835" y="2141865"/>
              <a:ext cx="264521" cy="29650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F0000"/>
                  </a:solidFill>
                  <a:latin typeface="Arial" charset="0"/>
                  <a:ea typeface="宋体" charset="-122"/>
                  <a:sym typeface="微软雅黑" pitchFamily="34" charset="-122"/>
                </a:rPr>
                <a:t>②</a:t>
              </a:r>
            </a:p>
          </p:txBody>
        </p:sp>
        <p:sp>
          <p:nvSpPr>
            <p:cNvPr id="12" name="椭圆 9"/>
            <p:cNvSpPr>
              <a:spLocks noChangeArrowheads="1"/>
            </p:cNvSpPr>
            <p:nvPr/>
          </p:nvSpPr>
          <p:spPr bwMode="auto">
            <a:xfrm>
              <a:off x="3596119" y="2635557"/>
              <a:ext cx="264521" cy="29650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FF0000"/>
                  </a:solidFill>
                  <a:latin typeface="Arial" charset="0"/>
                  <a:ea typeface="宋体" charset="-122"/>
                  <a:sym typeface="微软雅黑" pitchFamily="34" charset="-122"/>
                </a:rPr>
                <a:t>③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979054" y="5458643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①发动机管理系统故障报警灯：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该警报灯用于监控汽油发动机管理系统的工作状态。如果遇到该灯常亮，请注意及时检查修理发动机。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403272" y="1270057"/>
            <a:ext cx="6289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②电子驻车制动器报警灯：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检测电子驻车制动是否正常的报警灯，当车辆通电后该灯亮起几秒进行自检，如正常用车时此灯常亮，说明电子驻车制动系统出现故障。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88655" y="3205018"/>
            <a:ext cx="701963" cy="225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55127" y="3024383"/>
            <a:ext cx="748145" cy="40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359564" y="1773382"/>
            <a:ext cx="1043708" cy="59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90571" y="3119650"/>
            <a:ext cx="7333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E2DB2"/>
                </a:solidFill>
                <a:sym typeface="微软雅黑" pitchFamily="34" charset="-122"/>
              </a:rPr>
              <a:t>③转向系统报警灯：</a:t>
            </a:r>
            <a:endParaRPr lang="en-US" altLang="zh-CN" b="1" dirty="0">
              <a:solidFill>
                <a:srgbClr val="0E2DB2"/>
              </a:solidFill>
              <a:sym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该报警灯用于监控转向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系统的工作状态，分为</a:t>
            </a:r>
            <a:r>
              <a:rPr lang="en-US" altLang="zh-CN" dirty="0" smtClean="0">
                <a:solidFill>
                  <a:srgbClr val="0E2DB2"/>
                </a:solidFill>
                <a:sym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0E2DB2"/>
                </a:solidFill>
                <a:sym typeface="微软雅黑" pitchFamily="34" charset="-122"/>
              </a:rPr>
              <a:t>种</a:t>
            </a:r>
            <a:r>
              <a:rPr lang="zh-CN" altLang="en-US" dirty="0">
                <a:solidFill>
                  <a:srgbClr val="0E2DB2"/>
                </a:solidFill>
                <a:sym typeface="微软雅黑" pitchFamily="34" charset="-122"/>
              </a:rPr>
              <a:t>报警状态： </a:t>
            </a:r>
            <a:endParaRPr lang="en-US" altLang="zh-CN" dirty="0">
              <a:solidFill>
                <a:srgbClr val="0E2DB2"/>
              </a:solidFill>
              <a:sym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03272" y="4009991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FF0000"/>
                </a:solidFill>
                <a:sym typeface="微软雅黑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微软雅黑" pitchFamily="34" charset="-122"/>
              </a:rPr>
              <a:t>、红色常亮：电控机械式转向失灵</a:t>
            </a:r>
            <a:endParaRPr lang="zh-CN" altLang="en-US" dirty="0">
              <a:solidFill>
                <a:srgbClr val="FFC000"/>
              </a:solidFill>
              <a:sym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16668" y="4398091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ym typeface="微软雅黑" pitchFamily="34" charset="-122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sym typeface="微软雅黑" pitchFamily="34" charset="-122"/>
              </a:rPr>
              <a:t>2</a:t>
            </a:r>
            <a:r>
              <a:rPr lang="zh-CN" altLang="en-US" b="1" dirty="0">
                <a:solidFill>
                  <a:srgbClr val="FFC000"/>
                </a:solidFill>
                <a:sym typeface="微软雅黑" pitchFamily="34" charset="-122"/>
              </a:rPr>
              <a:t>、黄色常亮：电控机械式转向系作用降低</a:t>
            </a:r>
            <a:endParaRPr lang="zh-CN" altLang="en-US" dirty="0">
              <a:solidFill>
                <a:srgbClr val="FFC000"/>
              </a:solidFill>
              <a:sym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16668" y="4786191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ym typeface="微软雅黑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sym typeface="微软雅黑" pitchFamily="34" charset="-122"/>
              </a:rPr>
              <a:t>、红色闪烁：电子转向柱锁止装置有故障</a:t>
            </a:r>
            <a:endParaRPr lang="zh-CN" altLang="en-US" dirty="0">
              <a:solidFill>
                <a:srgbClr val="FFC000"/>
              </a:solidFill>
              <a:sym typeface="微软雅黑" pitchFamily="34" charset="-122"/>
            </a:endParaRPr>
          </a:p>
        </p:txBody>
      </p:sp>
      <p:sp>
        <p:nvSpPr>
          <p:cNvPr id="28" name="矩形 12"/>
          <p:cNvSpPr>
            <a:spLocks noChangeArrowheads="1"/>
          </p:cNvSpPr>
          <p:nvPr/>
        </p:nvSpPr>
        <p:spPr bwMode="auto">
          <a:xfrm>
            <a:off x="5124473" y="5217668"/>
            <a:ext cx="60145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dirty="0">
                <a:solidFill>
                  <a:srgbClr val="FFFF00"/>
                </a:solidFill>
                <a:sym typeface="微软雅黑" pitchFamily="34" charset="-122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sym typeface="微软雅黑" pitchFamily="34" charset="-122"/>
              </a:rPr>
              <a:t>4</a:t>
            </a:r>
            <a:r>
              <a:rPr lang="zh-CN" altLang="en-US" b="1" dirty="0">
                <a:solidFill>
                  <a:srgbClr val="FFC000"/>
                </a:solidFill>
                <a:sym typeface="微软雅黑" pitchFamily="34" charset="-122"/>
              </a:rPr>
              <a:t>、黄色闪烁：转向柱被夹紧，转向柱不能解锁或锁止</a:t>
            </a:r>
            <a:endParaRPr lang="zh-CN" altLang="en-US" dirty="0"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0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22" grpId="0"/>
      <p:bldP spid="24" grpId="0"/>
      <p:bldP spid="26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4155672" y="2964945"/>
            <a:ext cx="387798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0E2DB2"/>
                </a:solidFill>
                <a:cs typeface="+mn-ea"/>
                <a:sym typeface="+mn-lt"/>
              </a:rPr>
              <a:t>常见故障举例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rgbClr val="0E2DB2"/>
                </a:solidFill>
                <a:cs typeface="+mn-ea"/>
                <a:sym typeface="+mn-lt"/>
              </a:rPr>
              <a:t>04</a:t>
            </a:r>
            <a:endParaRPr lang="zh-CN" altLang="en-US" sz="5400" b="1" dirty="0">
              <a:solidFill>
                <a:srgbClr val="0E2DB2"/>
              </a:solidFill>
              <a:cs typeface="+mn-ea"/>
              <a:sym typeface="+mn-lt"/>
            </a:endParaRPr>
          </a:p>
        </p:txBody>
      </p:sp>
      <p:pic>
        <p:nvPicPr>
          <p:cNvPr id="22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355462" y="405218"/>
            <a:ext cx="423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2DB2"/>
                </a:solidFill>
              </a:rPr>
              <a:t>案例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1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：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EH32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尾灯常亮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462" y="1274053"/>
            <a:ext cx="7565678" cy="97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462" y="2973469"/>
            <a:ext cx="3240360" cy="21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/>
          <p:nvPr/>
        </p:nvSpPr>
        <p:spPr>
          <a:xfrm>
            <a:off x="2142836" y="3168073"/>
            <a:ext cx="1328894" cy="1339272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68556" y="3523967"/>
            <a:ext cx="877454" cy="8266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3340818" y="3714088"/>
            <a:ext cx="1702237" cy="2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137863" y="3415314"/>
            <a:ext cx="701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E2DB2"/>
                </a:solidFill>
              </a:rPr>
              <a:t>通过测量尾灯的电和地，发现接地不通，拆后发现接地点未搭</a:t>
            </a:r>
            <a:r>
              <a:rPr lang="en-US" altLang="zh-CN" b="1" dirty="0" smtClean="0">
                <a:solidFill>
                  <a:srgbClr val="0E2DB2"/>
                </a:solidFill>
              </a:rPr>
              <a:t>!</a:t>
            </a:r>
            <a:endParaRPr lang="zh-CN" altLang="en-US" b="1" dirty="0">
              <a:solidFill>
                <a:srgbClr val="0E2D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3"/>
          <p:cNvSpPr txBox="1"/>
          <p:nvPr/>
        </p:nvSpPr>
        <p:spPr>
          <a:xfrm>
            <a:off x="1355462" y="405218"/>
            <a:ext cx="423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2DB2"/>
                </a:solidFill>
              </a:rPr>
              <a:t>案例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2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：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EH32 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无法下电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9235" y="1213379"/>
            <a:ext cx="10718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E2DB2"/>
                </a:solidFill>
              </a:rPr>
              <a:t>确保档位在</a:t>
            </a:r>
            <a:r>
              <a:rPr lang="en-US" altLang="zh-CN" b="1" dirty="0" smtClean="0">
                <a:solidFill>
                  <a:srgbClr val="0E2DB2"/>
                </a:solidFill>
              </a:rPr>
              <a:t>P</a:t>
            </a:r>
            <a:r>
              <a:rPr lang="zh-CN" altLang="en-US" b="1" dirty="0" smtClean="0">
                <a:solidFill>
                  <a:srgbClr val="0E2DB2"/>
                </a:solidFill>
              </a:rPr>
              <a:t>档，再检查制动灯，发现常亮，检查</a:t>
            </a:r>
            <a:r>
              <a:rPr lang="en-US" altLang="zh-CN" b="1" dirty="0" smtClean="0">
                <a:solidFill>
                  <a:srgbClr val="0E2DB2"/>
                </a:solidFill>
              </a:rPr>
              <a:t>BLS</a:t>
            </a:r>
            <a:r>
              <a:rPr lang="zh-CN" altLang="en-US" b="1" dirty="0" smtClean="0">
                <a:solidFill>
                  <a:srgbClr val="0E2DB2"/>
                </a:solidFill>
              </a:rPr>
              <a:t>，发现未装配到位，将</a:t>
            </a:r>
            <a:r>
              <a:rPr lang="en-US" altLang="zh-CN" b="1" dirty="0" smtClean="0">
                <a:solidFill>
                  <a:srgbClr val="0E2DB2"/>
                </a:solidFill>
              </a:rPr>
              <a:t>BLS</a:t>
            </a:r>
            <a:r>
              <a:rPr lang="zh-CN" altLang="en-US" b="1" dirty="0" smtClean="0">
                <a:solidFill>
                  <a:srgbClr val="0E2DB2"/>
                </a:solidFill>
              </a:rPr>
              <a:t>推到底，问题完美解决！</a:t>
            </a:r>
            <a:endParaRPr lang="zh-CN" altLang="en-US" b="1" dirty="0">
              <a:solidFill>
                <a:srgbClr val="0E2DB2"/>
              </a:solidFill>
            </a:endParaRPr>
          </a:p>
        </p:txBody>
      </p:sp>
      <p:sp>
        <p:nvSpPr>
          <p:cNvPr id="4" name="TextBox 33"/>
          <p:cNvSpPr txBox="1"/>
          <p:nvPr/>
        </p:nvSpPr>
        <p:spPr>
          <a:xfrm>
            <a:off x="1383721" y="2598912"/>
            <a:ext cx="423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2DB2"/>
                </a:solidFill>
              </a:rPr>
              <a:t>案例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3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：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EH32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压缩机</a:t>
            </a:r>
            <a:r>
              <a:rPr lang="zh-CN" altLang="en-US" sz="2400" b="1" dirty="0">
                <a:solidFill>
                  <a:srgbClr val="0E2DB2"/>
                </a:solidFill>
              </a:rPr>
              <a:t>起不来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08" y="3492898"/>
            <a:ext cx="8199582" cy="8278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8208" y="4781526"/>
            <a:ext cx="846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E2DB2"/>
                </a:solidFill>
              </a:rPr>
              <a:t>通过</a:t>
            </a:r>
            <a:r>
              <a:rPr lang="en-US" altLang="zh-CN" b="1" dirty="0" smtClean="0">
                <a:solidFill>
                  <a:srgbClr val="0E2DB2"/>
                </a:solidFill>
              </a:rPr>
              <a:t>EDS</a:t>
            </a:r>
            <a:r>
              <a:rPr lang="zh-CN" altLang="en-US" b="1" dirty="0" smtClean="0">
                <a:solidFill>
                  <a:srgbClr val="0E2DB2"/>
                </a:solidFill>
              </a:rPr>
              <a:t>读出</a:t>
            </a:r>
            <a:r>
              <a:rPr lang="en-US" altLang="zh-CN" b="1" dirty="0" smtClean="0">
                <a:solidFill>
                  <a:srgbClr val="0E2DB2"/>
                </a:solidFill>
              </a:rPr>
              <a:t>AC</a:t>
            </a:r>
            <a:r>
              <a:rPr lang="zh-CN" altLang="en-US" b="1" dirty="0" smtClean="0">
                <a:solidFill>
                  <a:srgbClr val="0E2DB2"/>
                </a:solidFill>
              </a:rPr>
              <a:t>的</a:t>
            </a:r>
            <a:r>
              <a:rPr lang="en-US" altLang="zh-CN" b="1" dirty="0" smtClean="0">
                <a:solidFill>
                  <a:srgbClr val="0E2DB2"/>
                </a:solidFill>
              </a:rPr>
              <a:t>DTC</a:t>
            </a:r>
            <a:r>
              <a:rPr lang="zh-CN" altLang="en-US" b="1" dirty="0" smtClean="0">
                <a:solidFill>
                  <a:srgbClr val="0E2DB2"/>
                </a:solidFill>
              </a:rPr>
              <a:t>是压缩机的</a:t>
            </a:r>
            <a:r>
              <a:rPr lang="en-US" altLang="zh-CN" b="1" dirty="0" smtClean="0">
                <a:solidFill>
                  <a:srgbClr val="0E2DB2"/>
                </a:solidFill>
              </a:rPr>
              <a:t>LIN</a:t>
            </a:r>
            <a:r>
              <a:rPr lang="zh-CN" altLang="en-US" b="1" dirty="0" smtClean="0">
                <a:solidFill>
                  <a:srgbClr val="0E2DB2"/>
                </a:solidFill>
              </a:rPr>
              <a:t>节点丢失</a:t>
            </a:r>
            <a:endParaRPr lang="zh-CN" altLang="en-US" b="1" dirty="0">
              <a:solidFill>
                <a:srgbClr val="0E2DB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8208" y="5497354"/>
            <a:ext cx="94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E2DB2"/>
                </a:solidFill>
              </a:rPr>
              <a:t>排查压缩机至空调控制器的</a:t>
            </a:r>
            <a:r>
              <a:rPr lang="en-US" altLang="zh-CN" b="1" dirty="0" smtClean="0">
                <a:solidFill>
                  <a:srgbClr val="0E2DB2"/>
                </a:solidFill>
              </a:rPr>
              <a:t>LIN</a:t>
            </a:r>
            <a:r>
              <a:rPr lang="zh-CN" altLang="en-US" b="1" dirty="0" smtClean="0">
                <a:solidFill>
                  <a:srgbClr val="0E2DB2"/>
                </a:solidFill>
              </a:rPr>
              <a:t>、</a:t>
            </a:r>
            <a:r>
              <a:rPr lang="en-US" altLang="zh-CN" b="1" dirty="0" smtClean="0">
                <a:solidFill>
                  <a:srgbClr val="0E2DB2"/>
                </a:solidFill>
              </a:rPr>
              <a:t>KL.30</a:t>
            </a:r>
            <a:r>
              <a:rPr lang="zh-CN" altLang="en-US" b="1" dirty="0" smtClean="0">
                <a:solidFill>
                  <a:srgbClr val="0E2DB2"/>
                </a:solidFill>
              </a:rPr>
              <a:t>和</a:t>
            </a:r>
            <a:r>
              <a:rPr lang="en-US" altLang="zh-CN" b="1" dirty="0" smtClean="0">
                <a:solidFill>
                  <a:srgbClr val="0E2DB2"/>
                </a:solidFill>
              </a:rPr>
              <a:t>GND</a:t>
            </a:r>
            <a:r>
              <a:rPr lang="zh-CN" altLang="en-US" b="1" dirty="0" smtClean="0">
                <a:solidFill>
                  <a:srgbClr val="0E2DB2"/>
                </a:solidFill>
              </a:rPr>
              <a:t>，发现电压</a:t>
            </a:r>
            <a:r>
              <a:rPr lang="en-US" altLang="zh-CN" b="1" dirty="0" smtClean="0">
                <a:solidFill>
                  <a:srgbClr val="0E2DB2"/>
                </a:solidFill>
              </a:rPr>
              <a:t>0V</a:t>
            </a:r>
            <a:r>
              <a:rPr lang="zh-CN" altLang="en-US" b="1" dirty="0" smtClean="0">
                <a:solidFill>
                  <a:srgbClr val="0E2DB2"/>
                </a:solidFill>
              </a:rPr>
              <a:t>，进一步锁定保险丝烧毁！</a:t>
            </a:r>
            <a:endParaRPr lang="zh-CN" altLang="en-US" b="1" dirty="0">
              <a:solidFill>
                <a:srgbClr val="0E2DB2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83721" y="2093554"/>
            <a:ext cx="10509828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4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6552" y="611971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E2DB2"/>
                </a:solidFill>
              </a:rPr>
              <a:t>案例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4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：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AS28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安全</a:t>
            </a:r>
            <a:r>
              <a:rPr lang="zh-CN" altLang="en-US" sz="2400" b="1" dirty="0">
                <a:solidFill>
                  <a:srgbClr val="0E2DB2"/>
                </a:solidFill>
              </a:rPr>
              <a:t>气囊控制器不在线，无通讯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03334" y="1635975"/>
            <a:ext cx="4591050" cy="2333625"/>
            <a:chOff x="1703334" y="1635975"/>
            <a:chExt cx="4591050" cy="233362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3334" y="1635975"/>
              <a:ext cx="4591050" cy="233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2548957" y="2167740"/>
              <a:ext cx="648072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54" y="1324462"/>
            <a:ext cx="2165610" cy="26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824292" y="4501365"/>
            <a:ext cx="582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E2DB2"/>
                </a:solidFill>
                <a:latin typeface="+mj-ea"/>
                <a:ea typeface="+mj-ea"/>
              </a:rPr>
              <a:t>导通</a:t>
            </a:r>
            <a:r>
              <a:rPr lang="zh-CN" altLang="en-US" b="1" dirty="0" smtClean="0">
                <a:solidFill>
                  <a:srgbClr val="0E2DB2"/>
                </a:solidFill>
                <a:latin typeface="+mj-ea"/>
                <a:ea typeface="+mj-ea"/>
              </a:rPr>
              <a:t>发现</a:t>
            </a:r>
            <a:r>
              <a:rPr lang="en-US" altLang="zh-CN" b="1" dirty="0" smtClean="0">
                <a:solidFill>
                  <a:srgbClr val="0E2DB2"/>
                </a:solidFill>
                <a:latin typeface="+mj-ea"/>
                <a:ea typeface="+mj-ea"/>
              </a:rPr>
              <a:t>CANH</a:t>
            </a:r>
            <a:r>
              <a:rPr lang="zh-CN" altLang="en-US" b="1" dirty="0">
                <a:solidFill>
                  <a:srgbClr val="0E2DB2"/>
                </a:solidFill>
                <a:latin typeface="+mj-ea"/>
                <a:ea typeface="+mj-ea"/>
              </a:rPr>
              <a:t>与</a:t>
            </a:r>
            <a:r>
              <a:rPr lang="en-US" altLang="zh-CN" b="1" dirty="0">
                <a:solidFill>
                  <a:srgbClr val="0E2DB2"/>
                </a:solidFill>
                <a:latin typeface="+mj-ea"/>
                <a:ea typeface="+mj-ea"/>
              </a:rPr>
              <a:t>CANL</a:t>
            </a:r>
            <a:r>
              <a:rPr lang="zh-CN" altLang="en-US" b="1" dirty="0">
                <a:solidFill>
                  <a:srgbClr val="0E2DB2"/>
                </a:solidFill>
                <a:latin typeface="+mj-ea"/>
                <a:ea typeface="+mj-ea"/>
              </a:rPr>
              <a:t>线束接反，导致错误，无通讯</a:t>
            </a:r>
          </a:p>
        </p:txBody>
      </p:sp>
    </p:spTree>
    <p:extLst>
      <p:ext uri="{BB962C8B-B14F-4D97-AF65-F5344CB8AC3E}">
        <p14:creationId xmlns:p14="http://schemas.microsoft.com/office/powerpoint/2010/main" val="24315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1134" y="556553"/>
            <a:ext cx="4315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E2DB2"/>
                </a:solidFill>
              </a:rPr>
              <a:t>案例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5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：</a:t>
            </a:r>
            <a:r>
              <a:rPr lang="en-US" altLang="zh-CN" sz="2400" b="1" dirty="0" smtClean="0">
                <a:solidFill>
                  <a:srgbClr val="0E2DB2"/>
                </a:solidFill>
              </a:rPr>
              <a:t>EH32 CCU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慢充失效</a:t>
            </a:r>
            <a:endParaRPr lang="zh-CN" altLang="en-US" sz="2400" b="1" dirty="0">
              <a:solidFill>
                <a:srgbClr val="0E2DB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44206" y="787385"/>
            <a:ext cx="6376475" cy="4782065"/>
            <a:chOff x="5544206" y="787385"/>
            <a:chExt cx="6376475" cy="47820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3490"/>
            <a:stretch/>
          </p:blipFill>
          <p:spPr>
            <a:xfrm>
              <a:off x="5616570" y="787385"/>
              <a:ext cx="6304111" cy="4782065"/>
            </a:xfrm>
            <a:prstGeom prst="rect">
              <a:avLst/>
            </a:prstGeom>
          </p:spPr>
        </p:pic>
        <p:sp>
          <p:nvSpPr>
            <p:cNvPr id="7" name="左箭头 6"/>
            <p:cNvSpPr/>
            <p:nvPr/>
          </p:nvSpPr>
          <p:spPr>
            <a:xfrm rot="2244779">
              <a:off x="5544206" y="2950671"/>
              <a:ext cx="427730" cy="126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97249" y="1634837"/>
            <a:ext cx="49691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E2DB2"/>
                </a:solidFill>
              </a:rPr>
              <a:t>用</a:t>
            </a:r>
            <a:r>
              <a:rPr lang="en-US" altLang="zh-CN" b="1" dirty="0" err="1" smtClean="0">
                <a:solidFill>
                  <a:srgbClr val="0E2DB2"/>
                </a:solidFill>
              </a:rPr>
              <a:t>CANalyzer</a:t>
            </a:r>
            <a:r>
              <a:rPr lang="zh-CN" altLang="en-US" b="1" dirty="0" smtClean="0">
                <a:solidFill>
                  <a:srgbClr val="0E2DB2"/>
                </a:solidFill>
              </a:rPr>
              <a:t>设备加载</a:t>
            </a:r>
            <a:r>
              <a:rPr lang="en-US" altLang="zh-CN" b="1" dirty="0" smtClean="0">
                <a:solidFill>
                  <a:srgbClr val="0E2DB2"/>
                </a:solidFill>
              </a:rPr>
              <a:t>CCU</a:t>
            </a:r>
            <a:r>
              <a:rPr lang="zh-CN" altLang="en-US" b="1" dirty="0" smtClean="0">
                <a:solidFill>
                  <a:srgbClr val="0E2DB2"/>
                </a:solidFill>
              </a:rPr>
              <a:t>相关信号，发现慢充枪为半连接状态，随即检查慢充口，发现有</a:t>
            </a:r>
            <a:r>
              <a:rPr lang="en-US" altLang="zh-CN" b="1" dirty="0" smtClean="0">
                <a:solidFill>
                  <a:srgbClr val="0E2DB2"/>
                </a:solidFill>
              </a:rPr>
              <a:t>Pin</a:t>
            </a:r>
            <a:r>
              <a:rPr lang="zh-CN" altLang="en-US" b="1" dirty="0" smtClean="0">
                <a:solidFill>
                  <a:srgbClr val="0E2DB2"/>
                </a:solidFill>
              </a:rPr>
              <a:t>退针，更换组合充电口之后问题解决。</a:t>
            </a:r>
            <a:endParaRPr lang="zh-CN" altLang="en-US" b="1" dirty="0">
              <a:solidFill>
                <a:srgbClr val="0E2D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517E552-F4B7-470F-95FE-69D87F9E3859}"/>
              </a:ext>
            </a:extLst>
          </p:cNvPr>
          <p:cNvSpPr/>
          <p:nvPr/>
        </p:nvSpPr>
        <p:spPr>
          <a:xfrm rot="2700000">
            <a:off x="8456397" y="3142846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42C57-DA16-488D-B596-1763C139F0F6}"/>
              </a:ext>
            </a:extLst>
          </p:cNvPr>
          <p:cNvSpPr/>
          <p:nvPr/>
        </p:nvSpPr>
        <p:spPr>
          <a:xfrm rot="2700000">
            <a:off x="8738741" y="-204916"/>
            <a:ext cx="1455175" cy="1455175"/>
          </a:xfrm>
          <a:prstGeom prst="roundRect">
            <a:avLst/>
          </a:prstGeom>
          <a:solidFill>
            <a:srgbClr val="8E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1DD249-97AB-4E45-B365-976FD4B6D6D4}"/>
              </a:ext>
            </a:extLst>
          </p:cNvPr>
          <p:cNvSpPr/>
          <p:nvPr/>
        </p:nvSpPr>
        <p:spPr>
          <a:xfrm rot="2700000">
            <a:off x="-945107" y="2404558"/>
            <a:ext cx="1785367" cy="1785367"/>
          </a:xfrm>
          <a:prstGeom prst="roundRect">
            <a:avLst/>
          </a:pr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A4AAED-9B00-4F18-828A-ACC4B6C34497}"/>
              </a:ext>
            </a:extLst>
          </p:cNvPr>
          <p:cNvSpPr/>
          <p:nvPr/>
        </p:nvSpPr>
        <p:spPr>
          <a:xfrm rot="2700000">
            <a:off x="10010218" y="-475976"/>
            <a:ext cx="2822451" cy="2822451"/>
          </a:xfrm>
          <a:prstGeom prst="roundRect">
            <a:avLst/>
          </a:prstGeom>
          <a:solidFill>
            <a:srgbClr val="627CF3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CB1AE-7FFD-4132-9039-89CBE8232079}"/>
              </a:ext>
            </a:extLst>
          </p:cNvPr>
          <p:cNvSpPr/>
          <p:nvPr/>
        </p:nvSpPr>
        <p:spPr>
          <a:xfrm rot="2700000">
            <a:off x="7909014" y="298586"/>
            <a:ext cx="1203031" cy="1203031"/>
          </a:xfrm>
          <a:prstGeom prst="roundRect">
            <a:avLst/>
          </a:prstGeom>
          <a:solidFill>
            <a:srgbClr val="4363F0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5BAEC-9679-4DE9-8AE7-A151087FB504}"/>
              </a:ext>
            </a:extLst>
          </p:cNvPr>
          <p:cNvSpPr/>
          <p:nvPr/>
        </p:nvSpPr>
        <p:spPr>
          <a:xfrm rot="2700000">
            <a:off x="11259775" y="2097417"/>
            <a:ext cx="1455175" cy="1455175"/>
          </a:xfrm>
          <a:prstGeom prst="roundRect">
            <a:avLst/>
          </a:prstGeom>
          <a:solidFill>
            <a:srgbClr val="8DA1F6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66CFA7-32B1-4708-A932-29175C9AF478}"/>
              </a:ext>
            </a:extLst>
          </p:cNvPr>
          <p:cNvSpPr/>
          <p:nvPr/>
        </p:nvSpPr>
        <p:spPr>
          <a:xfrm rot="2700000">
            <a:off x="7841685" y="2276958"/>
            <a:ext cx="1051399" cy="1051399"/>
          </a:xfrm>
          <a:prstGeom prst="roundRect">
            <a:avLst/>
          </a:pr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8500D8-9E9F-49CA-A93E-C1549100C57E}"/>
              </a:ext>
            </a:extLst>
          </p:cNvPr>
          <p:cNvSpPr/>
          <p:nvPr/>
        </p:nvSpPr>
        <p:spPr>
          <a:xfrm rot="2700000">
            <a:off x="8369594" y="1076204"/>
            <a:ext cx="794124" cy="794124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8EDE23-1C3C-4C29-A615-F6C587BACAD5}"/>
              </a:ext>
            </a:extLst>
          </p:cNvPr>
          <p:cNvSpPr/>
          <p:nvPr/>
        </p:nvSpPr>
        <p:spPr>
          <a:xfrm rot="2700000">
            <a:off x="10135339" y="3489937"/>
            <a:ext cx="995523" cy="995523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8CBA59-B0B7-487A-8DA3-7DE803B68D5E}"/>
              </a:ext>
            </a:extLst>
          </p:cNvPr>
          <p:cNvSpPr/>
          <p:nvPr/>
        </p:nvSpPr>
        <p:spPr>
          <a:xfrm rot="2700000">
            <a:off x="10012580" y="1873787"/>
            <a:ext cx="1553140" cy="1553140"/>
          </a:xfrm>
          <a:prstGeom prst="roundRect">
            <a:avLst/>
          </a:prstGeom>
          <a:solidFill>
            <a:srgbClr val="4262E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A60A6E-8E60-4AE1-A0FE-23FA060F938F}"/>
              </a:ext>
            </a:extLst>
          </p:cNvPr>
          <p:cNvSpPr/>
          <p:nvPr/>
        </p:nvSpPr>
        <p:spPr>
          <a:xfrm rot="2700000">
            <a:off x="8662564" y="1352254"/>
            <a:ext cx="2072487" cy="2072487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8A3B7-E630-40A3-9880-483BCBE1E848}"/>
              </a:ext>
            </a:extLst>
          </p:cNvPr>
          <p:cNvSpPr/>
          <p:nvPr/>
        </p:nvSpPr>
        <p:spPr>
          <a:xfrm rot="2700000">
            <a:off x="6969156" y="3829931"/>
            <a:ext cx="857514" cy="857514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1BFF5A-5673-44AE-B81A-F821777686F7}"/>
              </a:ext>
            </a:extLst>
          </p:cNvPr>
          <p:cNvSpPr/>
          <p:nvPr/>
        </p:nvSpPr>
        <p:spPr>
          <a:xfrm rot="2700000">
            <a:off x="6498452" y="1316943"/>
            <a:ext cx="376063" cy="376063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8E880C1-4E93-4176-BABD-0F51607D52DF}"/>
              </a:ext>
            </a:extLst>
          </p:cNvPr>
          <p:cNvSpPr/>
          <p:nvPr/>
        </p:nvSpPr>
        <p:spPr>
          <a:xfrm rot="2700000">
            <a:off x="8712451" y="4643716"/>
            <a:ext cx="727314" cy="727314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C941A-570E-4C0D-8E74-BD2DBBD8FE36}"/>
              </a:ext>
            </a:extLst>
          </p:cNvPr>
          <p:cNvSpPr/>
          <p:nvPr/>
        </p:nvSpPr>
        <p:spPr>
          <a:xfrm rot="2700000">
            <a:off x="6471760" y="5738362"/>
            <a:ext cx="576609" cy="576609"/>
          </a:xfrm>
          <a:prstGeom prst="roundRect">
            <a:avLst/>
          </a:prstGeom>
          <a:solidFill>
            <a:srgbClr val="2345DF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24CD7A-A5FF-4D9F-AC17-24F77B22C9F3}"/>
              </a:ext>
            </a:extLst>
          </p:cNvPr>
          <p:cNvSpPr/>
          <p:nvPr/>
        </p:nvSpPr>
        <p:spPr>
          <a:xfrm rot="2700000">
            <a:off x="7482164" y="5186671"/>
            <a:ext cx="518410" cy="518410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2B6F078-4F2E-4117-97F7-DF7A1BC85943}"/>
              </a:ext>
            </a:extLst>
          </p:cNvPr>
          <p:cNvGrpSpPr/>
          <p:nvPr/>
        </p:nvGrpSpPr>
        <p:grpSpPr>
          <a:xfrm>
            <a:off x="1076517" y="1970962"/>
            <a:ext cx="5265100" cy="2602540"/>
            <a:chOff x="1207369" y="1529373"/>
            <a:chExt cx="5265100" cy="260254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5FE371-B32E-4B38-B492-BD765D028BA3}"/>
                </a:ext>
              </a:extLst>
            </p:cNvPr>
            <p:cNvSpPr txBox="1"/>
            <p:nvPr/>
          </p:nvSpPr>
          <p:spPr>
            <a:xfrm>
              <a:off x="1207369" y="2029779"/>
              <a:ext cx="5265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spc="600" dirty="0">
                  <a:solidFill>
                    <a:srgbClr val="393737"/>
                  </a:solidFill>
                  <a:cs typeface="+mn-ea"/>
                  <a:sym typeface="+mn-lt"/>
                </a:rPr>
                <a:t>感谢观看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A257F41-3A35-402C-9648-D723D0E8A599}"/>
                </a:ext>
              </a:extLst>
            </p:cNvPr>
            <p:cNvGrpSpPr/>
            <p:nvPr/>
          </p:nvGrpSpPr>
          <p:grpSpPr>
            <a:xfrm>
              <a:off x="1775078" y="1529373"/>
              <a:ext cx="3779160" cy="369333"/>
              <a:chOff x="4196648" y="4689901"/>
              <a:chExt cx="3779160" cy="369333"/>
            </a:xfrm>
            <a:effectLst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BAAC964-519E-4D52-A8C1-A17744062F00}"/>
                  </a:ext>
                </a:extLst>
              </p:cNvPr>
              <p:cNvSpPr txBox="1"/>
              <p:nvPr/>
            </p:nvSpPr>
            <p:spPr>
              <a:xfrm>
                <a:off x="4196648" y="4689901"/>
                <a:ext cx="65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6175F6D-A74D-4D1D-9C42-2ACE2A019349}"/>
                  </a:ext>
                </a:extLst>
              </p:cNvPr>
              <p:cNvSpPr txBox="1"/>
              <p:nvPr/>
            </p:nvSpPr>
            <p:spPr>
              <a:xfrm>
                <a:off x="5236528" y="4689902"/>
                <a:ext cx="65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D3DD9E-8A88-4840-A530-EC67A1004879}"/>
                  </a:ext>
                </a:extLst>
              </p:cNvPr>
              <p:cNvSpPr txBox="1"/>
              <p:nvPr/>
            </p:nvSpPr>
            <p:spPr>
              <a:xfrm>
                <a:off x="6285287" y="4689901"/>
                <a:ext cx="65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0CABEF2-4E94-4A86-AC54-1E48977B89F5}"/>
                  </a:ext>
                </a:extLst>
              </p:cNvPr>
              <p:cNvSpPr txBox="1"/>
              <p:nvPr/>
            </p:nvSpPr>
            <p:spPr>
              <a:xfrm>
                <a:off x="7325167" y="4689902"/>
                <a:ext cx="65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>
                  <a:solidFill>
                    <a:srgbClr val="594A4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流程图: 终止 28">
              <a:extLst>
                <a:ext uri="{FF2B5EF4-FFF2-40B4-BE49-F238E27FC236}">
                  <a16:creationId xmlns:a16="http://schemas.microsoft.com/office/drawing/2014/main" id="{9C5BD5E2-A544-4739-8013-A8FDD446A96B}"/>
                </a:ext>
              </a:extLst>
            </p:cNvPr>
            <p:cNvSpPr/>
            <p:nvPr/>
          </p:nvSpPr>
          <p:spPr>
            <a:xfrm flipV="1">
              <a:off x="1848090" y="1901067"/>
              <a:ext cx="508389" cy="123990"/>
            </a:xfrm>
            <a:prstGeom prst="flowChartTerminator">
              <a:avLst/>
            </a:prstGeom>
            <a:solidFill>
              <a:srgbClr val="0E2DB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6FD048D-72AA-4CDF-B709-2B5D5B971BE1}"/>
                </a:ext>
              </a:extLst>
            </p:cNvPr>
            <p:cNvGrpSpPr/>
            <p:nvPr/>
          </p:nvGrpSpPr>
          <p:grpSpPr>
            <a:xfrm>
              <a:off x="1768988" y="3546109"/>
              <a:ext cx="4173546" cy="585804"/>
              <a:chOff x="1775078" y="4279238"/>
              <a:chExt cx="4173546" cy="585804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C8A21072-001B-45A1-97D4-2B91AF1DC13A}"/>
                  </a:ext>
                </a:extLst>
              </p:cNvPr>
              <p:cNvSpPr/>
              <p:nvPr/>
            </p:nvSpPr>
            <p:spPr>
              <a:xfrm>
                <a:off x="1775078" y="4279238"/>
                <a:ext cx="4173546" cy="585804"/>
              </a:xfrm>
              <a:prstGeom prst="roundRect">
                <a:avLst>
                  <a:gd name="adj" fmla="val 50000"/>
                </a:avLst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4E6956-16E9-475A-9C9A-F17C1FA94FF2}"/>
                  </a:ext>
                </a:extLst>
              </p:cNvPr>
              <p:cNvSpPr txBox="1"/>
              <p:nvPr/>
            </p:nvSpPr>
            <p:spPr>
              <a:xfrm>
                <a:off x="1910987" y="4372085"/>
                <a:ext cx="3901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97F88FB-A0C0-4C07-A1F5-22FAD6536C4F}"/>
              </a:ext>
            </a:extLst>
          </p:cNvPr>
          <p:cNvSpPr/>
          <p:nvPr/>
        </p:nvSpPr>
        <p:spPr>
          <a:xfrm rot="2700000">
            <a:off x="2571530" y="-1904145"/>
            <a:ext cx="2462428" cy="2462428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87035B-D3C1-4EE2-BCCB-EC1BC4442FC0}"/>
              </a:ext>
            </a:extLst>
          </p:cNvPr>
          <p:cNvSpPr/>
          <p:nvPr/>
        </p:nvSpPr>
        <p:spPr>
          <a:xfrm rot="2700000">
            <a:off x="4002391" y="6460181"/>
            <a:ext cx="263805" cy="263805"/>
          </a:xfrm>
          <a:prstGeom prst="roundRect">
            <a:avLst/>
          </a:prstGeom>
          <a:solidFill>
            <a:srgbClr val="1135D5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7399D0D-9773-4486-B501-17D52136850A}"/>
              </a:ext>
            </a:extLst>
          </p:cNvPr>
          <p:cNvSpPr/>
          <p:nvPr/>
        </p:nvSpPr>
        <p:spPr>
          <a:xfrm rot="2700000">
            <a:off x="5333082" y="5420699"/>
            <a:ext cx="396486" cy="396486"/>
          </a:xfrm>
          <a:prstGeom prst="roundRect">
            <a:avLst/>
          </a:prstGeom>
          <a:solidFill>
            <a:srgbClr val="B5C1F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1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0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8" grpId="0" animBg="1"/>
      <p:bldP spid="7" grpId="0" animBg="1"/>
      <p:bldP spid="6" grpId="0" animBg="1"/>
      <p:bldP spid="10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7" grpId="0" animBg="1"/>
      <p:bldP spid="18" grpId="0" animBg="1"/>
      <p:bldP spid="24" grpId="0" animBg="1"/>
      <p:bldP spid="25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915505" y="3013501"/>
            <a:ext cx="4493538" cy="1022050"/>
            <a:chOff x="2711177" y="2697657"/>
            <a:chExt cx="4493538" cy="1022050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711177" y="2697657"/>
              <a:ext cx="449353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4800" b="1" dirty="0">
                  <a:solidFill>
                    <a:srgbClr val="0E2DB2"/>
                  </a:solidFill>
                  <a:cs typeface="+mn-ea"/>
                  <a:sym typeface="+mn-lt"/>
                </a:rPr>
                <a:t>万用表</a:t>
              </a:r>
              <a:r>
                <a:rPr lang="zh-CN" altLang="en-US" sz="4800" b="1" dirty="0" smtClean="0">
                  <a:solidFill>
                    <a:srgbClr val="0E2DB2"/>
                  </a:solidFill>
                  <a:cs typeface="+mn-ea"/>
                  <a:sym typeface="+mn-lt"/>
                </a:rPr>
                <a:t>使用简介</a:t>
              </a:r>
              <a:endParaRPr lang="zh-CN" altLang="en-US" sz="4800" b="1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rgbClr val="0E2DB2"/>
                </a:solidFill>
                <a:cs typeface="+mn-ea"/>
                <a:sym typeface="+mn-lt"/>
              </a:rPr>
              <a:t>01</a:t>
            </a:r>
            <a:endParaRPr lang="zh-CN" altLang="en-US" sz="5400" b="1" dirty="0">
              <a:solidFill>
                <a:srgbClr val="0E2DB2"/>
              </a:solidFill>
              <a:cs typeface="+mn-ea"/>
              <a:sym typeface="+mn-lt"/>
            </a:endParaRPr>
          </a:p>
        </p:txBody>
      </p:sp>
      <p:pic>
        <p:nvPicPr>
          <p:cNvPr id="22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463" y="405218"/>
            <a:ext cx="3158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E2DB2"/>
                </a:solidFill>
                <a:cs typeface="+mn-ea"/>
                <a:sym typeface="+mn-lt"/>
              </a:rPr>
              <a:t>万用表使用介绍</a:t>
            </a:r>
          </a:p>
        </p:txBody>
      </p:sp>
      <p:pic>
        <p:nvPicPr>
          <p:cNvPr id="19" name="Picture 6" descr="\\ssaed400\D_TV_SHAREDIR\04_样车试制工程科\10-技师工作室\04-技能大赛（PPO内部比武）\电路图\IMG_20160712_1034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517177" y="1685577"/>
            <a:ext cx="5475863" cy="4106897"/>
          </a:xfrm>
          <a:prstGeom prst="rect">
            <a:avLst/>
          </a:prstGeom>
          <a:noFill/>
        </p:spPr>
      </p:pic>
      <p:sp>
        <p:nvSpPr>
          <p:cNvPr id="20" name="TextBox 77"/>
          <p:cNvSpPr txBox="1"/>
          <p:nvPr/>
        </p:nvSpPr>
        <p:spPr>
          <a:xfrm>
            <a:off x="2535794" y="44936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135D5"/>
                </a:solidFill>
              </a:rPr>
              <a:t>Off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1" name="TextBox 78"/>
          <p:cNvSpPr txBox="1"/>
          <p:nvPr/>
        </p:nvSpPr>
        <p:spPr>
          <a:xfrm>
            <a:off x="1837571" y="41213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交流电压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2" name="TextBox 79"/>
          <p:cNvSpPr txBox="1"/>
          <p:nvPr/>
        </p:nvSpPr>
        <p:spPr>
          <a:xfrm>
            <a:off x="1472499" y="3657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直流电压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3" name="TextBox 80"/>
          <p:cNvSpPr txBox="1"/>
          <p:nvPr/>
        </p:nvSpPr>
        <p:spPr>
          <a:xfrm>
            <a:off x="1045688" y="3226626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交</a:t>
            </a:r>
            <a:r>
              <a:rPr lang="en-US" altLang="zh-CN" dirty="0" smtClean="0">
                <a:solidFill>
                  <a:srgbClr val="1135D5"/>
                </a:solidFill>
              </a:rPr>
              <a:t>/</a:t>
            </a:r>
            <a:r>
              <a:rPr lang="zh-CN" altLang="en-US" dirty="0" smtClean="0">
                <a:solidFill>
                  <a:srgbClr val="1135D5"/>
                </a:solidFill>
              </a:rPr>
              <a:t>直流毫伏电压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4" name="TextBox 81"/>
          <p:cNvSpPr txBox="1"/>
          <p:nvPr/>
        </p:nvSpPr>
        <p:spPr>
          <a:xfrm>
            <a:off x="314427" y="276305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导通、电阻、二极管测试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5" name="TextBox 86"/>
          <p:cNvSpPr txBox="1"/>
          <p:nvPr/>
        </p:nvSpPr>
        <p:spPr>
          <a:xfrm>
            <a:off x="7471967" y="3127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电容测试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6" name="TextBox 87"/>
          <p:cNvSpPr txBox="1"/>
          <p:nvPr/>
        </p:nvSpPr>
        <p:spPr>
          <a:xfrm>
            <a:off x="7448906" y="364060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交</a:t>
            </a:r>
            <a:r>
              <a:rPr lang="en-US" altLang="zh-CN" dirty="0" smtClean="0">
                <a:solidFill>
                  <a:srgbClr val="1135D5"/>
                </a:solidFill>
              </a:rPr>
              <a:t>/</a:t>
            </a:r>
            <a:r>
              <a:rPr lang="zh-CN" altLang="en-US" dirty="0" smtClean="0">
                <a:solidFill>
                  <a:srgbClr val="1135D5"/>
                </a:solidFill>
              </a:rPr>
              <a:t>直流电流测试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7" name="TextBox 88"/>
          <p:cNvSpPr txBox="1"/>
          <p:nvPr/>
        </p:nvSpPr>
        <p:spPr>
          <a:xfrm>
            <a:off x="7457461" y="416119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交</a:t>
            </a:r>
            <a:r>
              <a:rPr lang="en-US" altLang="zh-CN" dirty="0" smtClean="0">
                <a:solidFill>
                  <a:srgbClr val="1135D5"/>
                </a:solidFill>
              </a:rPr>
              <a:t>/</a:t>
            </a:r>
            <a:r>
              <a:rPr lang="zh-CN" altLang="en-US" dirty="0" smtClean="0">
                <a:solidFill>
                  <a:srgbClr val="1135D5"/>
                </a:solidFill>
              </a:rPr>
              <a:t>直流毫安电流测试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8" name="TextBox 90"/>
          <p:cNvSpPr txBox="1"/>
          <p:nvPr/>
        </p:nvSpPr>
        <p:spPr>
          <a:xfrm>
            <a:off x="7457461" y="467959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交</a:t>
            </a:r>
            <a:r>
              <a:rPr lang="en-US" altLang="zh-CN" dirty="0" smtClean="0">
                <a:solidFill>
                  <a:srgbClr val="1135D5"/>
                </a:solidFill>
              </a:rPr>
              <a:t>/</a:t>
            </a:r>
            <a:r>
              <a:rPr lang="zh-CN" altLang="en-US" dirty="0" smtClean="0">
                <a:solidFill>
                  <a:srgbClr val="1135D5"/>
                </a:solidFill>
              </a:rPr>
              <a:t>直流微安电流测试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29" name="TextBox 91"/>
          <p:cNvSpPr txBox="1"/>
          <p:nvPr/>
        </p:nvSpPr>
        <p:spPr>
          <a:xfrm>
            <a:off x="7457461" y="2614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135D5"/>
                </a:solidFill>
              </a:rPr>
              <a:t>功能切换</a:t>
            </a:r>
            <a:endParaRPr lang="zh-CN" altLang="en-US" dirty="0">
              <a:solidFill>
                <a:srgbClr val="1135D5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112635" y="4367611"/>
            <a:ext cx="1267682" cy="2677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34855" y="4063577"/>
            <a:ext cx="1557996" cy="2515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3"/>
          </p:cNvCxnSpPr>
          <p:nvPr/>
        </p:nvCxnSpPr>
        <p:spPr>
          <a:xfrm>
            <a:off x="2580495" y="3842440"/>
            <a:ext cx="213458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3" idx="3"/>
          </p:cNvCxnSpPr>
          <p:nvPr/>
        </p:nvCxnSpPr>
        <p:spPr>
          <a:xfrm>
            <a:off x="2945567" y="3411292"/>
            <a:ext cx="1937023" cy="1207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3"/>
          </p:cNvCxnSpPr>
          <p:nvPr/>
        </p:nvCxnSpPr>
        <p:spPr>
          <a:xfrm>
            <a:off x="3038250" y="2947717"/>
            <a:ext cx="2169017" cy="40580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202212" y="2879874"/>
            <a:ext cx="1195370" cy="2243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5755401" y="3328121"/>
            <a:ext cx="1759354" cy="2304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6008746" y="3745646"/>
            <a:ext cx="1448715" cy="8180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7" idx="1"/>
          </p:cNvCxnSpPr>
          <p:nvPr/>
        </p:nvCxnSpPr>
        <p:spPr>
          <a:xfrm flipH="1" flipV="1">
            <a:off x="6275672" y="4078740"/>
            <a:ext cx="1181789" cy="2671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8" idx="1"/>
          </p:cNvCxnSpPr>
          <p:nvPr/>
        </p:nvCxnSpPr>
        <p:spPr>
          <a:xfrm flipH="1" flipV="1">
            <a:off x="6355320" y="4471865"/>
            <a:ext cx="1102141" cy="39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1355463" y="405218"/>
            <a:ext cx="239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E2DB2"/>
                </a:solidFill>
              </a:rPr>
              <a:t>1. </a:t>
            </a:r>
            <a:r>
              <a:rPr lang="zh-CN" altLang="en-US" sz="2800" b="1" dirty="0" smtClean="0">
                <a:solidFill>
                  <a:srgbClr val="0E2DB2"/>
                </a:solidFill>
              </a:rPr>
              <a:t>蓄电池检测</a:t>
            </a:r>
            <a:endParaRPr lang="zh-CN" altLang="en-US" sz="2800" b="1" dirty="0">
              <a:solidFill>
                <a:srgbClr val="0E2DB2"/>
              </a:solidFill>
            </a:endParaRPr>
          </a:p>
        </p:txBody>
      </p:sp>
      <p:sp>
        <p:nvSpPr>
          <p:cNvPr id="3" name="TextBox 67"/>
          <p:cNvSpPr txBox="1"/>
          <p:nvPr/>
        </p:nvSpPr>
        <p:spPr>
          <a:xfrm>
            <a:off x="1752389" y="1020899"/>
            <a:ext cx="9567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1135D5"/>
                </a:solidFill>
              </a:rPr>
              <a:t>开始电器故障诊断前，首先用万用表测试蓄电池是否可用，步骤如下：</a:t>
            </a:r>
            <a:endParaRPr lang="en-US" altLang="zh-CN" dirty="0" smtClean="0">
              <a:solidFill>
                <a:srgbClr val="1135D5"/>
              </a:solidFill>
            </a:endParaRPr>
          </a:p>
          <a:p>
            <a:pPr marL="3600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1135D5"/>
                </a:solidFill>
              </a:rPr>
              <a:t>关闭车辆上所有电器负载（断开小电瓶）；</a:t>
            </a:r>
            <a:endParaRPr lang="en-US" altLang="zh-CN" dirty="0" smtClean="0">
              <a:solidFill>
                <a:srgbClr val="1135D5"/>
              </a:solidFill>
            </a:endParaRPr>
          </a:p>
          <a:p>
            <a:pPr marL="3600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1135D5"/>
                </a:solidFill>
              </a:rPr>
              <a:t>把数字万用表调到适当的刻度读取直流电压；</a:t>
            </a:r>
            <a:endParaRPr lang="en-US" altLang="zh-CN" dirty="0" smtClean="0">
              <a:solidFill>
                <a:srgbClr val="1135D5"/>
              </a:solidFill>
            </a:endParaRPr>
          </a:p>
          <a:p>
            <a:pPr marL="3600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1135D5"/>
                </a:solidFill>
              </a:rPr>
              <a:t>用探针试触蓄电池两极，确保两极连接正确，当显示电压为</a:t>
            </a:r>
            <a:r>
              <a:rPr lang="en-US" altLang="zh-CN" dirty="0" smtClean="0">
                <a:solidFill>
                  <a:srgbClr val="1135D5"/>
                </a:solidFill>
              </a:rPr>
              <a:t>~12V</a:t>
            </a:r>
            <a:r>
              <a:rPr lang="zh-CN" altLang="en-US" dirty="0" smtClean="0">
                <a:solidFill>
                  <a:srgbClr val="1135D5"/>
                </a:solidFill>
              </a:rPr>
              <a:t>表示蓄电池可用；</a:t>
            </a:r>
            <a:endParaRPr lang="en-US" altLang="zh-CN" dirty="0" smtClean="0">
              <a:solidFill>
                <a:srgbClr val="1135D5"/>
              </a:solidFill>
            </a:endParaRPr>
          </a:p>
          <a:p>
            <a:pPr marL="3600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1135D5"/>
                </a:solidFill>
              </a:rPr>
              <a:t>低于</a:t>
            </a:r>
            <a:r>
              <a:rPr lang="en-US" altLang="zh-CN" dirty="0" smtClean="0">
                <a:solidFill>
                  <a:srgbClr val="1135D5"/>
                </a:solidFill>
              </a:rPr>
              <a:t>12V</a:t>
            </a:r>
            <a:r>
              <a:rPr lang="zh-CN" altLang="en-US" dirty="0" smtClean="0">
                <a:solidFill>
                  <a:srgbClr val="1135D5"/>
                </a:solidFill>
              </a:rPr>
              <a:t>需要及时充电。</a:t>
            </a:r>
            <a:endParaRPr lang="zh-CN" altLang="en-US" dirty="0">
              <a:solidFill>
                <a:srgbClr val="1135D5"/>
              </a:solidFill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512481" y="4127473"/>
            <a:ext cx="303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E2DB2"/>
                </a:solidFill>
              </a:rPr>
              <a:t>2. </a:t>
            </a:r>
            <a:r>
              <a:rPr lang="zh-CN" altLang="en-US" sz="2800" b="1" dirty="0" smtClean="0">
                <a:solidFill>
                  <a:srgbClr val="0E2DB2"/>
                </a:solidFill>
              </a:rPr>
              <a:t>整车绝缘测试</a:t>
            </a:r>
            <a:endParaRPr lang="zh-CN" altLang="en-US" sz="2800" b="1" dirty="0">
              <a:solidFill>
                <a:srgbClr val="0E2DB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389" y="4579288"/>
            <a:ext cx="8112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1135D5"/>
                </a:solidFill>
              </a:rPr>
              <a:t>开始软件刷新前，用万用表测量保险丝盒正极线和接地电缆间的电阻值，</a:t>
            </a:r>
            <a:endParaRPr lang="en-US" altLang="zh-CN" dirty="0">
              <a:solidFill>
                <a:srgbClr val="1135D5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1135D5"/>
                </a:solidFill>
              </a:rPr>
              <a:t>确保整车无短路后，方可搭小电瓶。</a:t>
            </a:r>
            <a:endParaRPr lang="en-US" altLang="zh-CN" dirty="0">
              <a:solidFill>
                <a:srgbClr val="113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18517" y="451400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0E2DB2"/>
                </a:solidFill>
              </a:rPr>
              <a:t>3. </a:t>
            </a:r>
            <a:r>
              <a:rPr lang="zh-CN" altLang="en-US" sz="2800" b="1" dirty="0" smtClean="0">
                <a:solidFill>
                  <a:srgbClr val="0E2DB2"/>
                </a:solidFill>
              </a:rPr>
              <a:t>诊断口终端电阻测量</a:t>
            </a:r>
            <a:endParaRPr lang="zh-CN" altLang="en-US" sz="2800" b="1" dirty="0">
              <a:solidFill>
                <a:srgbClr val="0E2DB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3770"/>
          <a:stretch/>
        </p:blipFill>
        <p:spPr>
          <a:xfrm>
            <a:off x="5333281" y="1154545"/>
            <a:ext cx="6600101" cy="44768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9600" y="789954"/>
            <a:ext cx="18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E57DE"/>
                </a:solidFill>
              </a:rPr>
              <a:t>架构拓扑图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1136" y="1653309"/>
            <a:ext cx="4812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3E57DE"/>
                </a:solidFill>
              </a:rPr>
              <a:t>断开蓄电池负极，使用万用表的电阻档，测量相应</a:t>
            </a:r>
            <a:r>
              <a:rPr lang="en-US" altLang="zh-CN" sz="2000" dirty="0" smtClean="0">
                <a:solidFill>
                  <a:srgbClr val="3E57DE"/>
                </a:solidFill>
              </a:rPr>
              <a:t>CAN_H</a:t>
            </a:r>
            <a:r>
              <a:rPr lang="zh-CN" altLang="en-US" sz="2000" dirty="0" smtClean="0">
                <a:solidFill>
                  <a:srgbClr val="3E57DE"/>
                </a:solidFill>
              </a:rPr>
              <a:t>与</a:t>
            </a:r>
            <a:r>
              <a:rPr lang="en-US" altLang="zh-CN" sz="2000" dirty="0" smtClean="0">
                <a:solidFill>
                  <a:srgbClr val="3E57DE"/>
                </a:solidFill>
              </a:rPr>
              <a:t>CAN_L</a:t>
            </a:r>
            <a:r>
              <a:rPr lang="zh-CN" altLang="en-US" sz="2000" dirty="0" smtClean="0">
                <a:solidFill>
                  <a:srgbClr val="3E57DE"/>
                </a:solidFill>
              </a:rPr>
              <a:t>间的电阻值，正常情况是</a:t>
            </a:r>
            <a:r>
              <a:rPr lang="en-US" altLang="zh-CN" sz="2000" dirty="0" smtClean="0">
                <a:solidFill>
                  <a:srgbClr val="3E57DE"/>
                </a:solidFill>
              </a:rPr>
              <a:t>60</a:t>
            </a:r>
            <a:r>
              <a:rPr lang="zh-CN" altLang="en-US" sz="2000" dirty="0" smtClean="0">
                <a:solidFill>
                  <a:srgbClr val="3E57DE"/>
                </a:solidFill>
              </a:rPr>
              <a:t>欧姆（两个</a:t>
            </a:r>
            <a:r>
              <a:rPr lang="en-US" altLang="zh-CN" sz="2000" dirty="0" smtClean="0">
                <a:solidFill>
                  <a:srgbClr val="3E57DE"/>
                </a:solidFill>
              </a:rPr>
              <a:t>120</a:t>
            </a:r>
            <a:r>
              <a:rPr lang="zh-CN" altLang="en-US" sz="2000" dirty="0" smtClean="0">
                <a:solidFill>
                  <a:srgbClr val="3E57DE"/>
                </a:solidFill>
              </a:rPr>
              <a:t>欧姆的终端电阻并联）。</a:t>
            </a:r>
            <a:endParaRPr lang="zh-CN" altLang="en-US" sz="2000" dirty="0">
              <a:solidFill>
                <a:srgbClr val="3E57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4166092" y="3013501"/>
            <a:ext cx="385714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 smtClean="0">
                <a:solidFill>
                  <a:srgbClr val="0E2DB2"/>
                </a:solidFill>
                <a:cs typeface="+mn-ea"/>
                <a:sym typeface="+mn-lt"/>
              </a:rPr>
              <a:t>EDS</a:t>
            </a:r>
            <a:r>
              <a:rPr lang="zh-CN" altLang="en-US" sz="4800" b="1" dirty="0">
                <a:solidFill>
                  <a:srgbClr val="0E2DB2"/>
                </a:solidFill>
                <a:cs typeface="+mn-ea"/>
                <a:sym typeface="+mn-lt"/>
              </a:rPr>
              <a:t>使用</a:t>
            </a:r>
            <a:r>
              <a:rPr lang="zh-CN" altLang="en-US" sz="4800" b="1" dirty="0" smtClean="0">
                <a:solidFill>
                  <a:srgbClr val="0E2DB2"/>
                </a:solidFill>
                <a:cs typeface="+mn-ea"/>
                <a:sym typeface="+mn-lt"/>
              </a:rPr>
              <a:t>简介</a:t>
            </a:r>
            <a:endParaRPr lang="zh-CN" altLang="en-US" sz="4800" b="1" dirty="0">
              <a:solidFill>
                <a:srgbClr val="0E2DB2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03746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rgbClr val="0E2DB2"/>
                </a:solidFill>
                <a:cs typeface="+mn-ea"/>
                <a:sym typeface="+mn-lt"/>
              </a:rPr>
              <a:t>02</a:t>
            </a:r>
            <a:endParaRPr lang="zh-CN" altLang="en-US" sz="5400" b="1" dirty="0">
              <a:solidFill>
                <a:srgbClr val="0E2DB2"/>
              </a:solidFill>
              <a:cs typeface="+mn-ea"/>
              <a:sym typeface="+mn-lt"/>
            </a:endParaRPr>
          </a:p>
        </p:txBody>
      </p:sp>
      <p:pic>
        <p:nvPicPr>
          <p:cNvPr id="22" name="Picture 2" descr="https://gimg2.baidu.com/image_search/src=http%3A%2F%2Fn.sinaimg.cn%2Fsinakd20210615s%2F400%2Fw600h600%2F20210615%2F9c4b-krpikqf1939283.png&amp;refer=http%3A%2F%2Fn.sinaimg.cn&amp;app=2002&amp;size=f9999,10000&amp;q=a80&amp;n=0&amp;g=0n&amp;fmt=auto?sec=1658972447&amp;t=ec6006e3a154459d51cf1f349dc1de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4215"/>
            <a:ext cx="776862" cy="7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6096" y="1154436"/>
            <a:ext cx="10286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0E2DB2"/>
                </a:solidFill>
              </a:rPr>
              <a:t>1 </a:t>
            </a:r>
            <a:r>
              <a:rPr lang="zh-CN" altLang="en-US" dirty="0">
                <a:solidFill>
                  <a:srgbClr val="0E2DB2"/>
                </a:solidFill>
              </a:rPr>
              <a:t>诊断服务</a:t>
            </a:r>
            <a:r>
              <a:rPr lang="zh-CN" altLang="en-US" dirty="0" smtClean="0">
                <a:solidFill>
                  <a:srgbClr val="0E2DB2"/>
                </a:solidFill>
              </a:rPr>
              <a:t>：向控制器下发指令，例如：手动更改配置字、读配置等。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2 </a:t>
            </a:r>
            <a:r>
              <a:rPr lang="zh-CN" altLang="en-US" dirty="0">
                <a:solidFill>
                  <a:srgbClr val="0E2DB2"/>
                </a:solidFill>
              </a:rPr>
              <a:t>读取故障码：该功能可自动读出控制器支持的故障码、控制器故障码、故障码</a:t>
            </a:r>
            <a:r>
              <a:rPr lang="zh-CN" altLang="en-US" dirty="0" smtClean="0">
                <a:solidFill>
                  <a:srgbClr val="0E2DB2"/>
                </a:solidFill>
              </a:rPr>
              <a:t>快照等，并能保存。          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3 </a:t>
            </a:r>
            <a:r>
              <a:rPr lang="zh-CN" altLang="en-US" dirty="0">
                <a:solidFill>
                  <a:srgbClr val="0E2DB2"/>
                </a:solidFill>
              </a:rPr>
              <a:t>读取物流数据</a:t>
            </a:r>
            <a:r>
              <a:rPr lang="zh-CN" altLang="en-US" dirty="0" smtClean="0">
                <a:solidFill>
                  <a:srgbClr val="0E2DB2"/>
                </a:solidFill>
              </a:rPr>
              <a:t>：获取控制器当前的软件版本等关键信息。       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4 </a:t>
            </a:r>
            <a:r>
              <a:rPr lang="zh-CN" altLang="en-US" dirty="0">
                <a:solidFill>
                  <a:srgbClr val="0E2DB2"/>
                </a:solidFill>
              </a:rPr>
              <a:t>刷新：可执行控制器应用软件、标定、网络配置的刷新</a:t>
            </a:r>
            <a:r>
              <a:rPr lang="zh-CN" altLang="en-US" dirty="0" smtClean="0">
                <a:solidFill>
                  <a:srgbClr val="0E2DB2"/>
                </a:solidFill>
              </a:rPr>
              <a:t>。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5 </a:t>
            </a:r>
            <a:r>
              <a:rPr lang="zh-CN" altLang="en-US" dirty="0">
                <a:solidFill>
                  <a:srgbClr val="0E2DB2"/>
                </a:solidFill>
              </a:rPr>
              <a:t>流程执行：可执行防盗（配钥匙）、自学习等操作</a:t>
            </a:r>
            <a:r>
              <a:rPr lang="zh-CN" altLang="en-US" dirty="0" smtClean="0">
                <a:solidFill>
                  <a:srgbClr val="0E2DB2"/>
                </a:solidFill>
              </a:rPr>
              <a:t>。</a:t>
            </a:r>
            <a:endParaRPr lang="en-US" altLang="zh-CN" dirty="0" smtClean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0E2DB2"/>
                </a:solidFill>
              </a:rPr>
              <a:t>……</a:t>
            </a:r>
            <a:endParaRPr lang="en-US" altLang="zh-CN" dirty="0">
              <a:solidFill>
                <a:srgbClr val="0E2DB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6096" y="477612"/>
            <a:ext cx="20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E2DB2"/>
                </a:solidFill>
              </a:rPr>
              <a:t>EDS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使用举例</a:t>
            </a:r>
            <a:endParaRPr lang="en-US" altLang="zh-CN" sz="2400" b="1" dirty="0">
              <a:solidFill>
                <a:srgbClr val="0E2D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55463" y="405218"/>
            <a:ext cx="239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E2DB2"/>
                </a:solidFill>
              </a:rPr>
              <a:t>EDS</a:t>
            </a:r>
            <a:r>
              <a:rPr lang="zh-CN" altLang="en-US" sz="2400" b="1" dirty="0" smtClean="0">
                <a:solidFill>
                  <a:srgbClr val="0E2DB2"/>
                </a:solidFill>
              </a:rPr>
              <a:t>刷新</a:t>
            </a:r>
            <a:r>
              <a:rPr lang="zh-CN" altLang="en-US" sz="2400" b="1" dirty="0">
                <a:solidFill>
                  <a:srgbClr val="0E2DB2"/>
                </a:solidFill>
              </a:rPr>
              <a:t>操作</a:t>
            </a:r>
          </a:p>
        </p:txBody>
      </p:sp>
      <p:sp>
        <p:nvSpPr>
          <p:cNvPr id="17" name="矩形 16"/>
          <p:cNvSpPr/>
          <p:nvPr/>
        </p:nvSpPr>
        <p:spPr>
          <a:xfrm>
            <a:off x="1519093" y="1210179"/>
            <a:ext cx="86836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0E2DB2"/>
                </a:solidFill>
              </a:rPr>
              <a:t>软件刷新</a:t>
            </a:r>
            <a:r>
              <a:rPr lang="zh-CN" altLang="en-US" dirty="0">
                <a:solidFill>
                  <a:srgbClr val="0E2DB2"/>
                </a:solidFill>
              </a:rPr>
              <a:t>共需要两个文件</a:t>
            </a:r>
            <a:r>
              <a:rPr lang="zh-CN" altLang="en-US" dirty="0" smtClean="0">
                <a:solidFill>
                  <a:srgbClr val="0E2DB2"/>
                </a:solidFill>
              </a:rPr>
              <a:t>：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1.</a:t>
            </a:r>
            <a:r>
              <a:rPr lang="zh-CN" altLang="en-US" dirty="0">
                <a:solidFill>
                  <a:srgbClr val="0E2DB2"/>
                </a:solidFill>
              </a:rPr>
              <a:t>刷新流程文件（</a:t>
            </a:r>
            <a:r>
              <a:rPr lang="en-US" altLang="zh-CN" dirty="0">
                <a:solidFill>
                  <a:srgbClr val="0E2DB2"/>
                </a:solidFill>
              </a:rPr>
              <a:t>00</a:t>
            </a:r>
            <a:r>
              <a:rPr lang="zh-CN" altLang="en-US" dirty="0">
                <a:solidFill>
                  <a:srgbClr val="0E2DB2"/>
                </a:solidFill>
              </a:rPr>
              <a:t>），格式</a:t>
            </a:r>
            <a:r>
              <a:rPr lang="en-US" altLang="zh-CN" dirty="0">
                <a:solidFill>
                  <a:srgbClr val="0E2DB2"/>
                </a:solidFill>
              </a:rPr>
              <a:t>XML</a:t>
            </a:r>
            <a:r>
              <a:rPr lang="zh-CN" altLang="en-US" dirty="0">
                <a:solidFill>
                  <a:srgbClr val="0E2DB2"/>
                </a:solidFill>
              </a:rPr>
              <a:t>；</a:t>
            </a:r>
            <a:endParaRPr lang="en-US" altLang="zh-CN" dirty="0">
              <a:solidFill>
                <a:srgbClr val="0E2DB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E2DB2"/>
                </a:solidFill>
              </a:rPr>
              <a:t>2.</a:t>
            </a:r>
            <a:r>
              <a:rPr lang="zh-CN" altLang="en-US" dirty="0">
                <a:solidFill>
                  <a:srgbClr val="0E2DB2"/>
                </a:solidFill>
              </a:rPr>
              <a:t>刷新数据文件（</a:t>
            </a:r>
            <a:r>
              <a:rPr lang="en-US" altLang="zh-CN" dirty="0">
                <a:solidFill>
                  <a:srgbClr val="0E2DB2"/>
                </a:solidFill>
              </a:rPr>
              <a:t>01</a:t>
            </a:r>
            <a:r>
              <a:rPr lang="zh-CN" altLang="en-US" dirty="0">
                <a:solidFill>
                  <a:srgbClr val="0E2DB2"/>
                </a:solidFill>
              </a:rPr>
              <a:t>、</a:t>
            </a:r>
            <a:r>
              <a:rPr lang="en-US" altLang="zh-CN" dirty="0">
                <a:solidFill>
                  <a:srgbClr val="0E2DB2"/>
                </a:solidFill>
              </a:rPr>
              <a:t>02</a:t>
            </a:r>
            <a:r>
              <a:rPr lang="zh-CN" altLang="en-US" dirty="0">
                <a:solidFill>
                  <a:srgbClr val="0E2DB2"/>
                </a:solidFill>
              </a:rPr>
              <a:t>、</a:t>
            </a:r>
            <a:r>
              <a:rPr lang="en-US" altLang="zh-CN" dirty="0">
                <a:solidFill>
                  <a:srgbClr val="0E2DB2"/>
                </a:solidFill>
              </a:rPr>
              <a:t>90</a:t>
            </a:r>
            <a:r>
              <a:rPr lang="zh-CN" altLang="en-US" dirty="0">
                <a:solidFill>
                  <a:srgbClr val="0E2DB2"/>
                </a:solidFill>
              </a:rPr>
              <a:t>），格式</a:t>
            </a:r>
            <a:r>
              <a:rPr lang="en-US" altLang="zh-CN" dirty="0">
                <a:solidFill>
                  <a:srgbClr val="0E2DB2"/>
                </a:solidFill>
              </a:rPr>
              <a:t>SFF</a:t>
            </a:r>
            <a:r>
              <a:rPr lang="zh-CN" altLang="en-US" dirty="0">
                <a:solidFill>
                  <a:srgbClr val="0E2DB2"/>
                </a:solidFill>
              </a:rPr>
              <a:t>，可能是</a:t>
            </a:r>
            <a:r>
              <a:rPr lang="en-US" altLang="zh-CN" dirty="0">
                <a:solidFill>
                  <a:srgbClr val="0E2DB2"/>
                </a:solidFill>
              </a:rPr>
              <a:t>1</a:t>
            </a:r>
            <a:r>
              <a:rPr lang="zh-CN" altLang="en-US" dirty="0">
                <a:solidFill>
                  <a:srgbClr val="0E2DB2"/>
                </a:solidFill>
              </a:rPr>
              <a:t>个文件</a:t>
            </a:r>
            <a:r>
              <a:rPr lang="en-US" altLang="zh-CN" dirty="0">
                <a:solidFill>
                  <a:srgbClr val="0E2DB2"/>
                </a:solidFill>
              </a:rPr>
              <a:t>——APP</a:t>
            </a:r>
            <a:r>
              <a:rPr lang="zh-CN" altLang="en-US" dirty="0">
                <a:solidFill>
                  <a:srgbClr val="0E2DB2"/>
                </a:solidFill>
              </a:rPr>
              <a:t>；可能是两个文件</a:t>
            </a:r>
            <a:r>
              <a:rPr lang="en-US" altLang="zh-CN" dirty="0">
                <a:solidFill>
                  <a:srgbClr val="0E2DB2"/>
                </a:solidFill>
              </a:rPr>
              <a:t>——</a:t>
            </a:r>
            <a:r>
              <a:rPr lang="en-US" altLang="zh-CN" dirty="0" err="1">
                <a:solidFill>
                  <a:srgbClr val="0E2DB2"/>
                </a:solidFill>
              </a:rPr>
              <a:t>APP+Cal</a:t>
            </a:r>
            <a:r>
              <a:rPr lang="zh-CN" altLang="en-US" dirty="0">
                <a:solidFill>
                  <a:srgbClr val="0E2DB2"/>
                </a:solidFill>
              </a:rPr>
              <a:t>或者</a:t>
            </a:r>
            <a:r>
              <a:rPr lang="en-US" altLang="zh-CN" dirty="0">
                <a:solidFill>
                  <a:srgbClr val="0E2DB2"/>
                </a:solidFill>
              </a:rPr>
              <a:t>APP+NCF</a:t>
            </a:r>
            <a:r>
              <a:rPr lang="zh-CN" altLang="en-US" dirty="0">
                <a:solidFill>
                  <a:srgbClr val="0E2DB2"/>
                </a:solidFill>
              </a:rPr>
              <a:t>；也可能是三个文件</a:t>
            </a:r>
            <a:r>
              <a:rPr lang="en-US" altLang="zh-CN" dirty="0">
                <a:solidFill>
                  <a:srgbClr val="0E2DB2"/>
                </a:solidFill>
              </a:rPr>
              <a:t>APP+CAL+NCF</a:t>
            </a:r>
            <a:r>
              <a:rPr lang="zh-CN" altLang="en-US" dirty="0">
                <a:solidFill>
                  <a:srgbClr val="0E2DB2"/>
                </a:solidFill>
              </a:rPr>
              <a:t>；或者其他存在多个</a:t>
            </a:r>
            <a:r>
              <a:rPr lang="en-US" altLang="zh-CN" dirty="0">
                <a:solidFill>
                  <a:srgbClr val="0E2DB2"/>
                </a:solidFill>
              </a:rPr>
              <a:t>APP</a:t>
            </a:r>
            <a:r>
              <a:rPr lang="zh-CN" altLang="en-US" dirty="0">
                <a:solidFill>
                  <a:srgbClr val="0E2DB2"/>
                </a:solidFill>
              </a:rPr>
              <a:t>和</a:t>
            </a:r>
            <a:r>
              <a:rPr lang="en-US" altLang="zh-CN" dirty="0">
                <a:solidFill>
                  <a:srgbClr val="0E2DB2"/>
                </a:solidFill>
              </a:rPr>
              <a:t>Cal</a:t>
            </a:r>
            <a:r>
              <a:rPr lang="zh-CN" altLang="en-US" dirty="0">
                <a:solidFill>
                  <a:srgbClr val="0E2DB2"/>
                </a:solidFill>
              </a:rPr>
              <a:t>的</a:t>
            </a:r>
            <a:r>
              <a:rPr lang="zh-CN" altLang="en-US" dirty="0" smtClean="0">
                <a:solidFill>
                  <a:srgbClr val="0E2DB2"/>
                </a:solidFill>
              </a:rPr>
              <a:t>情况。</a:t>
            </a:r>
            <a:endParaRPr lang="en-US" altLang="zh-CN" dirty="0">
              <a:solidFill>
                <a:srgbClr val="0E2D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ie0m2am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</TotalTime>
  <Words>1465</Words>
  <Application>Microsoft Office PowerPoint</Application>
  <PresentationFormat>宽屏</PresentationFormat>
  <Paragraphs>122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宋体</vt:lpstr>
      <vt:lpstr>微软雅黑</vt:lpstr>
      <vt:lpstr>Arial</vt:lpstr>
      <vt:lpstr>Calibri</vt:lpstr>
      <vt:lpstr>Franklin Gothic Book</vt:lpstr>
      <vt:lpstr>Wingdings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BaiLing 柏玲</cp:lastModifiedBy>
  <cp:revision>195</cp:revision>
  <dcterms:created xsi:type="dcterms:W3CDTF">2017-08-18T03:02:00Z</dcterms:created>
  <dcterms:modified xsi:type="dcterms:W3CDTF">2023-07-28T07:43:13Z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