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roxima Nova"/>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regular.fntdata"/><Relationship Id="rId14" Type="http://schemas.openxmlformats.org/officeDocument/2006/relationships/slide" Target="slides/slide9.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38c8f51c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38c8f51c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1a45edb24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1a45edb24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339ef327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339ef327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3d3d1f29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3d3d1f29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We create an "embedding" for each user and for each item. We can choose the dimensionality of the embeddings we create, which helps us control the complexity of the model. These embeddings are then learned for each user and item during the training process, and they ultimately are able to represent the values of the latent factors learned. we concatenate the user and item embeddings together and feed them through a shallow neural network to generate a predicted rating for each user-item pair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339ef327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339ef327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38c8f51c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38c8f51c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38c8f51c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38c8f51c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d575ac46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d575ac46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rgbClr val="FFDBA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7.jpg"/><Relationship Id="rId5"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jpg"/><Relationship Id="rId5"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16.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ata.world/socialmediadata/beeradvocate" TargetMode="External"/><Relationship Id="rId4" Type="http://schemas.openxmlformats.org/officeDocument/2006/relationships/hyperlink" Target="https://www.beeradvocate.com/" TargetMode="External"/><Relationship Id="rId5" Type="http://schemas.openxmlformats.org/officeDocument/2006/relationships/hyperlink" Target="https://ncbeer.org/consum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3"/>
          <p:cNvSpPr txBox="1"/>
          <p:nvPr>
            <p:ph type="title"/>
          </p:nvPr>
        </p:nvSpPr>
        <p:spPr>
          <a:xfrm>
            <a:off x="311700" y="447050"/>
            <a:ext cx="31074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1733">
                <a:solidFill>
                  <a:srgbClr val="663700"/>
                </a:solidFill>
              </a:rPr>
              <a:t>Miranda Morris &amp; Rob Baldoni </a:t>
            </a:r>
            <a:endParaRPr b="1" sz="1733">
              <a:solidFill>
                <a:srgbClr val="663700"/>
              </a:solidFill>
            </a:endParaRPr>
          </a:p>
          <a:p>
            <a:pPr indent="0" lvl="0" marL="0" rtl="0" algn="l">
              <a:spcBef>
                <a:spcPts val="0"/>
              </a:spcBef>
              <a:spcAft>
                <a:spcPts val="0"/>
              </a:spcAft>
              <a:buNone/>
            </a:pPr>
            <a:r>
              <a:rPr b="1" lang="en" sz="2177">
                <a:solidFill>
                  <a:srgbClr val="663700"/>
                </a:solidFill>
              </a:rPr>
              <a:t>AIPI 540</a:t>
            </a:r>
            <a:endParaRPr b="1" sz="2177">
              <a:solidFill>
                <a:srgbClr val="663700"/>
              </a:solidFill>
            </a:endParaRPr>
          </a:p>
        </p:txBody>
      </p:sp>
      <p:sp>
        <p:nvSpPr>
          <p:cNvPr id="60" name="Google Shape;60;p13"/>
          <p:cNvSpPr txBox="1"/>
          <p:nvPr>
            <p:ph idx="1" type="body"/>
          </p:nvPr>
        </p:nvSpPr>
        <p:spPr>
          <a:xfrm>
            <a:off x="845250" y="1651550"/>
            <a:ext cx="7453500" cy="1980300"/>
          </a:xfrm>
          <a:prstGeom prst="rect">
            <a:avLst/>
          </a:prstGeom>
        </p:spPr>
        <p:txBody>
          <a:bodyPr anchorCtr="0" anchor="t" bIns="91425" lIns="91425" spcFirstLastPara="1" rIns="91425" wrap="square" tIns="91425">
            <a:normAutofit/>
          </a:bodyPr>
          <a:lstStyle/>
          <a:p>
            <a:pPr indent="0" lvl="0" marL="0" rtl="0" algn="ctr">
              <a:lnSpc>
                <a:spcPct val="85000"/>
              </a:lnSpc>
              <a:spcBef>
                <a:spcPts val="0"/>
              </a:spcBef>
              <a:spcAft>
                <a:spcPts val="1200"/>
              </a:spcAft>
              <a:buNone/>
            </a:pPr>
            <a:r>
              <a:rPr b="1" lang="en" sz="4800">
                <a:solidFill>
                  <a:srgbClr val="663700"/>
                </a:solidFill>
              </a:rPr>
              <a:t>BEER RECOMMENDER</a:t>
            </a:r>
            <a:endParaRPr b="1" sz="4800">
              <a:solidFill>
                <a:srgbClr val="663700"/>
              </a:solidFill>
            </a:endParaRPr>
          </a:p>
        </p:txBody>
      </p:sp>
      <p:pic>
        <p:nvPicPr>
          <p:cNvPr descr="Code and beer | Coding, Gifts for programmers, Really funny joke" id="61" name="Google Shape;61;p13"/>
          <p:cNvPicPr preferRelativeResize="0"/>
          <p:nvPr/>
        </p:nvPicPr>
        <p:blipFill rotWithShape="1">
          <a:blip r:embed="rId4">
            <a:alphaModFix amt="80000"/>
          </a:blip>
          <a:srcRect b="34642" l="22448" r="22299" t="34243"/>
          <a:stretch/>
        </p:blipFill>
        <p:spPr>
          <a:xfrm>
            <a:off x="6518138" y="380350"/>
            <a:ext cx="2105075" cy="889100"/>
          </a:xfrm>
          <a:prstGeom prst="rect">
            <a:avLst/>
          </a:prstGeom>
          <a:noFill/>
          <a:ln>
            <a:noFill/>
          </a:ln>
        </p:spPr>
      </p:pic>
      <p:pic>
        <p:nvPicPr>
          <p:cNvPr id="62" name="Google Shape;62;p13"/>
          <p:cNvPicPr preferRelativeResize="0"/>
          <p:nvPr/>
        </p:nvPicPr>
        <p:blipFill>
          <a:blip r:embed="rId5">
            <a:alphaModFix/>
          </a:blip>
          <a:stretch>
            <a:fillRect/>
          </a:stretch>
        </p:blipFill>
        <p:spPr>
          <a:xfrm>
            <a:off x="3170774" y="3872824"/>
            <a:ext cx="793352" cy="755701"/>
          </a:xfrm>
          <a:prstGeom prst="rect">
            <a:avLst/>
          </a:prstGeom>
          <a:noFill/>
          <a:ln>
            <a:noFill/>
          </a:ln>
        </p:spPr>
      </p:pic>
      <p:pic>
        <p:nvPicPr>
          <p:cNvPr id="63" name="Google Shape;63;p13"/>
          <p:cNvPicPr preferRelativeResize="0"/>
          <p:nvPr/>
        </p:nvPicPr>
        <p:blipFill>
          <a:blip r:embed="rId5">
            <a:alphaModFix/>
          </a:blip>
          <a:stretch>
            <a:fillRect/>
          </a:stretch>
        </p:blipFill>
        <p:spPr>
          <a:xfrm>
            <a:off x="4175324" y="3872824"/>
            <a:ext cx="793352" cy="755701"/>
          </a:xfrm>
          <a:prstGeom prst="rect">
            <a:avLst/>
          </a:prstGeom>
          <a:noFill/>
          <a:ln>
            <a:noFill/>
          </a:ln>
        </p:spPr>
      </p:pic>
      <p:pic>
        <p:nvPicPr>
          <p:cNvPr id="64" name="Google Shape;64;p13"/>
          <p:cNvPicPr preferRelativeResize="0"/>
          <p:nvPr/>
        </p:nvPicPr>
        <p:blipFill>
          <a:blip r:embed="rId5">
            <a:alphaModFix/>
          </a:blip>
          <a:stretch>
            <a:fillRect/>
          </a:stretch>
        </p:blipFill>
        <p:spPr>
          <a:xfrm>
            <a:off x="5179874" y="3872824"/>
            <a:ext cx="793352" cy="755701"/>
          </a:xfrm>
          <a:prstGeom prst="rect">
            <a:avLst/>
          </a:prstGeom>
          <a:noFill/>
          <a:ln>
            <a:noFill/>
          </a:ln>
        </p:spPr>
      </p:pic>
      <p:pic>
        <p:nvPicPr>
          <p:cNvPr id="65" name="Google Shape;65;p13"/>
          <p:cNvPicPr preferRelativeResize="0"/>
          <p:nvPr/>
        </p:nvPicPr>
        <p:blipFill>
          <a:blip r:embed="rId5">
            <a:alphaModFix/>
          </a:blip>
          <a:stretch>
            <a:fillRect/>
          </a:stretch>
        </p:blipFill>
        <p:spPr>
          <a:xfrm>
            <a:off x="2166224" y="3872824"/>
            <a:ext cx="793352" cy="755701"/>
          </a:xfrm>
          <a:prstGeom prst="rect">
            <a:avLst/>
          </a:prstGeom>
          <a:noFill/>
          <a:ln>
            <a:noFill/>
          </a:ln>
        </p:spPr>
      </p:pic>
      <p:pic>
        <p:nvPicPr>
          <p:cNvPr id="66" name="Google Shape;66;p13"/>
          <p:cNvPicPr preferRelativeResize="0"/>
          <p:nvPr/>
        </p:nvPicPr>
        <p:blipFill>
          <a:blip r:embed="rId5">
            <a:alphaModFix/>
          </a:blip>
          <a:stretch>
            <a:fillRect/>
          </a:stretch>
        </p:blipFill>
        <p:spPr>
          <a:xfrm>
            <a:off x="6184424" y="3872824"/>
            <a:ext cx="793352" cy="755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63700"/>
                </a:solidFill>
              </a:rPr>
              <a:t>How do we choose a perfect beer?</a:t>
            </a:r>
            <a:endParaRPr b="1">
              <a:solidFill>
                <a:srgbClr val="663700"/>
              </a:solidFill>
            </a:endParaRPr>
          </a:p>
        </p:txBody>
      </p:sp>
      <p:pic>
        <p:nvPicPr>
          <p:cNvPr descr="42 Different Types of Beer - How Well Do You Know Your Beer Options - Home  Stratosphere" id="72" name="Google Shape;72;p14"/>
          <p:cNvPicPr preferRelativeResize="0"/>
          <p:nvPr/>
        </p:nvPicPr>
        <p:blipFill>
          <a:blip r:embed="rId3">
            <a:alphaModFix/>
          </a:blip>
          <a:stretch>
            <a:fillRect/>
          </a:stretch>
        </p:blipFill>
        <p:spPr>
          <a:xfrm>
            <a:off x="5776350" y="80975"/>
            <a:ext cx="3249125" cy="4873700"/>
          </a:xfrm>
          <a:prstGeom prst="rect">
            <a:avLst/>
          </a:prstGeom>
          <a:noFill/>
          <a:ln>
            <a:noFill/>
          </a:ln>
        </p:spPr>
      </p:pic>
      <p:pic>
        <p:nvPicPr>
          <p:cNvPr descr="Different Types of Beer" id="73" name="Google Shape;73;p14"/>
          <p:cNvPicPr preferRelativeResize="0"/>
          <p:nvPr/>
        </p:nvPicPr>
        <p:blipFill rotWithShape="1">
          <a:blip r:embed="rId4">
            <a:alphaModFix/>
          </a:blip>
          <a:srcRect b="2863" l="0" r="0" t="1350"/>
          <a:stretch/>
        </p:blipFill>
        <p:spPr>
          <a:xfrm>
            <a:off x="3242750" y="1207125"/>
            <a:ext cx="2398550" cy="3627626"/>
          </a:xfrm>
          <a:prstGeom prst="rect">
            <a:avLst/>
          </a:prstGeom>
          <a:noFill/>
          <a:ln>
            <a:noFill/>
          </a:ln>
        </p:spPr>
      </p:pic>
      <p:sp>
        <p:nvSpPr>
          <p:cNvPr id="74" name="Google Shape;74;p14"/>
          <p:cNvSpPr txBox="1"/>
          <p:nvPr/>
        </p:nvSpPr>
        <p:spPr>
          <a:xfrm>
            <a:off x="311700" y="1519025"/>
            <a:ext cx="2796000" cy="274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900">
                <a:solidFill>
                  <a:srgbClr val="0B5394"/>
                </a:solidFill>
                <a:latin typeface="Proxima Nova"/>
                <a:ea typeface="Proxima Nova"/>
                <a:cs typeface="Proxima Nova"/>
                <a:sym typeface="Proxima Nova"/>
              </a:rPr>
              <a:t>380+ breweries in NC! </a:t>
            </a:r>
            <a:endParaRPr b="1" sz="1900">
              <a:solidFill>
                <a:srgbClr val="0B5394"/>
              </a:solidFill>
              <a:latin typeface="Proxima Nova"/>
              <a:ea typeface="Proxima Nova"/>
              <a:cs typeface="Proxima Nova"/>
              <a:sym typeface="Proxima Nova"/>
            </a:endParaRPr>
          </a:p>
          <a:p>
            <a:pPr indent="-336550" lvl="0" marL="457200" rtl="0" algn="l">
              <a:lnSpc>
                <a:spcPct val="115000"/>
              </a:lnSpc>
              <a:spcBef>
                <a:spcPts val="1200"/>
              </a:spcBef>
              <a:spcAft>
                <a:spcPts val="0"/>
              </a:spcAft>
              <a:buClr>
                <a:srgbClr val="980000"/>
              </a:buClr>
              <a:buSzPts val="1700"/>
              <a:buFont typeface="Proxima Nova"/>
              <a:buChar char="●"/>
            </a:pPr>
            <a:r>
              <a:rPr b="1" lang="en" sz="1700">
                <a:solidFill>
                  <a:srgbClr val="980000"/>
                </a:solidFill>
                <a:latin typeface="Proxima Nova"/>
                <a:ea typeface="Proxima Nova"/>
                <a:cs typeface="Proxima Nova"/>
                <a:sym typeface="Proxima Nova"/>
              </a:rPr>
              <a:t>Too many options </a:t>
            </a:r>
            <a:br>
              <a:rPr b="1" lang="en" sz="1700">
                <a:solidFill>
                  <a:srgbClr val="980000"/>
                </a:solidFill>
                <a:latin typeface="Proxima Nova"/>
                <a:ea typeface="Proxima Nova"/>
                <a:cs typeface="Proxima Nova"/>
                <a:sym typeface="Proxima Nova"/>
              </a:rPr>
            </a:br>
            <a:endParaRPr b="1" sz="1700">
              <a:solidFill>
                <a:srgbClr val="980000"/>
              </a:solidFill>
              <a:latin typeface="Proxima Nova"/>
              <a:ea typeface="Proxima Nova"/>
              <a:cs typeface="Proxima Nova"/>
              <a:sym typeface="Proxima Nova"/>
            </a:endParaRPr>
          </a:p>
          <a:p>
            <a:pPr indent="-336550" lvl="0" marL="457200" rtl="0" algn="l">
              <a:lnSpc>
                <a:spcPct val="115000"/>
              </a:lnSpc>
              <a:spcBef>
                <a:spcPts val="0"/>
              </a:spcBef>
              <a:spcAft>
                <a:spcPts val="0"/>
              </a:spcAft>
              <a:buClr>
                <a:srgbClr val="980000"/>
              </a:buClr>
              <a:buSzPts val="1700"/>
              <a:buFont typeface="Proxima Nova"/>
              <a:buChar char="●"/>
            </a:pPr>
            <a:r>
              <a:rPr b="1" lang="en" sz="1700">
                <a:solidFill>
                  <a:srgbClr val="980000"/>
                </a:solidFill>
                <a:latin typeface="Proxima Nova"/>
                <a:ea typeface="Proxima Nova"/>
                <a:cs typeface="Proxima Nova"/>
                <a:sym typeface="Proxima Nova"/>
              </a:rPr>
              <a:t>Different preferences</a:t>
            </a:r>
            <a:br>
              <a:rPr b="1" lang="en" sz="1700">
                <a:solidFill>
                  <a:srgbClr val="980000"/>
                </a:solidFill>
                <a:latin typeface="Proxima Nova"/>
                <a:ea typeface="Proxima Nova"/>
                <a:cs typeface="Proxima Nova"/>
                <a:sym typeface="Proxima Nova"/>
              </a:rPr>
            </a:br>
            <a:endParaRPr b="1" sz="1700">
              <a:solidFill>
                <a:srgbClr val="980000"/>
              </a:solidFill>
              <a:latin typeface="Proxima Nova"/>
              <a:ea typeface="Proxima Nova"/>
              <a:cs typeface="Proxima Nova"/>
              <a:sym typeface="Proxima Nova"/>
            </a:endParaRPr>
          </a:p>
          <a:p>
            <a:pPr indent="-336550" lvl="0" marL="457200" rtl="0" algn="l">
              <a:lnSpc>
                <a:spcPct val="115000"/>
              </a:lnSpc>
              <a:spcBef>
                <a:spcPts val="0"/>
              </a:spcBef>
              <a:spcAft>
                <a:spcPts val="0"/>
              </a:spcAft>
              <a:buClr>
                <a:srgbClr val="980000"/>
              </a:buClr>
              <a:buSzPts val="1700"/>
              <a:buFont typeface="Proxima Nova"/>
              <a:buChar char="●"/>
            </a:pPr>
            <a:r>
              <a:rPr b="1" lang="en" sz="1700">
                <a:solidFill>
                  <a:srgbClr val="980000"/>
                </a:solidFill>
                <a:latin typeface="Proxima Nova"/>
                <a:ea typeface="Proxima Nova"/>
                <a:cs typeface="Proxima Nova"/>
                <a:sym typeface="Proxima Nova"/>
              </a:rPr>
              <a:t>Don’t want to spend $$ on beer we don’t end up liking</a:t>
            </a:r>
            <a:endParaRPr b="1" sz="1700">
              <a:solidFill>
                <a:srgbClr val="980000"/>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63700"/>
                </a:solidFill>
              </a:rPr>
              <a:t>Dataset</a:t>
            </a:r>
            <a:endParaRPr b="1">
              <a:solidFill>
                <a:srgbClr val="663700"/>
              </a:solidFill>
            </a:endParaRPr>
          </a:p>
        </p:txBody>
      </p:sp>
      <p:sp>
        <p:nvSpPr>
          <p:cNvPr id="80" name="Google Shape;80;p15"/>
          <p:cNvSpPr txBox="1"/>
          <p:nvPr>
            <p:ph idx="1" type="body"/>
          </p:nvPr>
        </p:nvSpPr>
        <p:spPr>
          <a:xfrm>
            <a:off x="311700" y="1152475"/>
            <a:ext cx="3999900" cy="141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solidFill>
                  <a:srgbClr val="0B5394"/>
                </a:solidFill>
              </a:rPr>
              <a:t>Beer Advocate</a:t>
            </a:r>
            <a:endParaRPr b="1" sz="2000">
              <a:solidFill>
                <a:srgbClr val="0B5394"/>
              </a:solidFill>
            </a:endParaRPr>
          </a:p>
          <a:p>
            <a:pPr indent="0" lvl="0" marL="0" rtl="0" algn="l">
              <a:spcBef>
                <a:spcPts val="1200"/>
              </a:spcBef>
              <a:spcAft>
                <a:spcPts val="0"/>
              </a:spcAft>
              <a:buNone/>
            </a:pPr>
            <a:r>
              <a:rPr b="1" lang="en" sz="1700">
                <a:solidFill>
                  <a:srgbClr val="0B5394"/>
                </a:solidFill>
              </a:rPr>
              <a:t>&gt;10 years of data</a:t>
            </a:r>
            <a:endParaRPr b="1" sz="1700">
              <a:solidFill>
                <a:srgbClr val="0B5394"/>
              </a:solidFill>
            </a:endParaRPr>
          </a:p>
          <a:p>
            <a:pPr indent="0" lvl="0" marL="0" rtl="0" algn="l">
              <a:spcBef>
                <a:spcPts val="1200"/>
              </a:spcBef>
              <a:spcAft>
                <a:spcPts val="1200"/>
              </a:spcAft>
              <a:buNone/>
            </a:pPr>
            <a:r>
              <a:rPr b="1" lang="en" sz="1700">
                <a:solidFill>
                  <a:srgbClr val="0B5394"/>
                </a:solidFill>
              </a:rPr>
              <a:t>~1.5 million reviews</a:t>
            </a:r>
            <a:endParaRPr b="1" sz="1700">
              <a:solidFill>
                <a:srgbClr val="0B5394"/>
              </a:solidFill>
            </a:endParaRPr>
          </a:p>
        </p:txBody>
      </p:sp>
      <p:sp>
        <p:nvSpPr>
          <p:cNvPr id="81" name="Google Shape;81;p15"/>
          <p:cNvSpPr txBox="1"/>
          <p:nvPr>
            <p:ph idx="2" type="body"/>
          </p:nvPr>
        </p:nvSpPr>
        <p:spPr>
          <a:xfrm>
            <a:off x="5084800" y="610900"/>
            <a:ext cx="3168600" cy="236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solidFill>
                  <a:srgbClr val="980000"/>
                </a:solidFill>
              </a:rPr>
              <a:t>Ratings for 5 Aspects:</a:t>
            </a:r>
            <a:endParaRPr b="1" sz="2000">
              <a:solidFill>
                <a:srgbClr val="980000"/>
              </a:solidFill>
            </a:endParaRPr>
          </a:p>
          <a:p>
            <a:pPr indent="-336550" lvl="0" marL="457200" rtl="0" algn="l">
              <a:spcBef>
                <a:spcPts val="1200"/>
              </a:spcBef>
              <a:spcAft>
                <a:spcPts val="0"/>
              </a:spcAft>
              <a:buClr>
                <a:srgbClr val="980000"/>
              </a:buClr>
              <a:buSzPts val="1700"/>
              <a:buAutoNum type="arabicPeriod"/>
            </a:pPr>
            <a:r>
              <a:rPr b="1" lang="en" sz="1700">
                <a:solidFill>
                  <a:srgbClr val="980000"/>
                </a:solidFill>
              </a:rPr>
              <a:t>Appearance</a:t>
            </a:r>
            <a:endParaRPr b="1" sz="1700">
              <a:solidFill>
                <a:srgbClr val="980000"/>
              </a:solidFill>
            </a:endParaRPr>
          </a:p>
          <a:p>
            <a:pPr indent="-336550" lvl="0" marL="457200" rtl="0" algn="l">
              <a:spcBef>
                <a:spcPts val="0"/>
              </a:spcBef>
              <a:spcAft>
                <a:spcPts val="0"/>
              </a:spcAft>
              <a:buClr>
                <a:srgbClr val="980000"/>
              </a:buClr>
              <a:buSzPts val="1700"/>
              <a:buAutoNum type="arabicPeriod"/>
            </a:pPr>
            <a:r>
              <a:rPr b="1" lang="en" sz="1700">
                <a:solidFill>
                  <a:srgbClr val="980000"/>
                </a:solidFill>
              </a:rPr>
              <a:t>Aroma</a:t>
            </a:r>
            <a:endParaRPr b="1" sz="1700">
              <a:solidFill>
                <a:srgbClr val="980000"/>
              </a:solidFill>
            </a:endParaRPr>
          </a:p>
          <a:p>
            <a:pPr indent="-336550" lvl="0" marL="457200" rtl="0" algn="l">
              <a:spcBef>
                <a:spcPts val="0"/>
              </a:spcBef>
              <a:spcAft>
                <a:spcPts val="0"/>
              </a:spcAft>
              <a:buClr>
                <a:srgbClr val="980000"/>
              </a:buClr>
              <a:buSzPts val="1700"/>
              <a:buAutoNum type="arabicPeriod"/>
            </a:pPr>
            <a:r>
              <a:rPr b="1" lang="en" sz="1700">
                <a:solidFill>
                  <a:srgbClr val="980000"/>
                </a:solidFill>
              </a:rPr>
              <a:t>Palate</a:t>
            </a:r>
            <a:endParaRPr b="1" sz="1700">
              <a:solidFill>
                <a:srgbClr val="980000"/>
              </a:solidFill>
            </a:endParaRPr>
          </a:p>
          <a:p>
            <a:pPr indent="-336550" lvl="0" marL="457200" rtl="0" algn="l">
              <a:spcBef>
                <a:spcPts val="0"/>
              </a:spcBef>
              <a:spcAft>
                <a:spcPts val="0"/>
              </a:spcAft>
              <a:buClr>
                <a:srgbClr val="980000"/>
              </a:buClr>
              <a:buSzPts val="1700"/>
              <a:buAutoNum type="arabicPeriod"/>
            </a:pPr>
            <a:r>
              <a:rPr b="1" lang="en" sz="1700">
                <a:solidFill>
                  <a:srgbClr val="980000"/>
                </a:solidFill>
              </a:rPr>
              <a:t>Taste</a:t>
            </a:r>
            <a:endParaRPr b="1" sz="1700">
              <a:solidFill>
                <a:srgbClr val="980000"/>
              </a:solidFill>
            </a:endParaRPr>
          </a:p>
          <a:p>
            <a:pPr indent="-336550" lvl="0" marL="457200" rtl="0" algn="l">
              <a:spcBef>
                <a:spcPts val="0"/>
              </a:spcBef>
              <a:spcAft>
                <a:spcPts val="0"/>
              </a:spcAft>
              <a:buClr>
                <a:srgbClr val="0B5394"/>
              </a:buClr>
              <a:buSzPts val="1700"/>
              <a:buAutoNum type="arabicPeriod"/>
            </a:pPr>
            <a:r>
              <a:rPr b="1" lang="en" sz="1700">
                <a:solidFill>
                  <a:srgbClr val="0B5394"/>
                </a:solidFill>
              </a:rPr>
              <a:t>Overall impression</a:t>
            </a:r>
            <a:endParaRPr b="1" sz="1700">
              <a:solidFill>
                <a:srgbClr val="0B5394"/>
              </a:solidFill>
            </a:endParaRPr>
          </a:p>
        </p:txBody>
      </p:sp>
      <p:sp>
        <p:nvSpPr>
          <p:cNvPr id="82" name="Google Shape;82;p15"/>
          <p:cNvSpPr txBox="1"/>
          <p:nvPr>
            <p:ph idx="1" type="body"/>
          </p:nvPr>
        </p:nvSpPr>
        <p:spPr>
          <a:xfrm>
            <a:off x="3640938" y="3096100"/>
            <a:ext cx="39999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980000"/>
                </a:solidFill>
              </a:rPr>
              <a:t>Reviews</a:t>
            </a:r>
            <a:endParaRPr b="1" sz="2000">
              <a:solidFill>
                <a:srgbClr val="980000"/>
              </a:solidFill>
            </a:endParaRPr>
          </a:p>
          <a:p>
            <a:pPr indent="-336550" lvl="0" marL="457200" rtl="0" algn="l">
              <a:spcBef>
                <a:spcPts val="1200"/>
              </a:spcBef>
              <a:spcAft>
                <a:spcPts val="0"/>
              </a:spcAft>
              <a:buClr>
                <a:srgbClr val="980000"/>
              </a:buClr>
              <a:buSzPts val="1700"/>
              <a:buChar char="-"/>
            </a:pPr>
            <a:r>
              <a:rPr b="1" lang="en" sz="1700">
                <a:solidFill>
                  <a:srgbClr val="980000"/>
                </a:solidFill>
              </a:rPr>
              <a:t>Product and user info</a:t>
            </a:r>
            <a:endParaRPr b="1" sz="1700">
              <a:solidFill>
                <a:srgbClr val="980000"/>
              </a:solidFill>
            </a:endParaRPr>
          </a:p>
          <a:p>
            <a:pPr indent="-336550" lvl="0" marL="457200" rtl="0" algn="l">
              <a:spcBef>
                <a:spcPts val="0"/>
              </a:spcBef>
              <a:spcAft>
                <a:spcPts val="0"/>
              </a:spcAft>
              <a:buClr>
                <a:srgbClr val="980000"/>
              </a:buClr>
              <a:buSzPts val="1700"/>
              <a:buChar char="-"/>
            </a:pPr>
            <a:r>
              <a:rPr b="1" lang="en" sz="1700">
                <a:solidFill>
                  <a:srgbClr val="980000"/>
                </a:solidFill>
              </a:rPr>
              <a:t>Ratings for 5 aspects</a:t>
            </a:r>
            <a:endParaRPr b="1" sz="1700">
              <a:solidFill>
                <a:srgbClr val="980000"/>
              </a:solidFill>
            </a:endParaRPr>
          </a:p>
          <a:p>
            <a:pPr indent="-336550" lvl="0" marL="457200" rtl="0" algn="l">
              <a:spcBef>
                <a:spcPts val="0"/>
              </a:spcBef>
              <a:spcAft>
                <a:spcPts val="0"/>
              </a:spcAft>
              <a:buClr>
                <a:srgbClr val="980000"/>
              </a:buClr>
              <a:buSzPts val="1700"/>
              <a:buChar char="-"/>
            </a:pPr>
            <a:r>
              <a:rPr b="1" lang="en" sz="1700">
                <a:solidFill>
                  <a:srgbClr val="980000"/>
                </a:solidFill>
              </a:rPr>
              <a:t>Plaintext review</a:t>
            </a:r>
            <a:endParaRPr b="1" sz="1700">
              <a:solidFill>
                <a:srgbClr val="980000"/>
              </a:solidFill>
            </a:endParaRPr>
          </a:p>
        </p:txBody>
      </p:sp>
      <p:pic>
        <p:nvPicPr>
          <p:cNvPr descr="Logopond - Logo, Brand &amp; Identity Inspiration (Winner Beer)" id="83" name="Google Shape;83;p15"/>
          <p:cNvPicPr preferRelativeResize="0"/>
          <p:nvPr/>
        </p:nvPicPr>
        <p:blipFill>
          <a:blip r:embed="rId3">
            <a:alphaModFix amt="90000"/>
          </a:blip>
          <a:stretch>
            <a:fillRect/>
          </a:stretch>
        </p:blipFill>
        <p:spPr>
          <a:xfrm>
            <a:off x="6570550" y="3015475"/>
            <a:ext cx="2112800" cy="1690250"/>
          </a:xfrm>
          <a:prstGeom prst="rect">
            <a:avLst/>
          </a:prstGeom>
          <a:noFill/>
          <a:ln>
            <a:noFill/>
          </a:ln>
        </p:spPr>
      </p:pic>
      <p:pic>
        <p:nvPicPr>
          <p:cNvPr descr="106,275 Beer Illustrations &amp; Clip Art - iStock" id="84" name="Google Shape;84;p15"/>
          <p:cNvPicPr preferRelativeResize="0"/>
          <p:nvPr/>
        </p:nvPicPr>
        <p:blipFill>
          <a:blip r:embed="rId4">
            <a:alphaModFix/>
          </a:blip>
          <a:stretch>
            <a:fillRect/>
          </a:stretch>
        </p:blipFill>
        <p:spPr>
          <a:xfrm>
            <a:off x="2755725" y="888448"/>
            <a:ext cx="1591225" cy="1591225"/>
          </a:xfrm>
          <a:prstGeom prst="rect">
            <a:avLst/>
          </a:prstGeom>
          <a:noFill/>
          <a:ln>
            <a:noFill/>
          </a:ln>
        </p:spPr>
      </p:pic>
      <p:pic>
        <p:nvPicPr>
          <p:cNvPr id="85" name="Google Shape;85;p15"/>
          <p:cNvPicPr preferRelativeResize="0"/>
          <p:nvPr/>
        </p:nvPicPr>
        <p:blipFill>
          <a:blip r:embed="rId5">
            <a:alphaModFix/>
          </a:blip>
          <a:stretch>
            <a:fillRect/>
          </a:stretch>
        </p:blipFill>
        <p:spPr>
          <a:xfrm>
            <a:off x="311700" y="2920275"/>
            <a:ext cx="3108726" cy="2081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63700"/>
                </a:solidFill>
              </a:rPr>
              <a:t>Data</a:t>
            </a:r>
            <a:endParaRPr b="1">
              <a:solidFill>
                <a:srgbClr val="663700"/>
              </a:solidFill>
            </a:endParaRPr>
          </a:p>
        </p:txBody>
      </p:sp>
      <p:pic>
        <p:nvPicPr>
          <p:cNvPr id="91" name="Google Shape;91;p16"/>
          <p:cNvPicPr preferRelativeResize="0"/>
          <p:nvPr/>
        </p:nvPicPr>
        <p:blipFill>
          <a:blip r:embed="rId3">
            <a:alphaModFix/>
          </a:blip>
          <a:stretch>
            <a:fillRect/>
          </a:stretch>
        </p:blipFill>
        <p:spPr>
          <a:xfrm>
            <a:off x="152400" y="1017725"/>
            <a:ext cx="8839199" cy="1481200"/>
          </a:xfrm>
          <a:prstGeom prst="rect">
            <a:avLst/>
          </a:prstGeom>
          <a:noFill/>
          <a:ln>
            <a:noFill/>
          </a:ln>
        </p:spPr>
      </p:pic>
      <p:sp>
        <p:nvSpPr>
          <p:cNvPr id="92" name="Google Shape;92;p16"/>
          <p:cNvSpPr/>
          <p:nvPr/>
        </p:nvSpPr>
        <p:spPr>
          <a:xfrm>
            <a:off x="13625" y="2609325"/>
            <a:ext cx="9144000" cy="2534100"/>
          </a:xfrm>
          <a:prstGeom prst="rect">
            <a:avLst/>
          </a:prstGeom>
          <a:solidFill>
            <a:srgbClr val="663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3" name="Google Shape;93;p16"/>
          <p:cNvPicPr preferRelativeResize="0"/>
          <p:nvPr/>
        </p:nvPicPr>
        <p:blipFill>
          <a:blip r:embed="rId4">
            <a:alphaModFix/>
          </a:blip>
          <a:stretch>
            <a:fillRect/>
          </a:stretch>
        </p:blipFill>
        <p:spPr>
          <a:xfrm>
            <a:off x="619150" y="2936714"/>
            <a:ext cx="1865700" cy="1879323"/>
          </a:xfrm>
          <a:prstGeom prst="rect">
            <a:avLst/>
          </a:prstGeom>
          <a:noFill/>
          <a:ln>
            <a:noFill/>
          </a:ln>
        </p:spPr>
      </p:pic>
      <p:pic>
        <p:nvPicPr>
          <p:cNvPr id="94" name="Google Shape;94;p16"/>
          <p:cNvPicPr preferRelativeResize="0"/>
          <p:nvPr/>
        </p:nvPicPr>
        <p:blipFill>
          <a:blip r:embed="rId5">
            <a:alphaModFix/>
          </a:blip>
          <a:stretch>
            <a:fillRect/>
          </a:stretch>
        </p:blipFill>
        <p:spPr>
          <a:xfrm>
            <a:off x="4572000" y="2801750"/>
            <a:ext cx="4093876" cy="2149275"/>
          </a:xfrm>
          <a:prstGeom prst="rect">
            <a:avLst/>
          </a:prstGeom>
          <a:noFill/>
          <a:ln>
            <a:noFill/>
          </a:ln>
        </p:spPr>
      </p:pic>
      <p:pic>
        <p:nvPicPr>
          <p:cNvPr id="95" name="Google Shape;95;p16"/>
          <p:cNvPicPr preferRelativeResize="0"/>
          <p:nvPr/>
        </p:nvPicPr>
        <p:blipFill>
          <a:blip r:embed="rId6">
            <a:alphaModFix/>
          </a:blip>
          <a:stretch>
            <a:fillRect/>
          </a:stretch>
        </p:blipFill>
        <p:spPr>
          <a:xfrm flipH="1">
            <a:off x="2856099" y="3295152"/>
            <a:ext cx="1344651" cy="128082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63700"/>
                </a:solidFill>
              </a:rPr>
              <a:t>Model for Collaborative Filtering</a:t>
            </a:r>
            <a:endParaRPr b="1">
              <a:solidFill>
                <a:srgbClr val="663700"/>
              </a:solidFill>
            </a:endParaRPr>
          </a:p>
        </p:txBody>
      </p:sp>
      <p:sp>
        <p:nvSpPr>
          <p:cNvPr id="101" name="Google Shape;10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2" name="Google Shape;102;p17"/>
          <p:cNvSpPr/>
          <p:nvPr/>
        </p:nvSpPr>
        <p:spPr>
          <a:xfrm>
            <a:off x="1802100" y="1134650"/>
            <a:ext cx="5513400" cy="3586500"/>
          </a:xfrm>
          <a:prstGeom prst="rect">
            <a:avLst/>
          </a:prstGeom>
          <a:gradFill>
            <a:gsLst>
              <a:gs pos="0">
                <a:srgbClr val="663700"/>
              </a:gs>
              <a:gs pos="56000">
                <a:srgbClr val="AB7032"/>
              </a:gs>
              <a:gs pos="70000">
                <a:srgbClr val="BD7F3F"/>
              </a:gs>
              <a:gs pos="91000">
                <a:srgbClr val="CE8D4B"/>
              </a:gs>
              <a:gs pos="100000">
                <a:srgbClr val="F0A963"/>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3" name="Google Shape;103;p17"/>
          <p:cNvPicPr preferRelativeResize="0"/>
          <p:nvPr/>
        </p:nvPicPr>
        <p:blipFill>
          <a:blip r:embed="rId3">
            <a:alphaModFix/>
          </a:blip>
          <a:stretch>
            <a:fillRect/>
          </a:stretch>
        </p:blipFill>
        <p:spPr>
          <a:xfrm>
            <a:off x="2304864" y="1304875"/>
            <a:ext cx="4534276" cy="32561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63700"/>
                </a:solidFill>
              </a:rPr>
              <a:t>Results</a:t>
            </a:r>
            <a:endParaRPr b="1">
              <a:solidFill>
                <a:srgbClr val="663700"/>
              </a:solidFill>
            </a:endParaRPr>
          </a:p>
        </p:txBody>
      </p:sp>
      <p:sp>
        <p:nvSpPr>
          <p:cNvPr id="109" name="Google Shape;109;p18"/>
          <p:cNvSpPr txBox="1"/>
          <p:nvPr>
            <p:ph idx="1" type="body"/>
          </p:nvPr>
        </p:nvSpPr>
        <p:spPr>
          <a:xfrm>
            <a:off x="311700" y="10177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18"/>
          <p:cNvPicPr preferRelativeResize="0"/>
          <p:nvPr/>
        </p:nvPicPr>
        <p:blipFill>
          <a:blip r:embed="rId3">
            <a:alphaModFix/>
          </a:blip>
          <a:stretch>
            <a:fillRect/>
          </a:stretch>
        </p:blipFill>
        <p:spPr>
          <a:xfrm>
            <a:off x="270900" y="1158338"/>
            <a:ext cx="5273351" cy="3248275"/>
          </a:xfrm>
          <a:prstGeom prst="rect">
            <a:avLst/>
          </a:prstGeom>
          <a:noFill/>
          <a:ln>
            <a:noFill/>
          </a:ln>
        </p:spPr>
      </p:pic>
      <p:pic>
        <p:nvPicPr>
          <p:cNvPr id="111" name="Google Shape;111;p18"/>
          <p:cNvPicPr preferRelativeResize="0"/>
          <p:nvPr/>
        </p:nvPicPr>
        <p:blipFill>
          <a:blip r:embed="rId4">
            <a:alphaModFix/>
          </a:blip>
          <a:stretch>
            <a:fillRect/>
          </a:stretch>
        </p:blipFill>
        <p:spPr>
          <a:xfrm>
            <a:off x="5611475" y="1632963"/>
            <a:ext cx="3397500" cy="2299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63700"/>
                </a:solidFill>
              </a:rPr>
              <a:t>Future Applications</a:t>
            </a:r>
            <a:endParaRPr b="1">
              <a:solidFill>
                <a:srgbClr val="663700"/>
              </a:solidFill>
            </a:endParaRPr>
          </a:p>
        </p:txBody>
      </p:sp>
      <p:sp>
        <p:nvSpPr>
          <p:cNvPr id="117" name="Google Shape;117;p19"/>
          <p:cNvSpPr txBox="1"/>
          <p:nvPr/>
        </p:nvSpPr>
        <p:spPr>
          <a:xfrm>
            <a:off x="363575" y="1229725"/>
            <a:ext cx="6217500" cy="2196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rgbClr val="434343"/>
              </a:buClr>
              <a:buSzPts val="1900"/>
              <a:buFont typeface="Proxima Nova"/>
              <a:buChar char="●"/>
            </a:pPr>
            <a:r>
              <a:rPr b="1" lang="en" sz="1900">
                <a:solidFill>
                  <a:srgbClr val="434343"/>
                </a:solidFill>
                <a:latin typeface="Proxima Nova"/>
                <a:ea typeface="Proxima Nova"/>
                <a:cs typeface="Proxima Nova"/>
                <a:sym typeface="Proxima Nova"/>
              </a:rPr>
              <a:t>Embedding all aspects and ranking by priority with different weights (i.e., if taste matters more than appearance) </a:t>
            </a:r>
            <a:endParaRPr b="1" sz="1900">
              <a:solidFill>
                <a:srgbClr val="434343"/>
              </a:solidFill>
              <a:latin typeface="Proxima Nova"/>
              <a:ea typeface="Proxima Nova"/>
              <a:cs typeface="Proxima Nova"/>
              <a:sym typeface="Proxima Nova"/>
            </a:endParaRPr>
          </a:p>
          <a:p>
            <a:pPr indent="-349250" lvl="0" marL="457200" rtl="0" algn="l">
              <a:spcBef>
                <a:spcPts val="1000"/>
              </a:spcBef>
              <a:spcAft>
                <a:spcPts val="0"/>
              </a:spcAft>
              <a:buClr>
                <a:srgbClr val="434343"/>
              </a:buClr>
              <a:buSzPts val="1900"/>
              <a:buFont typeface="Proxima Nova"/>
              <a:buChar char="●"/>
            </a:pPr>
            <a:r>
              <a:rPr b="1" lang="en" sz="1900">
                <a:solidFill>
                  <a:srgbClr val="434343"/>
                </a:solidFill>
                <a:latin typeface="Proxima Nova"/>
                <a:ea typeface="Proxima Nova"/>
                <a:cs typeface="Proxima Nova"/>
                <a:sym typeface="Proxima Nova"/>
              </a:rPr>
              <a:t>Hybrid system, allowing user to filter results by location &amp; other features</a:t>
            </a:r>
            <a:endParaRPr b="1" sz="1900">
              <a:solidFill>
                <a:srgbClr val="434343"/>
              </a:solidFill>
              <a:latin typeface="Proxima Nova"/>
              <a:ea typeface="Proxima Nova"/>
              <a:cs typeface="Proxima Nova"/>
              <a:sym typeface="Proxima Nova"/>
            </a:endParaRPr>
          </a:p>
          <a:p>
            <a:pPr indent="0" lvl="0" marL="457200" rtl="0" algn="l">
              <a:spcBef>
                <a:spcPts val="1000"/>
              </a:spcBef>
              <a:spcAft>
                <a:spcPts val="1000"/>
              </a:spcAft>
              <a:buNone/>
            </a:pPr>
            <a:r>
              <a:t/>
            </a:r>
            <a:endParaRPr b="1" sz="1900">
              <a:solidFill>
                <a:srgbClr val="434343"/>
              </a:solidFill>
              <a:latin typeface="Proxima Nova"/>
              <a:ea typeface="Proxima Nova"/>
              <a:cs typeface="Proxima Nova"/>
              <a:sym typeface="Proxima Nova"/>
            </a:endParaRPr>
          </a:p>
        </p:txBody>
      </p:sp>
      <p:pic>
        <p:nvPicPr>
          <p:cNvPr descr="QUIZ: Can You Match These World Famous Beers To The Country They Came From?  | Drink Me Magazine" id="118" name="Google Shape;118;p19"/>
          <p:cNvPicPr preferRelativeResize="0"/>
          <p:nvPr/>
        </p:nvPicPr>
        <p:blipFill>
          <a:blip r:embed="rId3">
            <a:alphaModFix/>
          </a:blip>
          <a:stretch>
            <a:fillRect/>
          </a:stretch>
        </p:blipFill>
        <p:spPr>
          <a:xfrm>
            <a:off x="3596625" y="3078500"/>
            <a:ext cx="2984450" cy="1751751"/>
          </a:xfrm>
          <a:prstGeom prst="rect">
            <a:avLst/>
          </a:prstGeom>
          <a:noFill/>
          <a:ln>
            <a:noFill/>
          </a:ln>
        </p:spPr>
      </p:pic>
      <p:pic>
        <p:nvPicPr>
          <p:cNvPr descr="Beer Quiz: Meet your perfect pint - Ocado blog" id="119" name="Google Shape;119;p19"/>
          <p:cNvPicPr preferRelativeResize="0"/>
          <p:nvPr/>
        </p:nvPicPr>
        <p:blipFill>
          <a:blip r:embed="rId4">
            <a:alphaModFix/>
          </a:blip>
          <a:stretch>
            <a:fillRect/>
          </a:stretch>
        </p:blipFill>
        <p:spPr>
          <a:xfrm>
            <a:off x="6996448" y="900625"/>
            <a:ext cx="1671124" cy="1671125"/>
          </a:xfrm>
          <a:prstGeom prst="rect">
            <a:avLst/>
          </a:prstGeom>
          <a:noFill/>
          <a:ln>
            <a:noFill/>
          </a:ln>
        </p:spPr>
      </p:pic>
      <p:pic>
        <p:nvPicPr>
          <p:cNvPr descr="Do I Want Beer Funny Beer Drinker Digital Art by Stacy McCafferty" id="120" name="Google Shape;120;p19"/>
          <p:cNvPicPr preferRelativeResize="0"/>
          <p:nvPr/>
        </p:nvPicPr>
        <p:blipFill>
          <a:blip r:embed="rId5">
            <a:alphaModFix/>
          </a:blip>
          <a:stretch>
            <a:fillRect/>
          </a:stretch>
        </p:blipFill>
        <p:spPr>
          <a:xfrm>
            <a:off x="6996450" y="2824900"/>
            <a:ext cx="1671125" cy="2005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63700"/>
                </a:solidFill>
              </a:rPr>
              <a:t>References</a:t>
            </a:r>
            <a:endParaRPr b="1">
              <a:solidFill>
                <a:srgbClr val="663700"/>
              </a:solidFill>
            </a:endParaRPr>
          </a:p>
        </p:txBody>
      </p:sp>
      <p:sp>
        <p:nvSpPr>
          <p:cNvPr id="126" name="Google Shape;12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u="sng">
                <a:solidFill>
                  <a:schemeClr val="hlink"/>
                </a:solidFill>
                <a:hlinkClick r:id="rId3"/>
              </a:rPr>
              <a:t>https://data.world/socialmediadata/beeradvocate</a:t>
            </a:r>
            <a:endParaRPr/>
          </a:p>
          <a:p>
            <a:pPr indent="-342900" lvl="0" marL="457200" rtl="0" algn="l">
              <a:spcBef>
                <a:spcPts val="0"/>
              </a:spcBef>
              <a:spcAft>
                <a:spcPts val="0"/>
              </a:spcAft>
              <a:buSzPts val="1800"/>
              <a:buChar char="●"/>
            </a:pPr>
            <a:r>
              <a:rPr lang="en" u="sng">
                <a:solidFill>
                  <a:schemeClr val="hlink"/>
                </a:solidFill>
                <a:hlinkClick r:id="rId4"/>
              </a:rPr>
              <a:t>https://www.beeradvocate.com/</a:t>
            </a:r>
            <a:endParaRPr/>
          </a:p>
          <a:p>
            <a:pPr indent="-342900" lvl="0" marL="457200" rtl="0" algn="l">
              <a:spcBef>
                <a:spcPts val="0"/>
              </a:spcBef>
              <a:spcAft>
                <a:spcPts val="0"/>
              </a:spcAft>
              <a:buSzPts val="1800"/>
              <a:buChar char="●"/>
            </a:pPr>
            <a:r>
              <a:rPr lang="en" u="sng">
                <a:solidFill>
                  <a:schemeClr val="hlink"/>
                </a:solidFill>
                <a:hlinkClick r:id="rId5"/>
              </a:rPr>
              <a:t>https://ncbeer.org/consumer/</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3700"/>
                </a:solidFill>
              </a:rPr>
              <a:t>Thank you! Questions?</a:t>
            </a:r>
            <a:endParaRPr b="1" sz="2820">
              <a:solidFill>
                <a:srgbClr val="663700"/>
              </a:solidFill>
            </a:endParaRPr>
          </a:p>
        </p:txBody>
      </p:sp>
      <p:pic>
        <p:nvPicPr>
          <p:cNvPr descr="All The Beer Questions You Were Afraid to Ask, Answered (Thrillist) | Tap  Into The Nutty Irishman" id="132" name="Google Shape;132;p21"/>
          <p:cNvPicPr preferRelativeResize="0"/>
          <p:nvPr/>
        </p:nvPicPr>
        <p:blipFill>
          <a:blip r:embed="rId3">
            <a:alphaModFix amt="90000"/>
          </a:blip>
          <a:stretch>
            <a:fillRect/>
          </a:stretch>
        </p:blipFill>
        <p:spPr>
          <a:xfrm>
            <a:off x="3362963" y="1779475"/>
            <a:ext cx="2418075" cy="2418075"/>
          </a:xfrm>
          <a:prstGeom prst="rect">
            <a:avLst/>
          </a:prstGeom>
          <a:noFill/>
          <a:ln>
            <a:noFill/>
          </a:ln>
        </p:spPr>
      </p:pic>
      <p:sp>
        <p:nvSpPr>
          <p:cNvPr id="133" name="Google Shape;133;p21"/>
          <p:cNvSpPr txBox="1"/>
          <p:nvPr/>
        </p:nvSpPr>
        <p:spPr>
          <a:xfrm>
            <a:off x="364950" y="1902625"/>
            <a:ext cx="2654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980000"/>
                </a:solidFill>
                <a:latin typeface="Proxima Nova"/>
                <a:ea typeface="Proxima Nova"/>
                <a:cs typeface="Proxima Nova"/>
                <a:sym typeface="Proxima Nova"/>
              </a:rPr>
              <a:t>Miranda’s unsolicited recs for Durham beer:</a:t>
            </a:r>
            <a:endParaRPr b="1" sz="1600">
              <a:solidFill>
                <a:srgbClr val="980000"/>
              </a:solidFill>
              <a:latin typeface="Proxima Nova"/>
              <a:ea typeface="Proxima Nova"/>
              <a:cs typeface="Proxima Nova"/>
              <a:sym typeface="Proxima Nova"/>
            </a:endParaRPr>
          </a:p>
          <a:p>
            <a:pPr indent="-330200" lvl="0" marL="457200" rtl="0" algn="l">
              <a:spcBef>
                <a:spcPts val="0"/>
              </a:spcBef>
              <a:spcAft>
                <a:spcPts val="0"/>
              </a:spcAft>
              <a:buClr>
                <a:srgbClr val="980000"/>
              </a:buClr>
              <a:buSzPts val="1600"/>
              <a:buFont typeface="Proxima Nova"/>
              <a:buAutoNum type="arabicPeriod"/>
            </a:pPr>
            <a:r>
              <a:rPr lang="en" sz="1600">
                <a:solidFill>
                  <a:srgbClr val="980000"/>
                </a:solidFill>
                <a:latin typeface="Proxima Nova"/>
                <a:ea typeface="Proxima Nova"/>
                <a:cs typeface="Proxima Nova"/>
                <a:sym typeface="Proxima Nova"/>
              </a:rPr>
              <a:t>Glass Jug</a:t>
            </a:r>
            <a:endParaRPr sz="1600">
              <a:solidFill>
                <a:srgbClr val="980000"/>
              </a:solidFill>
              <a:latin typeface="Proxima Nova"/>
              <a:ea typeface="Proxima Nova"/>
              <a:cs typeface="Proxima Nova"/>
              <a:sym typeface="Proxima Nova"/>
            </a:endParaRPr>
          </a:p>
          <a:p>
            <a:pPr indent="-330200" lvl="0" marL="457200" rtl="0" algn="l">
              <a:spcBef>
                <a:spcPts val="0"/>
              </a:spcBef>
              <a:spcAft>
                <a:spcPts val="0"/>
              </a:spcAft>
              <a:buClr>
                <a:srgbClr val="980000"/>
              </a:buClr>
              <a:buSzPts val="1600"/>
              <a:buFont typeface="Proxima Nova"/>
              <a:buAutoNum type="arabicPeriod"/>
            </a:pPr>
            <a:r>
              <a:rPr lang="en" sz="1600">
                <a:solidFill>
                  <a:srgbClr val="980000"/>
                </a:solidFill>
                <a:latin typeface="Proxima Nova"/>
                <a:ea typeface="Proxima Nova"/>
                <a:cs typeface="Proxima Nova"/>
                <a:sym typeface="Proxima Nova"/>
              </a:rPr>
              <a:t>Durty Bull</a:t>
            </a:r>
            <a:endParaRPr sz="1600">
              <a:solidFill>
                <a:srgbClr val="980000"/>
              </a:solidFill>
              <a:latin typeface="Proxima Nova"/>
              <a:ea typeface="Proxima Nova"/>
              <a:cs typeface="Proxima Nova"/>
              <a:sym typeface="Proxima Nova"/>
            </a:endParaRPr>
          </a:p>
          <a:p>
            <a:pPr indent="-330200" lvl="0" marL="457200" rtl="0" algn="l">
              <a:spcBef>
                <a:spcPts val="0"/>
              </a:spcBef>
              <a:spcAft>
                <a:spcPts val="0"/>
              </a:spcAft>
              <a:buClr>
                <a:srgbClr val="980000"/>
              </a:buClr>
              <a:buSzPts val="1600"/>
              <a:buFont typeface="Proxima Nova"/>
              <a:buAutoNum type="arabicPeriod"/>
            </a:pPr>
            <a:r>
              <a:rPr lang="en" sz="1600">
                <a:solidFill>
                  <a:srgbClr val="980000"/>
                </a:solidFill>
                <a:latin typeface="Proxima Nova"/>
                <a:ea typeface="Proxima Nova"/>
                <a:cs typeface="Proxima Nova"/>
                <a:sym typeface="Proxima Nova"/>
              </a:rPr>
              <a:t>Beer Study</a:t>
            </a:r>
            <a:endParaRPr sz="1600">
              <a:solidFill>
                <a:srgbClr val="980000"/>
              </a:solidFill>
              <a:latin typeface="Proxima Nova"/>
              <a:ea typeface="Proxima Nova"/>
              <a:cs typeface="Proxima Nova"/>
              <a:sym typeface="Proxima Nova"/>
            </a:endParaRPr>
          </a:p>
          <a:p>
            <a:pPr indent="-330200" lvl="0" marL="457200" rtl="0" algn="l">
              <a:spcBef>
                <a:spcPts val="0"/>
              </a:spcBef>
              <a:spcAft>
                <a:spcPts val="0"/>
              </a:spcAft>
              <a:buClr>
                <a:srgbClr val="980000"/>
              </a:buClr>
              <a:buSzPts val="1600"/>
              <a:buFont typeface="Proxima Nova"/>
              <a:buAutoNum type="arabicPeriod"/>
            </a:pPr>
            <a:r>
              <a:rPr lang="en" sz="1600">
                <a:solidFill>
                  <a:srgbClr val="980000"/>
                </a:solidFill>
                <a:latin typeface="Proxima Nova"/>
                <a:ea typeface="Proxima Nova"/>
                <a:cs typeface="Proxima Nova"/>
                <a:sym typeface="Proxima Nova"/>
              </a:rPr>
              <a:t>Namu</a:t>
            </a:r>
            <a:endParaRPr sz="1600">
              <a:solidFill>
                <a:srgbClr val="980000"/>
              </a:solidFill>
              <a:latin typeface="Proxima Nova"/>
              <a:ea typeface="Proxima Nova"/>
              <a:cs typeface="Proxima Nova"/>
              <a:sym typeface="Proxima Nova"/>
            </a:endParaRPr>
          </a:p>
          <a:p>
            <a:pPr indent="-330200" lvl="0" marL="457200" rtl="0" algn="l">
              <a:spcBef>
                <a:spcPts val="0"/>
              </a:spcBef>
              <a:spcAft>
                <a:spcPts val="0"/>
              </a:spcAft>
              <a:buClr>
                <a:srgbClr val="980000"/>
              </a:buClr>
              <a:buSzPts val="1600"/>
              <a:buFont typeface="Proxima Nova"/>
              <a:buAutoNum type="arabicPeriod"/>
            </a:pPr>
            <a:r>
              <a:rPr lang="en" sz="1600">
                <a:solidFill>
                  <a:srgbClr val="980000"/>
                </a:solidFill>
                <a:latin typeface="Proxima Nova"/>
                <a:ea typeface="Proxima Nova"/>
                <a:cs typeface="Proxima Nova"/>
                <a:sym typeface="Proxima Nova"/>
              </a:rPr>
              <a:t>Boxcar</a:t>
            </a:r>
            <a:endParaRPr sz="1600">
              <a:solidFill>
                <a:srgbClr val="980000"/>
              </a:solidFill>
              <a:latin typeface="Proxima Nova"/>
              <a:ea typeface="Proxima Nova"/>
              <a:cs typeface="Proxima Nova"/>
              <a:sym typeface="Proxima Nova"/>
            </a:endParaRPr>
          </a:p>
        </p:txBody>
      </p:sp>
      <p:sp>
        <p:nvSpPr>
          <p:cNvPr id="134" name="Google Shape;134;p21"/>
          <p:cNvSpPr txBox="1"/>
          <p:nvPr/>
        </p:nvSpPr>
        <p:spPr>
          <a:xfrm>
            <a:off x="6171450" y="1902625"/>
            <a:ext cx="2757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0B5394"/>
                </a:solidFill>
                <a:latin typeface="Proxima Nova"/>
                <a:ea typeface="Proxima Nova"/>
                <a:cs typeface="Proxima Nova"/>
                <a:sym typeface="Proxima Nova"/>
              </a:rPr>
              <a:t>Miranda’s unsolicited recs for breweries (vibes):</a:t>
            </a:r>
            <a:endParaRPr b="1" sz="1600">
              <a:solidFill>
                <a:srgbClr val="0B5394"/>
              </a:solidFill>
              <a:latin typeface="Proxima Nova"/>
              <a:ea typeface="Proxima Nova"/>
              <a:cs typeface="Proxima Nova"/>
              <a:sym typeface="Proxima Nova"/>
            </a:endParaRPr>
          </a:p>
          <a:p>
            <a:pPr indent="-330200" lvl="0" marL="457200" rtl="0" algn="l">
              <a:spcBef>
                <a:spcPts val="0"/>
              </a:spcBef>
              <a:spcAft>
                <a:spcPts val="0"/>
              </a:spcAft>
              <a:buClr>
                <a:srgbClr val="0B5394"/>
              </a:buClr>
              <a:buSzPts val="1600"/>
              <a:buFont typeface="Proxima Nova"/>
              <a:buAutoNum type="arabicPeriod"/>
            </a:pPr>
            <a:r>
              <a:rPr lang="en" sz="1600">
                <a:solidFill>
                  <a:srgbClr val="0B5394"/>
                </a:solidFill>
                <a:latin typeface="Proxima Nova"/>
                <a:ea typeface="Proxima Nova"/>
                <a:cs typeface="Proxima Nova"/>
                <a:sym typeface="Proxima Nova"/>
              </a:rPr>
              <a:t>Ponysaurus</a:t>
            </a:r>
            <a:endParaRPr sz="1600">
              <a:solidFill>
                <a:srgbClr val="0B5394"/>
              </a:solidFill>
              <a:latin typeface="Proxima Nova"/>
              <a:ea typeface="Proxima Nova"/>
              <a:cs typeface="Proxima Nova"/>
              <a:sym typeface="Proxima Nova"/>
            </a:endParaRPr>
          </a:p>
          <a:p>
            <a:pPr indent="-330200" lvl="0" marL="457200" rtl="0" algn="l">
              <a:spcBef>
                <a:spcPts val="0"/>
              </a:spcBef>
              <a:spcAft>
                <a:spcPts val="0"/>
              </a:spcAft>
              <a:buClr>
                <a:srgbClr val="0B5394"/>
              </a:buClr>
              <a:buSzPts val="1600"/>
              <a:buFont typeface="Proxima Nova"/>
              <a:buAutoNum type="arabicPeriod"/>
            </a:pPr>
            <a:r>
              <a:rPr lang="en" sz="1600">
                <a:solidFill>
                  <a:srgbClr val="0B5394"/>
                </a:solidFill>
                <a:latin typeface="Proxima Nova"/>
                <a:ea typeface="Proxima Nova"/>
                <a:cs typeface="Proxima Nova"/>
                <a:sym typeface="Proxima Nova"/>
              </a:rPr>
              <a:t>Motorco</a:t>
            </a:r>
            <a:endParaRPr sz="1600">
              <a:solidFill>
                <a:srgbClr val="0B5394"/>
              </a:solidFill>
              <a:latin typeface="Proxima Nova"/>
              <a:ea typeface="Proxima Nova"/>
              <a:cs typeface="Proxima Nova"/>
              <a:sym typeface="Proxima Nova"/>
            </a:endParaRPr>
          </a:p>
          <a:p>
            <a:pPr indent="-330200" lvl="0" marL="457200" rtl="0" algn="l">
              <a:spcBef>
                <a:spcPts val="0"/>
              </a:spcBef>
              <a:spcAft>
                <a:spcPts val="0"/>
              </a:spcAft>
              <a:buClr>
                <a:srgbClr val="0B5394"/>
              </a:buClr>
              <a:buSzPts val="1600"/>
              <a:buFont typeface="Proxima Nova"/>
              <a:buAutoNum type="arabicPeriod"/>
            </a:pPr>
            <a:r>
              <a:rPr lang="en" sz="1600">
                <a:solidFill>
                  <a:srgbClr val="0B5394"/>
                </a:solidFill>
                <a:latin typeface="Proxima Nova"/>
                <a:ea typeface="Proxima Nova"/>
                <a:cs typeface="Proxima Nova"/>
                <a:sym typeface="Proxima Nova"/>
              </a:rPr>
              <a:t>Bull McCabe’s</a:t>
            </a:r>
            <a:endParaRPr sz="1600">
              <a:solidFill>
                <a:srgbClr val="0B5394"/>
              </a:solidFill>
              <a:latin typeface="Proxima Nova"/>
              <a:ea typeface="Proxima Nova"/>
              <a:cs typeface="Proxima Nova"/>
              <a:sym typeface="Proxima Nova"/>
            </a:endParaRPr>
          </a:p>
          <a:p>
            <a:pPr indent="-330200" lvl="0" marL="457200" rtl="0" algn="l">
              <a:spcBef>
                <a:spcPts val="0"/>
              </a:spcBef>
              <a:spcAft>
                <a:spcPts val="0"/>
              </a:spcAft>
              <a:buClr>
                <a:srgbClr val="0B5394"/>
              </a:buClr>
              <a:buSzPts val="1600"/>
              <a:buFont typeface="Proxima Nova"/>
              <a:buAutoNum type="arabicPeriod"/>
            </a:pPr>
            <a:r>
              <a:rPr lang="en" sz="1600">
                <a:solidFill>
                  <a:srgbClr val="0B5394"/>
                </a:solidFill>
                <a:latin typeface="Proxima Nova"/>
                <a:ea typeface="Proxima Nova"/>
                <a:cs typeface="Proxima Nova"/>
                <a:sym typeface="Proxima Nova"/>
              </a:rPr>
              <a:t>Beer Study</a:t>
            </a:r>
            <a:endParaRPr sz="1600">
              <a:solidFill>
                <a:srgbClr val="0B5394"/>
              </a:solidFill>
              <a:latin typeface="Proxima Nova"/>
              <a:ea typeface="Proxima Nova"/>
              <a:cs typeface="Proxima Nova"/>
              <a:sym typeface="Proxima Nova"/>
            </a:endParaRPr>
          </a:p>
          <a:p>
            <a:pPr indent="-330200" lvl="0" marL="457200" rtl="0" algn="l">
              <a:spcBef>
                <a:spcPts val="0"/>
              </a:spcBef>
              <a:spcAft>
                <a:spcPts val="0"/>
              </a:spcAft>
              <a:buClr>
                <a:srgbClr val="0B5394"/>
              </a:buClr>
              <a:buSzPts val="1600"/>
              <a:buFont typeface="Proxima Nova"/>
              <a:buAutoNum type="arabicPeriod"/>
            </a:pPr>
            <a:r>
              <a:rPr lang="en" sz="1600">
                <a:solidFill>
                  <a:srgbClr val="0B5394"/>
                </a:solidFill>
                <a:latin typeface="Proxima Nova"/>
                <a:ea typeface="Proxima Nova"/>
                <a:cs typeface="Proxima Nova"/>
                <a:sym typeface="Proxima Nova"/>
              </a:rPr>
              <a:t>Glass Jug</a:t>
            </a:r>
            <a:endParaRPr sz="1600">
              <a:solidFill>
                <a:srgbClr val="0B5394"/>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103064"/>
      </a:dk1>
      <a:lt1>
        <a:srgbClr val="103064"/>
      </a:lt1>
      <a:dk2>
        <a:srgbClr val="B7B7B7"/>
      </a:dk2>
      <a:lt2>
        <a:srgbClr val="B7B7B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