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863CF01-3DB0-4758-B3FC-273F96A541D3}">
  <a:tblStyle styleId="{F863CF01-3DB0-4758-B3FC-273F96A541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aleway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aleway-italic.fntdata"/><Relationship Id="rId12" Type="http://schemas.openxmlformats.org/officeDocument/2006/relationships/slide" Target="slides/slide6.xml"/><Relationship Id="rId34" Type="http://schemas.openxmlformats.org/officeDocument/2006/relationships/font" Target="fonts/Raleway-bold.fntdata"/><Relationship Id="rId15" Type="http://schemas.openxmlformats.org/officeDocument/2006/relationships/slide" Target="slides/slide9.xml"/><Relationship Id="rId37" Type="http://schemas.openxmlformats.org/officeDocument/2006/relationships/font" Target="fonts/Lato-regular.fntdata"/><Relationship Id="rId14" Type="http://schemas.openxmlformats.org/officeDocument/2006/relationships/slide" Target="slides/slide8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1.xml"/><Relationship Id="rId39" Type="http://schemas.openxmlformats.org/officeDocument/2006/relationships/font" Target="fonts/Lato-italic.fntdata"/><Relationship Id="rId16" Type="http://schemas.openxmlformats.org/officeDocument/2006/relationships/slide" Target="slides/slide10.xml"/><Relationship Id="rId38" Type="http://schemas.openxmlformats.org/officeDocument/2006/relationships/font" Target="fonts/La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64ea6f18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64ea6f18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0c15362cd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0c15362c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4a0ccc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64a0ccc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0c15362c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0c15362c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64a0ccc3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64a0ccc3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50b2b6d08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50b2b6d08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64ea6f1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64ea6f1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64a0ccc3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64a0ccc3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64a0ccc3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64a0ccc3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64a0ccc3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64a0ccc3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4caa45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64caa45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64ea6f18e_1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64ea6f18e_1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64ea6f18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64ea6f18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64ea6f18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64ea6f18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64ea6f18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64ea6f18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64a0ccc3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64a0ccc3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64a0ccc3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64a0ccc3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64caa45f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64caa45f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64caa45f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64caa45f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64caa45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64caa45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 called </a:t>
            </a:r>
            <a:r>
              <a:rPr b="1" i="1" lang="en"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Collaborative Filtering</a:t>
            </a:r>
            <a:r>
              <a:rPr lang="en"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 methods because, we </a:t>
            </a:r>
            <a:r>
              <a:rPr i="1" lang="en"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filter</a:t>
            </a:r>
            <a:r>
              <a:rPr lang="en"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 objects based on the similarities in behavior using "collaboration" between users or items.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64a0ccc3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64a0ccc3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64caa45f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64caa45f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64caa45f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64caa45f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64caa45f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64caa45f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0c15362c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0c15362c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4.jpg"/><Relationship Id="rId5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LfjrkYCwnbYLwDF63T9gMEqGRF5HVAbB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nT4PC1PJHg1KbJ-zVuJ-ZGzHT_Zzh69e/view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V_rpN9COfktPiHG4jJrAlYLhNJW2DpFZ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Buy Mobile Web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2206675"/>
            <a:ext cx="7688100" cy="15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DATE: </a:t>
            </a:r>
            <a:r>
              <a:rPr lang="en" sz="1000">
                <a:solidFill>
                  <a:srgbClr val="000000"/>
                </a:solidFill>
              </a:rPr>
              <a:t>15 April 2019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PROJECT NAME: </a:t>
            </a:r>
            <a:r>
              <a:rPr lang="en" sz="11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Machine Learning and Human Buying Behavior</a:t>
            </a:r>
            <a:endParaRPr sz="11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NAME:		</a:t>
            </a:r>
            <a:r>
              <a:rPr lang="en" sz="1000">
                <a:solidFill>
                  <a:srgbClr val="000000"/>
                </a:solidFill>
              </a:rPr>
              <a:t>Mandeep Narang</a:t>
            </a:r>
            <a:endParaRPr sz="10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Yajaira Gonzalez</a:t>
            </a:r>
            <a:endParaRPr sz="10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Sunny Yadav</a:t>
            </a:r>
            <a:endParaRPr sz="10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Soren Thomsen</a:t>
            </a:r>
            <a:endParaRPr sz="10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Nirlep Shah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9450" y="48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&amp; Packages used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558950" y="2106500"/>
            <a:ext cx="2350500" cy="16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Pyspark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Python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6365725" y="1496900"/>
            <a:ext cx="2350500" cy="28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Plotly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Interactive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Matplotlib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Seaborn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2909450" y="1496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accent1"/>
                </a:solidFill>
              </a:rPr>
              <a:t>Scikit-learn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accent1"/>
                </a:solidFill>
              </a:rPr>
              <a:t>Pandas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accent1"/>
                </a:solidFill>
              </a:rPr>
              <a:t>Numpy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accent1"/>
                </a:solidFill>
              </a:rPr>
              <a:t>Spark Ml - Lib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accent1"/>
                </a:solidFill>
              </a:rPr>
              <a:t>Surprise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accent1"/>
                </a:solidFill>
              </a:rPr>
              <a:t>Thinkstat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accent1"/>
                </a:solidFill>
              </a:rPr>
              <a:t>Thinkplot</a:t>
            </a:r>
            <a:endParaRPr sz="1500"/>
          </a:p>
        </p:txBody>
      </p:sp>
      <p:sp>
        <p:nvSpPr>
          <p:cNvPr id="155" name="Google Shape;155;p22"/>
          <p:cNvSpPr txBox="1"/>
          <p:nvPr/>
        </p:nvSpPr>
        <p:spPr>
          <a:xfrm>
            <a:off x="475675" y="1496900"/>
            <a:ext cx="1759800" cy="4047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Stack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2909450" y="1496900"/>
            <a:ext cx="2928900" cy="4047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Modeling/Machine Learning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6325900" y="1496900"/>
            <a:ext cx="1793700" cy="4047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Data Visualization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/>
          <p:nvPr/>
        </p:nvSpPr>
        <p:spPr>
          <a:xfrm>
            <a:off x="1856021" y="1797275"/>
            <a:ext cx="3396000" cy="8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>
            <p:ph type="title"/>
          </p:nvPr>
        </p:nvSpPr>
        <p:spPr>
          <a:xfrm>
            <a:off x="729450" y="48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1855950" y="2711675"/>
            <a:ext cx="3396000" cy="8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1855950" y="3626075"/>
            <a:ext cx="3396000" cy="8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275350" y="1786250"/>
            <a:ext cx="14712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275350" y="2711675"/>
            <a:ext cx="14712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275350" y="3637100"/>
            <a:ext cx="14712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2421900" y="1368875"/>
            <a:ext cx="22641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</a:t>
            </a:r>
            <a:endParaRPr b="1"/>
          </a:p>
        </p:txBody>
      </p:sp>
      <p:sp>
        <p:nvSpPr>
          <p:cNvPr id="170" name="Google Shape;170;p23"/>
          <p:cNvSpPr/>
          <p:nvPr/>
        </p:nvSpPr>
        <p:spPr>
          <a:xfrm>
            <a:off x="5927525" y="1368875"/>
            <a:ext cx="22641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</a:t>
            </a:r>
            <a:endParaRPr b="1"/>
          </a:p>
        </p:txBody>
      </p:sp>
      <p:sp>
        <p:nvSpPr>
          <p:cNvPr id="171" name="Google Shape;171;p23"/>
          <p:cNvSpPr/>
          <p:nvPr/>
        </p:nvSpPr>
        <p:spPr>
          <a:xfrm>
            <a:off x="5361571" y="1797275"/>
            <a:ext cx="3396000" cy="8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5361500" y="2711675"/>
            <a:ext cx="3396000" cy="8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5361500" y="3626075"/>
            <a:ext cx="3396000" cy="8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5361575" y="2711675"/>
            <a:ext cx="33960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chemeClr val="accent1"/>
                </a:solidFill>
              </a:rPr>
              <a:t>Originally, 2 hours process of joining files </a:t>
            </a:r>
            <a:endParaRPr sz="10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1856025" y="2711675"/>
            <a:ext cx="33960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Data in XML vs CSV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Inefficient processing speed (25 mins per file)     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5361500" y="3626075"/>
            <a:ext cx="33960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chemeClr val="accent1"/>
                </a:solidFill>
              </a:rPr>
              <a:t>Changing joining operator to be more efficient, 5 sec join</a:t>
            </a:r>
            <a:endParaRPr sz="10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1855950" y="3626075"/>
            <a:ext cx="33960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Identified primary columns needed for analysis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Partition  file horizontally, process &amp; export (1.5 mins for each file)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1856063" y="1797275"/>
            <a:ext cx="3396000" cy="8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Using Pyspark &amp; Python to read in the data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     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5361588" y="1797275"/>
            <a:ext cx="3396000" cy="8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Using Pyspark &amp; Python to join data files into one dataframe and setting up data for analysis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     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&amp; Text Analysis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729450" y="48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Ratings </a:t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1119325" y="1910100"/>
            <a:ext cx="22641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Understanding Frequency of Reviews</a:t>
            </a:r>
            <a:endParaRPr b="1" sz="1200"/>
          </a:p>
        </p:txBody>
      </p:sp>
      <p:sp>
        <p:nvSpPr>
          <p:cNvPr id="191" name="Google Shape;191;p25"/>
          <p:cNvSpPr/>
          <p:nvPr/>
        </p:nvSpPr>
        <p:spPr>
          <a:xfrm>
            <a:off x="1081113" y="4494375"/>
            <a:ext cx="25089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Frequency of reviews is limited, which limits analysis </a:t>
            </a:r>
            <a:endParaRPr b="1" i="1" sz="1200"/>
          </a:p>
        </p:txBody>
      </p:sp>
      <p:sp>
        <p:nvSpPr>
          <p:cNvPr id="192" name="Google Shape;192;p25"/>
          <p:cNvSpPr/>
          <p:nvPr/>
        </p:nvSpPr>
        <p:spPr>
          <a:xfrm>
            <a:off x="3935000" y="1910100"/>
            <a:ext cx="22641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Rating Overview</a:t>
            </a:r>
            <a:endParaRPr b="1" sz="1200"/>
          </a:p>
        </p:txBody>
      </p:sp>
      <p:sp>
        <p:nvSpPr>
          <p:cNvPr id="193" name="Google Shape;193;p25"/>
          <p:cNvSpPr/>
          <p:nvPr/>
        </p:nvSpPr>
        <p:spPr>
          <a:xfrm>
            <a:off x="3935000" y="4550625"/>
            <a:ext cx="22641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94" name="Google Shape;194;p25"/>
          <p:cNvSpPr/>
          <p:nvPr/>
        </p:nvSpPr>
        <p:spPr>
          <a:xfrm>
            <a:off x="208225" y="4395825"/>
            <a:ext cx="911100" cy="535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Learnings</a:t>
            </a:r>
            <a:endParaRPr b="1" sz="1000"/>
          </a:p>
        </p:txBody>
      </p:sp>
      <p:sp>
        <p:nvSpPr>
          <p:cNvPr id="195" name="Google Shape;195;p25"/>
          <p:cNvSpPr/>
          <p:nvPr/>
        </p:nvSpPr>
        <p:spPr>
          <a:xfrm>
            <a:off x="208225" y="1853850"/>
            <a:ext cx="911100" cy="450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Topic of Exploration</a:t>
            </a:r>
            <a:endParaRPr b="1" sz="1000"/>
          </a:p>
        </p:txBody>
      </p:sp>
      <p:sp>
        <p:nvSpPr>
          <p:cNvPr id="196" name="Google Shape;196;p25"/>
          <p:cNvSpPr/>
          <p:nvPr/>
        </p:nvSpPr>
        <p:spPr>
          <a:xfrm>
            <a:off x="3934988" y="4550625"/>
            <a:ext cx="25089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Reviews are skewed more positively</a:t>
            </a:r>
            <a:r>
              <a:rPr i="1" lang="en" sz="1200"/>
              <a:t> </a:t>
            </a:r>
            <a:endParaRPr b="1" i="1" sz="1200"/>
          </a:p>
        </p:txBody>
      </p:sp>
      <p:pic>
        <p:nvPicPr>
          <p:cNvPr id="197" name="Google Shape;1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712" y="2404487"/>
            <a:ext cx="2677320" cy="165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0012" y="2469674"/>
            <a:ext cx="2918874" cy="15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 rotWithShape="1">
          <a:blip r:embed="rId5">
            <a:alphaModFix/>
          </a:blip>
          <a:srcRect b="3450" l="0" r="0" t="-3449"/>
          <a:stretch/>
        </p:blipFill>
        <p:spPr>
          <a:xfrm>
            <a:off x="6788850" y="2268150"/>
            <a:ext cx="2264100" cy="221188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/>
          <p:nvPr/>
        </p:nvSpPr>
        <p:spPr>
          <a:xfrm>
            <a:off x="6648875" y="1853850"/>
            <a:ext cx="22641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Rating &amp; Review Density</a:t>
            </a:r>
            <a:endParaRPr b="1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729450" y="48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of Ratings by Product Count </a:t>
            </a:r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075" y="1341300"/>
            <a:ext cx="7282549" cy="299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6"/>
          <p:cNvSpPr/>
          <p:nvPr/>
        </p:nvSpPr>
        <p:spPr>
          <a:xfrm>
            <a:off x="330751" y="4494375"/>
            <a:ext cx="84825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High frequency of products with only one review, a large portion of those products have a 5 star rating</a:t>
            </a:r>
            <a:endParaRPr b="1"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729450" y="48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frequency </a:t>
            </a:r>
            <a:endParaRPr/>
          </a:p>
        </p:txBody>
      </p:sp>
      <p:pic>
        <p:nvPicPr>
          <p:cNvPr id="213" name="Google Shape;2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1563100"/>
            <a:ext cx="809622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729450" y="48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Reviews - Text Exploration</a:t>
            </a:r>
            <a:endParaRPr/>
          </a:p>
        </p:txBody>
      </p:sp>
      <p:pic>
        <p:nvPicPr>
          <p:cNvPr id="219" name="Google Shape;2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75" y="1812300"/>
            <a:ext cx="4211924" cy="216257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8"/>
          <p:cNvSpPr txBox="1"/>
          <p:nvPr/>
        </p:nvSpPr>
        <p:spPr>
          <a:xfrm>
            <a:off x="937475" y="1307550"/>
            <a:ext cx="2738700" cy="4047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Title - Length Count Exploration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5578750" y="1307550"/>
            <a:ext cx="2738700" cy="4047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Comment </a:t>
            </a:r>
            <a:r>
              <a:rPr lang="en" sz="1500">
                <a:solidFill>
                  <a:srgbClr val="FFFFFF"/>
                </a:solidFill>
              </a:rPr>
              <a:t>- Length Count Exploration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22" name="Google Shape;22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749" y="1812300"/>
            <a:ext cx="4352600" cy="205342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8"/>
          <p:cNvSpPr txBox="1"/>
          <p:nvPr/>
        </p:nvSpPr>
        <p:spPr>
          <a:xfrm>
            <a:off x="567150" y="4074925"/>
            <a:ext cx="78510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see the low rating bar is higher, meaning low ratings cause customers to write more than happy customers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729450" y="48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Reviews - Word Cloud Visualization  </a:t>
            </a:r>
            <a:endParaRPr/>
          </a:p>
        </p:txBody>
      </p:sp>
      <p:pic>
        <p:nvPicPr>
          <p:cNvPr id="229" name="Google Shape;2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200" y="1866700"/>
            <a:ext cx="2454098" cy="122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9749" y="1860019"/>
            <a:ext cx="2454100" cy="123508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9"/>
          <p:cNvSpPr/>
          <p:nvPr/>
        </p:nvSpPr>
        <p:spPr>
          <a:xfrm>
            <a:off x="496675" y="1414100"/>
            <a:ext cx="2078100" cy="21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Rating: 1</a:t>
            </a:r>
            <a:endParaRPr/>
          </a:p>
        </p:txBody>
      </p:sp>
      <p:sp>
        <p:nvSpPr>
          <p:cNvPr id="232" name="Google Shape;232;p29"/>
          <p:cNvSpPr/>
          <p:nvPr/>
        </p:nvSpPr>
        <p:spPr>
          <a:xfrm>
            <a:off x="3050525" y="1414100"/>
            <a:ext cx="2078100" cy="21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Rating: 2</a:t>
            </a:r>
            <a:endParaRPr/>
          </a:p>
        </p:txBody>
      </p:sp>
      <p:pic>
        <p:nvPicPr>
          <p:cNvPr id="233" name="Google Shape;23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9300" y="1866700"/>
            <a:ext cx="2463165" cy="12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9"/>
          <p:cNvSpPr/>
          <p:nvPr/>
        </p:nvSpPr>
        <p:spPr>
          <a:xfrm>
            <a:off x="5721838" y="1414100"/>
            <a:ext cx="2078100" cy="21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Rating: 3</a:t>
            </a:r>
            <a:endParaRPr/>
          </a:p>
        </p:txBody>
      </p:sp>
      <p:sp>
        <p:nvSpPr>
          <p:cNvPr id="235" name="Google Shape;235;p29"/>
          <p:cNvSpPr/>
          <p:nvPr/>
        </p:nvSpPr>
        <p:spPr>
          <a:xfrm>
            <a:off x="496675" y="3319100"/>
            <a:ext cx="2078100" cy="21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Rating: 4</a:t>
            </a:r>
            <a:endParaRPr/>
          </a:p>
        </p:txBody>
      </p:sp>
      <p:sp>
        <p:nvSpPr>
          <p:cNvPr id="236" name="Google Shape;236;p29"/>
          <p:cNvSpPr/>
          <p:nvPr/>
        </p:nvSpPr>
        <p:spPr>
          <a:xfrm>
            <a:off x="3087475" y="3319100"/>
            <a:ext cx="2078100" cy="21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Rating: 5</a:t>
            </a:r>
            <a:endParaRPr/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8150" y="3732425"/>
            <a:ext cx="2390497" cy="122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50521" y="3764775"/>
            <a:ext cx="2363291" cy="12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9"/>
          <p:cNvSpPr txBox="1"/>
          <p:nvPr/>
        </p:nvSpPr>
        <p:spPr>
          <a:xfrm>
            <a:off x="5721850" y="3651875"/>
            <a:ext cx="2853000" cy="1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Learnings: We see some items trend like “router” “netgear” which pose question of item quality </a:t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 &amp; RESULTS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Concepts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729450" y="1282475"/>
            <a:ext cx="7688700" cy="26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1"/>
          <p:cNvSpPr txBox="1"/>
          <p:nvPr>
            <p:ph type="title"/>
          </p:nvPr>
        </p:nvSpPr>
        <p:spPr>
          <a:xfrm>
            <a:off x="729450" y="48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Buy Data &amp; MF Strategy</a:t>
            </a:r>
            <a:endParaRPr/>
          </a:p>
        </p:txBody>
      </p:sp>
      <p:pic>
        <p:nvPicPr>
          <p:cNvPr id="251" name="Google Shape;2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568750"/>
            <a:ext cx="8328324" cy="154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1"/>
          <p:cNvSpPr txBox="1"/>
          <p:nvPr/>
        </p:nvSpPr>
        <p:spPr>
          <a:xfrm>
            <a:off x="591125" y="3344500"/>
            <a:ext cx="8155800" cy="12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highlight>
                  <a:srgbClr val="FFFFFF"/>
                </a:highlight>
              </a:rPr>
              <a:t>Best Buy Data is not optimal for recommender system due to large gaps across rating and user based matrixes 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>
                <a:highlight>
                  <a:srgbClr val="FFFFFF"/>
                </a:highlight>
              </a:rPr>
              <a:t>Directs our analysis to find tools to help us</a:t>
            </a:r>
            <a:r>
              <a:rPr lang="en">
                <a:highlight>
                  <a:srgbClr val="FFFFFF"/>
                </a:highlight>
              </a:rPr>
              <a:t> fill in gaps used in the MF process for our item and user matrixes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>
                <a:highlight>
                  <a:srgbClr val="FFFFFF"/>
                </a:highlight>
              </a:rPr>
              <a:t>Run an item-item similarity model &amp; a user-user similarity model to obtain recommendations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48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Motivation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2046225" y="2245950"/>
            <a:ext cx="6742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 which Best Buy product a mobile web visitor will be most interested in based on their search query or behavior over 2 years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Best Buy with additional implications from deep dive exploration analysis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391350" y="2270076"/>
            <a:ext cx="1453500" cy="59340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OBJECTIVE</a:t>
            </a:r>
            <a:endParaRPr b="1" sz="1600"/>
          </a:p>
        </p:txBody>
      </p:sp>
      <p:sp>
        <p:nvSpPr>
          <p:cNvPr id="95" name="Google Shape;95;p14"/>
          <p:cNvSpPr/>
          <p:nvPr/>
        </p:nvSpPr>
        <p:spPr>
          <a:xfrm>
            <a:off x="391350" y="3620561"/>
            <a:ext cx="1453500" cy="59340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PLAN</a:t>
            </a:r>
            <a:endParaRPr b="1" sz="1600"/>
          </a:p>
        </p:txBody>
      </p:sp>
      <p:sp>
        <p:nvSpPr>
          <p:cNvPr id="96" name="Google Shape;96;p14"/>
          <p:cNvSpPr txBox="1"/>
          <p:nvPr/>
        </p:nvSpPr>
        <p:spPr>
          <a:xfrm>
            <a:off x="1401825" y="3553450"/>
            <a:ext cx="80061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/>
              <a:t>Research → Best in class solutions of recommender engines</a:t>
            </a:r>
            <a:endParaRPr sz="1500"/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/>
              <a:t>Data Cleaning → Clean the data and set up final file for analysis &amp; exploration</a:t>
            </a:r>
            <a:endParaRPr sz="1500"/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/>
              <a:t>EDA → Explore Best Buy data to uncover nuances </a:t>
            </a:r>
            <a:endParaRPr sz="1500"/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</a:pPr>
            <a:r>
              <a:rPr lang="en" sz="1500"/>
              <a:t>Analysis → Team’s approach in building the recommender system</a:t>
            </a:r>
            <a:endParaRPr sz="1500"/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/>
              <a:t>Results → Share learnings &amp; implications for Best Buy</a:t>
            </a:r>
            <a:endParaRPr sz="1500"/>
          </a:p>
        </p:txBody>
      </p:sp>
      <p:sp>
        <p:nvSpPr>
          <p:cNvPr id="97" name="Google Shape;97;p14"/>
          <p:cNvSpPr/>
          <p:nvPr/>
        </p:nvSpPr>
        <p:spPr>
          <a:xfrm>
            <a:off x="391350" y="1369575"/>
            <a:ext cx="1453500" cy="59340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WHY?</a:t>
            </a:r>
            <a:endParaRPr b="1" sz="1600"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2046225" y="1331550"/>
            <a:ext cx="7022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Obtain real world experience in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resolving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uncovering online business opportunities from data Big Data analysis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type="title"/>
          </p:nvPr>
        </p:nvSpPr>
        <p:spPr>
          <a:xfrm>
            <a:off x="729450" y="48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Factorization - Steps to goal</a:t>
            </a:r>
            <a:endParaRPr/>
          </a:p>
        </p:txBody>
      </p:sp>
      <p:sp>
        <p:nvSpPr>
          <p:cNvPr id="258" name="Google Shape;258;p32"/>
          <p:cNvSpPr/>
          <p:nvPr/>
        </p:nvSpPr>
        <p:spPr>
          <a:xfrm>
            <a:off x="5464050" y="1502325"/>
            <a:ext cx="1606200" cy="18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WHY?</a:t>
            </a:r>
            <a:endParaRPr b="1"/>
          </a:p>
        </p:txBody>
      </p:sp>
      <p:sp>
        <p:nvSpPr>
          <p:cNvPr id="259" name="Google Shape;259;p32"/>
          <p:cNvSpPr/>
          <p:nvPr/>
        </p:nvSpPr>
        <p:spPr>
          <a:xfrm>
            <a:off x="1305250" y="1502325"/>
            <a:ext cx="1606200" cy="18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STEPS</a:t>
            </a:r>
            <a:endParaRPr b="1"/>
          </a:p>
        </p:txBody>
      </p:sp>
      <p:graphicFrame>
        <p:nvGraphicFramePr>
          <p:cNvPr id="260" name="Google Shape;260;p32"/>
          <p:cNvGraphicFramePr/>
          <p:nvPr/>
        </p:nvGraphicFramePr>
        <p:xfrm>
          <a:off x="863850" y="192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{F863CF01-3DB0-4758-B3FC-273F96A541D3}</a:tableStyleId>
              </a:tblPr>
              <a:tblGrid>
                <a:gridCol w="3058750"/>
                <a:gridCol w="4707400"/>
              </a:tblGrid>
              <a:tr h="51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/>
                        <a:t>Data Splitting: Stratified Sampling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/>
                        <a:t>Helps in </a:t>
                      </a:r>
                      <a:r>
                        <a:rPr lang="en" sz="1100"/>
                        <a:t>identifying</a:t>
                      </a:r>
                      <a:r>
                        <a:rPr lang="en" sz="1100"/>
                        <a:t> key sample group to make inferenced ratings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45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/>
                        <a:t>Stochastic Gradient Descent; Starting with random numbers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/>
                        <a:t>Optimizer; </a:t>
                      </a:r>
                      <a:r>
                        <a:rPr lang="en" sz="1100"/>
                        <a:t>makes recommendations more precise and efficient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89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/>
                        <a:t>Predicting and optimizing/minimizing RMSE for already present ratings/flag in the matrix on Training Data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/>
                        <a:t>Evaluates the </a:t>
                      </a:r>
                      <a:r>
                        <a:rPr lang="en" sz="1100"/>
                        <a:t>performance of our proposed method by using the root mean square error (RMSE) as a quantitative evaluation measure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/>
                        <a:t>Prediction for the Test Data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Be able to create predicted rating values after the Model is ran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261" name="Google Shape;261;p32"/>
          <p:cNvSpPr/>
          <p:nvPr/>
        </p:nvSpPr>
        <p:spPr>
          <a:xfrm>
            <a:off x="384275" y="2039675"/>
            <a:ext cx="345300" cy="31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2" name="Google Shape;262;p32"/>
          <p:cNvSpPr/>
          <p:nvPr/>
        </p:nvSpPr>
        <p:spPr>
          <a:xfrm>
            <a:off x="384275" y="2665050"/>
            <a:ext cx="345300" cy="31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3" name="Google Shape;263;p32"/>
          <p:cNvSpPr/>
          <p:nvPr/>
        </p:nvSpPr>
        <p:spPr>
          <a:xfrm>
            <a:off x="384275" y="3428350"/>
            <a:ext cx="345300" cy="31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4" name="Google Shape;264;p32"/>
          <p:cNvSpPr/>
          <p:nvPr/>
        </p:nvSpPr>
        <p:spPr>
          <a:xfrm>
            <a:off x="384275" y="4191650"/>
            <a:ext cx="345300" cy="31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type="title"/>
          </p:nvPr>
        </p:nvSpPr>
        <p:spPr>
          <a:xfrm>
            <a:off x="729450" y="48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Surprise Results - Quick Results</a:t>
            </a:r>
            <a:endParaRPr/>
          </a:p>
        </p:txBody>
      </p:sp>
      <p:pic>
        <p:nvPicPr>
          <p:cNvPr id="270" name="Google Shape;27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675" y="1861926"/>
            <a:ext cx="4212550" cy="26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3"/>
          <p:cNvSpPr txBox="1"/>
          <p:nvPr/>
        </p:nvSpPr>
        <p:spPr>
          <a:xfrm>
            <a:off x="212650" y="1985850"/>
            <a:ext cx="375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Surprise is a Python Library that helps us analyze recommender 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tools to evaluate, analyse and compare the algorithms performance. Cross-validation procedures can be run very easily using powerful CV iterators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3"/>
          <p:cNvSpPr txBox="1"/>
          <p:nvPr/>
        </p:nvSpPr>
        <p:spPr>
          <a:xfrm>
            <a:off x="5089450" y="1276350"/>
            <a:ext cx="3096000" cy="4047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Best Buy Matrix Data - Results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type="title"/>
          </p:nvPr>
        </p:nvSpPr>
        <p:spPr>
          <a:xfrm>
            <a:off x="729450" y="48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 - Alternating Least Squares </a:t>
            </a:r>
            <a:endParaRPr/>
          </a:p>
        </p:txBody>
      </p:sp>
      <p:sp>
        <p:nvSpPr>
          <p:cNvPr id="278" name="Google Shape;278;p34"/>
          <p:cNvSpPr txBox="1"/>
          <p:nvPr>
            <p:ph idx="1" type="body"/>
          </p:nvPr>
        </p:nvSpPr>
        <p:spPr>
          <a:xfrm>
            <a:off x="729450" y="1316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ALS is implemented in Apache Spark ML and built for a larges-scale collaborative filtering problems. A Matrix factorization algorithm that uncovers the latent features through matrix multiplication.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Why ALS?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Helpful in solving scalability and sparseness of the ratings data, and it’s simple and scales well to very large datasets.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Uses L2 regularization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Minimizes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two loss functions alternatively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It first holds user matrix fixed and runs gradient descent with item matrix; then it holds item matrix fixed and runs gradient descent with user matrix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Scalability: ALS runs its gradient descent in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parallel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across multiple partitions of the underlying training data from a cluster of machines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>
            <p:ph type="title"/>
          </p:nvPr>
        </p:nvSpPr>
        <p:spPr>
          <a:xfrm>
            <a:off x="729450" y="48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 - Estimate Results</a:t>
            </a:r>
            <a:endParaRPr/>
          </a:p>
        </p:txBody>
      </p:sp>
      <p:pic>
        <p:nvPicPr>
          <p:cNvPr id="284" name="Google Shape;284;p35"/>
          <p:cNvPicPr preferRelativeResize="0"/>
          <p:nvPr/>
        </p:nvPicPr>
        <p:blipFill rotWithShape="1">
          <a:blip r:embed="rId3">
            <a:alphaModFix/>
          </a:blip>
          <a:srcRect b="6603" l="0" r="26734" t="0"/>
          <a:stretch/>
        </p:blipFill>
        <p:spPr>
          <a:xfrm>
            <a:off x="1040625" y="1539750"/>
            <a:ext cx="7377525" cy="31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BUY - RECOMMENDATION 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{IN CODE DEMONSTRATION}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>
            <p:ph type="title"/>
          </p:nvPr>
        </p:nvSpPr>
        <p:spPr>
          <a:xfrm>
            <a:off x="729450" y="48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Buy Key Business Opportunities</a:t>
            </a:r>
            <a:endParaRPr/>
          </a:p>
        </p:txBody>
      </p:sp>
      <p:sp>
        <p:nvSpPr>
          <p:cNvPr id="295" name="Google Shape;295;p37"/>
          <p:cNvSpPr txBox="1"/>
          <p:nvPr>
            <p:ph idx="1" type="body"/>
          </p:nvPr>
        </p:nvSpPr>
        <p:spPr>
          <a:xfrm>
            <a:off x="341950" y="1488000"/>
            <a:ext cx="8358900" cy="28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Provide transactional data to be able to conduct an association analysis and flesh out the recommendation model further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Consider a deep dive on product quality from associated negative reviews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Provide incentives to obtain customer reviews to build better reco models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 &amp; Concepts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48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r>
              <a:rPr lang="en"/>
              <a:t> Systems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1331550"/>
            <a:ext cx="76887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architectures for a recommender system: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Arial"/>
              <a:buAutoNum type="arabicPeriod"/>
            </a:pPr>
            <a:r>
              <a:rPr b="1" lang="en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Popularity Based Recommender </a:t>
            </a:r>
            <a:r>
              <a:rPr lang="en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Make the same recommendation to every user, based on the popularity of an item.</a:t>
            </a:r>
            <a:endParaRPr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Arial"/>
              <a:buAutoNum type="arabicPeriod"/>
            </a:pPr>
            <a:r>
              <a:rPr b="1" lang="en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Content-Based Recommender </a:t>
            </a:r>
            <a:r>
              <a:rPr lang="en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focus on properties of items. Similarity of items is determined by measuring the similarity in their properties. Different types of content-based systems:</a:t>
            </a:r>
            <a:endParaRPr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Arial"/>
              <a:buAutoNum type="romanLcPeriod"/>
            </a:pPr>
            <a:r>
              <a:rPr lang="en" sz="13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Classification/Regression</a:t>
            </a:r>
            <a:endParaRPr sz="13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Arial"/>
              <a:buAutoNum type="romanLcPeriod"/>
            </a:pPr>
            <a:r>
              <a:rPr lang="en" sz="13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Item content similarity (Jaccard similarity, cosine similarity)</a:t>
            </a:r>
            <a:endParaRPr sz="13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Arial"/>
              <a:buAutoNum type="romanLcPeriod"/>
            </a:pPr>
            <a:r>
              <a:rPr lang="en" sz="13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Word2Vec</a:t>
            </a:r>
            <a:endParaRPr sz="13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Arial"/>
              <a:buAutoNum type="arabicPeriod"/>
            </a:pPr>
            <a:r>
              <a:rPr b="1" lang="en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Collaborative Filtering Recommender </a:t>
            </a:r>
            <a:r>
              <a:rPr lang="en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focus on the relationship between users and items. Similarity of items is determined by the similarity of the ratings of those items by the users who have rated both items.</a:t>
            </a:r>
            <a:endParaRPr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Arial"/>
              <a:buAutoNum type="romanLcPeriod"/>
            </a:pPr>
            <a:r>
              <a:rPr lang="en" sz="13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Item-item similarity</a:t>
            </a:r>
            <a:endParaRPr sz="13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Arial"/>
              <a:buAutoNum type="romanLcPeriod"/>
            </a:pPr>
            <a:r>
              <a:rPr lang="en" sz="13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User-user similarity</a:t>
            </a:r>
            <a:endParaRPr sz="13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Arial"/>
              <a:buAutoNum type="romanLcPeriod"/>
            </a:pPr>
            <a:r>
              <a:rPr lang="en" sz="13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Matrix Factorization</a:t>
            </a:r>
            <a:endParaRPr sz="13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48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</a:t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265850" y="1211750"/>
            <a:ext cx="38067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User-user similarity</a:t>
            </a:r>
            <a:endParaRPr sz="2000"/>
          </a:p>
        </p:txBody>
      </p:sp>
      <p:sp>
        <p:nvSpPr>
          <p:cNvPr id="116" name="Google Shape;116;p17"/>
          <p:cNvSpPr txBox="1"/>
          <p:nvPr/>
        </p:nvSpPr>
        <p:spPr>
          <a:xfrm>
            <a:off x="4999463" y="1211750"/>
            <a:ext cx="36450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Item-item similarity</a:t>
            </a:r>
            <a:endParaRPr sz="2000"/>
          </a:p>
        </p:txBody>
      </p:sp>
      <p:pic>
        <p:nvPicPr>
          <p:cNvPr id="117" name="Google Shape;117;p17" title="Amazon - productv2_Mediu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956050"/>
            <a:ext cx="4195124" cy="276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 title="amazon - user reco_Medium.mp4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838" y="1956050"/>
            <a:ext cx="4270426" cy="27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48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Netflix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729450" y="1211750"/>
            <a:ext cx="79218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Collaborative filtering</a:t>
            </a:r>
            <a:r>
              <a:rPr lang="en" sz="2000"/>
              <a:t> recommenders (item &amp; user similarity) </a:t>
            </a:r>
            <a:endParaRPr sz="2000"/>
          </a:p>
        </p:txBody>
      </p:sp>
      <p:pic>
        <p:nvPicPr>
          <p:cNvPr id="125" name="Google Shape;125;p18" title="Collaborative Filtering_Mediu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3675" y="1747775"/>
            <a:ext cx="4195133" cy="314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48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Factorization - Utility Matrix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b="13119" l="0" r="14712" t="0"/>
          <a:stretch/>
        </p:blipFill>
        <p:spPr>
          <a:xfrm>
            <a:off x="4609250" y="1862950"/>
            <a:ext cx="4246326" cy="317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6230600" y="1936075"/>
            <a:ext cx="2415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3C3B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List of Rated Items</a:t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 rot="-5400000">
            <a:off x="3867150" y="3333775"/>
            <a:ext cx="2415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3C3B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Users who Rated</a:t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212425" y="1369450"/>
            <a:ext cx="4443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Example: </a:t>
            </a:r>
            <a:r>
              <a:rPr lang="en" u="sng"/>
              <a:t>User based </a:t>
            </a:r>
            <a:r>
              <a:rPr lang="en" u="sng"/>
              <a:t>recommender</a:t>
            </a:r>
            <a:endParaRPr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Computes the similarity between a given user and other users by comparing rows of this matrix.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actual comparison method could be a dot product [for example: A.B = 4x2 + 5X0 + 5x0 + 1x3 ... etc] called </a:t>
            </a:r>
            <a:r>
              <a:rPr b="1" lang="en"/>
              <a:t>Cosine similarity</a:t>
            </a:r>
            <a:r>
              <a:rPr lang="en"/>
              <a:t> or a correlation coefficient between rows A and B called </a:t>
            </a:r>
            <a:r>
              <a:rPr b="1" lang="en"/>
              <a:t>Pearson similarity.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271550" y="1484075"/>
            <a:ext cx="84783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heart of the item/user dataset is what is the utility matrix. MF decomposes a large matrix into products of matrices.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&amp; SETUP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48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Available Information for Analysis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729450" y="1461100"/>
            <a:ext cx="7688700" cy="30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Two CSV (“Train.csv” &amp; “Test.csv”)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“Train.csv” : the user, sku, time stamp, category, and query details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“Test.csv” :  the user, different sku, the dataset to make the product recommendation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Three XML folders of data: 8GB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Product: Information regarding product details most importantly the name, price, sku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■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(256 files) col 140 x rows 5000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Categories: Product sku, category name, etc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■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 (50 files) col 50 x rows 1000.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Reviews: Product review data; comments, reviews, ratings,  etc.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■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(150 files) col 50 x rows 1000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