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5c3f5e4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5c3f5e4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FFFFF"/>
                </a:highlight>
              </a:rPr>
              <a:t>The presentations should be 10-15 minutes. What I want to see in the presentation is pretty much the same as the writeup. What were you trying to do? What have you accomplished (so far)? How did you do it? A demo would be nice.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5c3f5e4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5c3f5e4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0adf362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0adf362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5c3f5e4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5c3f5e4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5c3f5e4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5c3f5e4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Shrink the image for faster detection</a:t>
            </a:r>
            <a:endParaRPr/>
          </a:p>
          <a:p>
            <a:pPr indent="-298450" lvl="0" marL="457200" rtl="0" algn="l">
              <a:spcBef>
                <a:spcPts val="0"/>
              </a:spcBef>
              <a:spcAft>
                <a:spcPts val="0"/>
              </a:spcAft>
              <a:buSzPts val="1100"/>
              <a:buChar char="-"/>
            </a:pPr>
            <a:r>
              <a:rPr lang="en"/>
              <a:t>Histogram equalization to improve the brightness and contrast of the image, because face detection doesn’t work well in dark conditions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c3f5e4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5c3f5e4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07d15fce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07d15fce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c3f5e4b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c3f5e4b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c3f5e4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5c3f5e4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c3f5e4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c3f5e4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0adf362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0adf362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s.ccu.edu.tw/~damon/photo/,OpenCV/,Mastering_OpenCV.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washington.zoom.us/rec/share/2Wr4L-hwe4QioN5TNZBoxR7GuiXKr72wxqNw495VEx08Gj2TnM2Z3TgEY1b3Tbbn.8J0XMOpm95xgFOUu?startTime=160757438800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654700" y="1430800"/>
            <a:ext cx="383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CSS 487 </a:t>
            </a:r>
            <a:endParaRPr sz="3800"/>
          </a:p>
          <a:p>
            <a:pPr indent="0" lvl="0" marL="0" rtl="0" algn="ctr">
              <a:spcBef>
                <a:spcPts val="0"/>
              </a:spcBef>
              <a:spcAft>
                <a:spcPts val="0"/>
              </a:spcAft>
              <a:buNone/>
            </a:pPr>
            <a:r>
              <a:rPr lang="en" sz="3800"/>
              <a:t>Computer Vision project</a:t>
            </a:r>
            <a:endParaRPr sz="3800"/>
          </a:p>
        </p:txBody>
      </p:sp>
      <p:sp>
        <p:nvSpPr>
          <p:cNvPr id="63" name="Google Shape;63;p13"/>
          <p:cNvSpPr txBox="1"/>
          <p:nvPr>
            <p:ph idx="1" type="subTitle"/>
          </p:nvPr>
        </p:nvSpPr>
        <p:spPr>
          <a:xfrm>
            <a:off x="3044700" y="29680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Carl Howing</a:t>
            </a:r>
            <a:endParaRPr/>
          </a:p>
          <a:p>
            <a:pPr indent="0" lvl="0" marL="0" rtl="0" algn="ctr">
              <a:spcBef>
                <a:spcPts val="0"/>
              </a:spcBef>
              <a:spcAft>
                <a:spcPts val="0"/>
              </a:spcAft>
              <a:buNone/>
            </a:pPr>
            <a:r>
              <a:rPr lang="en"/>
              <a:t>Max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None/>
            </a:pPr>
            <a:r>
              <a:rPr lang="en" sz="1400">
                <a:latin typeface="Arial"/>
                <a:ea typeface="Arial"/>
                <a:cs typeface="Arial"/>
                <a:sym typeface="Arial"/>
              </a:rPr>
              <a:t>Baggio, Daniel Lelis, et al. </a:t>
            </a:r>
            <a:r>
              <a:rPr lang="en" sz="1400">
                <a:latin typeface="Arial"/>
                <a:ea typeface="Arial"/>
                <a:cs typeface="Arial"/>
                <a:sym typeface="Arial"/>
              </a:rPr>
              <a:t>“Mastering OpenCV with Practical Computer Vision Projects.” 2012.</a:t>
            </a:r>
            <a:br>
              <a:rPr lang="en" sz="1400">
                <a:latin typeface="Arial"/>
                <a:ea typeface="Arial"/>
                <a:cs typeface="Arial"/>
                <a:sym typeface="Arial"/>
              </a:rPr>
            </a:br>
            <a:r>
              <a:rPr lang="en" sz="1400" u="sng">
                <a:solidFill>
                  <a:srgbClr val="1155CC"/>
                </a:solidFill>
                <a:latin typeface="Arial"/>
                <a:ea typeface="Arial"/>
                <a:cs typeface="Arial"/>
                <a:sym typeface="Arial"/>
                <a:hlinkClick r:id="rId3">
                  <a:extLst>
                    <a:ext uri="{A12FA001-AC4F-418D-AE19-62706E023703}">
                      <ahyp:hlinkClr val="tx"/>
                    </a:ext>
                  </a:extLst>
                </a:hlinkClick>
              </a:rPr>
              <a:t>https://www.cs.ccu.edu.tw/~damon/photo/,OpenCV/,Mastering_OpenCV.pdf</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3044700" y="175813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 detection in real-time</a:t>
            </a:r>
            <a:endParaRPr/>
          </a:p>
          <a:p>
            <a:pPr indent="-342900" lvl="0" marL="457200" rtl="0" algn="l">
              <a:spcBef>
                <a:spcPts val="0"/>
              </a:spcBef>
              <a:spcAft>
                <a:spcPts val="0"/>
              </a:spcAft>
              <a:buSzPts val="1800"/>
              <a:buChar char="●"/>
            </a:pPr>
            <a:r>
              <a:rPr lang="en"/>
              <a:t>Face recognition</a:t>
            </a:r>
            <a:endParaRPr/>
          </a:p>
          <a:p>
            <a:pPr indent="-342900" lvl="0" marL="457200" rtl="0" algn="l">
              <a:spcBef>
                <a:spcPts val="0"/>
              </a:spcBef>
              <a:spcAft>
                <a:spcPts val="0"/>
              </a:spcAft>
              <a:buSzPts val="1800"/>
              <a:buChar char="●"/>
            </a:pPr>
            <a:r>
              <a:rPr lang="en"/>
              <a:t>Snapchat-like Filters using face detection</a:t>
            </a:r>
            <a:endParaRPr/>
          </a:p>
          <a:p>
            <a:pPr indent="-342900" lvl="0" marL="457200" rtl="0" algn="l">
              <a:spcBef>
                <a:spcPts val="0"/>
              </a:spcBef>
              <a:spcAft>
                <a:spcPts val="0"/>
              </a:spcAft>
              <a:buSzPts val="1800"/>
              <a:buChar char="●"/>
            </a:pPr>
            <a:r>
              <a:rPr lang="en"/>
              <a:t>Scale the Filters to work in real time</a:t>
            </a:r>
            <a:endParaRPr/>
          </a:p>
          <a:p>
            <a:pPr indent="-342900" lvl="0" marL="457200" rtl="0" algn="l">
              <a:spcBef>
                <a:spcPts val="0"/>
              </a:spcBef>
              <a:spcAft>
                <a:spcPts val="0"/>
              </a:spcAft>
              <a:buSzPts val="1800"/>
              <a:buChar char="●"/>
            </a:pPr>
            <a:r>
              <a:rPr lang="en"/>
              <a:t>Create Overlay using Histogram of Colors/GrayScale Values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so far</a:t>
            </a:r>
            <a:endParaRPr/>
          </a:p>
        </p:txBody>
      </p:sp>
      <p:sp>
        <p:nvSpPr>
          <p:cNvPr id="75" name="Google Shape;75;p15"/>
          <p:cNvSpPr txBox="1"/>
          <p:nvPr>
            <p:ph idx="1" type="body"/>
          </p:nvPr>
        </p:nvSpPr>
        <p:spPr>
          <a:xfrm>
            <a:off x="311700" y="1225225"/>
            <a:ext cx="8520600" cy="36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 detection</a:t>
            </a:r>
            <a:endParaRPr/>
          </a:p>
          <a:p>
            <a:pPr indent="-317500" lvl="1" marL="914400" rtl="0" algn="l">
              <a:spcBef>
                <a:spcPts val="0"/>
              </a:spcBef>
              <a:spcAft>
                <a:spcPts val="0"/>
              </a:spcAft>
              <a:buSzPts val="1400"/>
              <a:buChar char="○"/>
            </a:pPr>
            <a:r>
              <a:rPr lang="en"/>
              <a:t>Convert image to grayscale</a:t>
            </a:r>
            <a:endParaRPr/>
          </a:p>
          <a:p>
            <a:pPr indent="-317500" lvl="1" marL="914400" rtl="0" algn="l">
              <a:spcBef>
                <a:spcPts val="0"/>
              </a:spcBef>
              <a:spcAft>
                <a:spcPts val="0"/>
              </a:spcAft>
              <a:buSzPts val="1400"/>
              <a:buChar char="○"/>
            </a:pPr>
            <a:r>
              <a:rPr lang="en"/>
              <a:t>Shrink the image</a:t>
            </a:r>
            <a:endParaRPr/>
          </a:p>
          <a:p>
            <a:pPr indent="-317500" lvl="1" marL="914400" rtl="0" algn="l">
              <a:spcBef>
                <a:spcPts val="0"/>
              </a:spcBef>
              <a:spcAft>
                <a:spcPts val="0"/>
              </a:spcAft>
              <a:buSzPts val="1400"/>
              <a:buChar char="○"/>
            </a:pPr>
            <a:r>
              <a:rPr lang="en"/>
              <a:t>Histogram equalization</a:t>
            </a:r>
            <a:endParaRPr/>
          </a:p>
          <a:p>
            <a:pPr indent="-317500" lvl="1" marL="914400" rtl="0" algn="l">
              <a:spcBef>
                <a:spcPts val="0"/>
              </a:spcBef>
              <a:spcAft>
                <a:spcPts val="0"/>
              </a:spcAft>
              <a:buSzPts val="1400"/>
              <a:buChar char="○"/>
            </a:pPr>
            <a:r>
              <a:rPr lang="en"/>
              <a:t>Face detection using the Haar classifier</a:t>
            </a:r>
            <a:endParaRPr/>
          </a:p>
          <a:p>
            <a:pPr indent="-317500" lvl="2" marL="1371600" rtl="0" algn="l">
              <a:spcBef>
                <a:spcPts val="0"/>
              </a:spcBef>
              <a:spcAft>
                <a:spcPts val="0"/>
              </a:spcAft>
              <a:buSzPts val="1400"/>
              <a:buChar char="■"/>
            </a:pPr>
            <a:r>
              <a:rPr lang="en"/>
              <a:t>faceCascade.detectMultiScale()</a:t>
            </a:r>
            <a:endParaRPr/>
          </a:p>
          <a:p>
            <a:pPr indent="-317500" lvl="2" marL="1371600" rtl="0" algn="l">
              <a:spcBef>
                <a:spcPts val="0"/>
              </a:spcBef>
              <a:spcAft>
                <a:spcPts val="0"/>
              </a:spcAft>
              <a:buSzPts val="1400"/>
              <a:buChar char="■"/>
            </a:pPr>
            <a:r>
              <a:rPr lang="en"/>
              <a:t>Does not work well with rotated images</a:t>
            </a:r>
            <a:endParaRPr/>
          </a:p>
          <a:p>
            <a:pPr indent="-342900" lvl="0" marL="457200" rtl="0" algn="l">
              <a:spcBef>
                <a:spcPts val="1000"/>
              </a:spcBef>
              <a:spcAft>
                <a:spcPts val="0"/>
              </a:spcAft>
              <a:buSzPts val="1800"/>
              <a:buChar char="●"/>
            </a:pPr>
            <a:r>
              <a:rPr lang="en"/>
              <a:t>Eye detection</a:t>
            </a:r>
            <a:endParaRPr/>
          </a:p>
          <a:p>
            <a:pPr indent="-317500" lvl="1" marL="914400" rtl="0" algn="l">
              <a:spcBef>
                <a:spcPts val="0"/>
              </a:spcBef>
              <a:spcAft>
                <a:spcPts val="0"/>
              </a:spcAft>
              <a:buSzPts val="1400"/>
              <a:buChar char="○"/>
            </a:pPr>
            <a:r>
              <a:rPr lang="en"/>
              <a:t>When eyes are opened or closed</a:t>
            </a:r>
            <a:endParaRPr/>
          </a:p>
          <a:p>
            <a:pPr indent="-317500" lvl="1" marL="914400" rtl="0" algn="l">
              <a:spcBef>
                <a:spcPts val="0"/>
              </a:spcBef>
              <a:spcAft>
                <a:spcPts val="0"/>
              </a:spcAft>
              <a:buSzPts val="1400"/>
              <a:buChar char="○"/>
            </a:pPr>
            <a:r>
              <a:rPr lang="en"/>
              <a:t>Not while wearing glasses</a:t>
            </a:r>
            <a:endParaRPr/>
          </a:p>
          <a:p>
            <a:pPr indent="-317500" lvl="1" marL="914400" rtl="0" algn="l">
              <a:spcBef>
                <a:spcPts val="0"/>
              </a:spcBef>
              <a:spcAft>
                <a:spcPts val="0"/>
              </a:spcAft>
              <a:buSzPts val="1400"/>
              <a:buChar char="○"/>
            </a:pPr>
            <a:r>
              <a:rPr lang="en"/>
              <a:t>Issues with </a:t>
            </a:r>
            <a:r>
              <a:rPr lang="en"/>
              <a:t>scaling</a:t>
            </a:r>
            <a:endParaRPr/>
          </a:p>
          <a:p>
            <a:pPr indent="0" lvl="0" marL="0" rtl="0" algn="l">
              <a:spcBef>
                <a:spcPts val="1600"/>
              </a:spcBef>
              <a:spcAft>
                <a:spcPts val="1600"/>
              </a:spcAft>
              <a:buNone/>
            </a:pPr>
            <a:r>
              <a:t/>
            </a:r>
            <a:endParaRPr/>
          </a:p>
        </p:txBody>
      </p:sp>
      <p:pic>
        <p:nvPicPr>
          <p:cNvPr id="76" name="Google Shape;76;p15"/>
          <p:cNvPicPr preferRelativeResize="0"/>
          <p:nvPr/>
        </p:nvPicPr>
        <p:blipFill>
          <a:blip r:embed="rId3">
            <a:alphaModFix/>
          </a:blip>
          <a:stretch>
            <a:fillRect/>
          </a:stretch>
        </p:blipFill>
        <p:spPr>
          <a:xfrm>
            <a:off x="5663881" y="1147231"/>
            <a:ext cx="3321550" cy="3524614"/>
          </a:xfrm>
          <a:prstGeom prst="rect">
            <a:avLst/>
          </a:prstGeom>
          <a:noFill/>
          <a:ln>
            <a:noFill/>
          </a:ln>
        </p:spPr>
      </p:pic>
      <p:pic>
        <p:nvPicPr>
          <p:cNvPr id="77" name="Google Shape;77;p15"/>
          <p:cNvPicPr preferRelativeResize="0"/>
          <p:nvPr/>
        </p:nvPicPr>
        <p:blipFill>
          <a:blip r:embed="rId4">
            <a:alphaModFix/>
          </a:blip>
          <a:stretch>
            <a:fillRect/>
          </a:stretch>
        </p:blipFill>
        <p:spPr>
          <a:xfrm>
            <a:off x="5663875" y="1147225"/>
            <a:ext cx="3321550" cy="3600000"/>
          </a:xfrm>
          <a:prstGeom prst="rect">
            <a:avLst/>
          </a:prstGeom>
          <a:noFill/>
          <a:ln>
            <a:noFill/>
          </a:ln>
        </p:spPr>
      </p:pic>
      <p:pic>
        <p:nvPicPr>
          <p:cNvPr id="78" name="Google Shape;78;p15"/>
          <p:cNvPicPr preferRelativeResize="0"/>
          <p:nvPr/>
        </p:nvPicPr>
        <p:blipFill rotWithShape="1">
          <a:blip r:embed="rId5">
            <a:alphaModFix/>
          </a:blip>
          <a:srcRect b="0" l="0" r="0" t="27901"/>
          <a:stretch/>
        </p:blipFill>
        <p:spPr>
          <a:xfrm>
            <a:off x="4474150" y="504375"/>
            <a:ext cx="1638300" cy="118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so far</a:t>
            </a:r>
            <a:endParaRPr/>
          </a:p>
        </p:txBody>
      </p:sp>
      <p:sp>
        <p:nvSpPr>
          <p:cNvPr id="84" name="Google Shape;84;p16"/>
          <p:cNvSpPr txBox="1"/>
          <p:nvPr>
            <p:ph idx="1" type="body"/>
          </p:nvPr>
        </p:nvSpPr>
        <p:spPr>
          <a:xfrm>
            <a:off x="311700" y="1225225"/>
            <a:ext cx="59499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Snapchat-like f</a:t>
            </a:r>
            <a:r>
              <a:rPr lang="en"/>
              <a:t>ilters</a:t>
            </a:r>
            <a:endParaRPr/>
          </a:p>
          <a:p>
            <a:pPr indent="-304800" lvl="1" marL="914400" rtl="0" algn="l">
              <a:spcBef>
                <a:spcPts val="0"/>
              </a:spcBef>
              <a:spcAft>
                <a:spcPts val="0"/>
              </a:spcAft>
              <a:buSzPts val="1200"/>
              <a:buChar char="○"/>
            </a:pPr>
            <a:r>
              <a:rPr lang="en" sz="1600"/>
              <a:t>Floral headband: Real-time scale to fit the size of the head in the image</a:t>
            </a:r>
            <a:endParaRPr sz="1600"/>
          </a:p>
          <a:p>
            <a:pPr indent="-330200" lvl="1" marL="914400" rtl="0" algn="l">
              <a:spcBef>
                <a:spcPts val="0"/>
              </a:spcBef>
              <a:spcAft>
                <a:spcPts val="0"/>
              </a:spcAft>
              <a:buSzPts val="1600"/>
              <a:buChar char="○"/>
            </a:pPr>
            <a:r>
              <a:rPr lang="en" sz="1600"/>
              <a:t>Sunglasses: Real-time scale to the position of both eyes detected</a:t>
            </a:r>
            <a:endParaRPr sz="1600"/>
          </a:p>
          <a:p>
            <a:pPr indent="-342900" lvl="0" marL="457200" rtl="0" algn="l">
              <a:spcBef>
                <a:spcPts val="0"/>
              </a:spcBef>
              <a:spcAft>
                <a:spcPts val="0"/>
              </a:spcAft>
              <a:buSzPts val="1800"/>
              <a:buChar char="●"/>
            </a:pPr>
            <a:r>
              <a:rPr lang="en"/>
              <a:t>Segmentation of a Person Using Thresholding</a:t>
            </a:r>
            <a:endParaRPr/>
          </a:p>
          <a:p>
            <a:pPr indent="-330200" lvl="1" marL="914400" rtl="0" algn="l">
              <a:spcBef>
                <a:spcPts val="0"/>
              </a:spcBef>
              <a:spcAft>
                <a:spcPts val="0"/>
              </a:spcAft>
              <a:buSzPts val="1600"/>
              <a:buChar char="○"/>
            </a:pPr>
            <a:r>
              <a:rPr lang="en" sz="1600"/>
              <a:t>Unreliable depending on the lighting in the room</a:t>
            </a:r>
            <a:endParaRPr sz="1600"/>
          </a:p>
          <a:p>
            <a:pPr indent="-330200" lvl="2" marL="1371600" rtl="0" algn="l">
              <a:spcBef>
                <a:spcPts val="0"/>
              </a:spcBef>
              <a:spcAft>
                <a:spcPts val="0"/>
              </a:spcAft>
              <a:buSzPts val="1600"/>
              <a:buChar char="■"/>
            </a:pPr>
            <a:r>
              <a:rPr lang="en" sz="1600"/>
              <a:t>Likely due to static thresholding</a:t>
            </a:r>
            <a:endParaRPr sz="1600"/>
          </a:p>
          <a:p>
            <a:pPr indent="-330200" lvl="1" marL="914400" rtl="0" algn="l">
              <a:spcBef>
                <a:spcPts val="0"/>
              </a:spcBef>
              <a:spcAft>
                <a:spcPts val="0"/>
              </a:spcAft>
              <a:buSzPts val="1600"/>
              <a:buChar char="○"/>
            </a:pPr>
            <a:r>
              <a:rPr lang="en" sz="1600"/>
              <a:t>Overlay various background images</a:t>
            </a:r>
            <a:endParaRPr sz="1600"/>
          </a:p>
          <a:p>
            <a:pPr indent="-330200" lvl="2" marL="1371600" rtl="0" algn="l">
              <a:spcBef>
                <a:spcPts val="0"/>
              </a:spcBef>
              <a:spcAft>
                <a:spcPts val="0"/>
              </a:spcAft>
              <a:buSzPts val="1600"/>
              <a:buChar char="■"/>
            </a:pPr>
            <a:r>
              <a:rPr lang="en" sz="1600"/>
              <a:t>Find most common color using color histogram (Program 3)</a:t>
            </a:r>
            <a:endParaRPr sz="1600"/>
          </a:p>
          <a:p>
            <a:pPr indent="-330200" lvl="2" marL="1371600" rtl="0" algn="l">
              <a:spcBef>
                <a:spcPts val="0"/>
              </a:spcBef>
              <a:spcAft>
                <a:spcPts val="0"/>
              </a:spcAft>
              <a:buSzPts val="1600"/>
              <a:buChar char="■"/>
            </a:pPr>
            <a:r>
              <a:rPr lang="en" sz="1600"/>
              <a:t>Gaussian Blur of the background to provide privacy</a:t>
            </a:r>
            <a:endParaRPr sz="1600"/>
          </a:p>
          <a:p>
            <a:pPr indent="0" lvl="0" marL="0" rtl="0" algn="l">
              <a:spcBef>
                <a:spcPts val="160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6618150" y="1225225"/>
            <a:ext cx="2060400" cy="231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so far (Cont’)</a:t>
            </a:r>
            <a:endParaRPr/>
          </a:p>
        </p:txBody>
      </p:sp>
      <p:sp>
        <p:nvSpPr>
          <p:cNvPr id="91" name="Google Shape;91;p17"/>
          <p:cNvSpPr txBox="1"/>
          <p:nvPr>
            <p:ph idx="1" type="body"/>
          </p:nvPr>
        </p:nvSpPr>
        <p:spPr>
          <a:xfrm>
            <a:off x="311700" y="1225225"/>
            <a:ext cx="6089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 recognition using Eigenfaces/Fisherfaces</a:t>
            </a:r>
            <a:endParaRPr/>
          </a:p>
          <a:p>
            <a:pPr indent="-330200" lvl="1" marL="914400" rtl="0" algn="l">
              <a:spcBef>
                <a:spcPts val="0"/>
              </a:spcBef>
              <a:spcAft>
                <a:spcPts val="0"/>
              </a:spcAft>
              <a:buSzPts val="1600"/>
              <a:buChar char="○"/>
            </a:pPr>
            <a:r>
              <a:rPr lang="en" sz="1600"/>
              <a:t>“The ORL Database of Faces” and        		CelebFaces Attributes (CelebA) Dataset</a:t>
            </a:r>
            <a:endParaRPr sz="1600"/>
          </a:p>
          <a:p>
            <a:pPr indent="-330200" lvl="1" marL="914400" rtl="0" algn="l">
              <a:spcBef>
                <a:spcPts val="0"/>
              </a:spcBef>
              <a:spcAft>
                <a:spcPts val="0"/>
              </a:spcAft>
              <a:buSzPts val="1600"/>
              <a:buChar char="○"/>
            </a:pPr>
            <a:r>
              <a:rPr lang="en" sz="1600"/>
              <a:t>FaceRecognizer::train()</a:t>
            </a:r>
            <a:endParaRPr sz="1600"/>
          </a:p>
          <a:p>
            <a:pPr indent="-330200" lvl="1" marL="914400" rtl="0" algn="l">
              <a:spcBef>
                <a:spcPts val="0"/>
              </a:spcBef>
              <a:spcAft>
                <a:spcPts val="0"/>
              </a:spcAft>
              <a:buSzPts val="1600"/>
              <a:buChar char="○"/>
            </a:pPr>
            <a:r>
              <a:rPr lang="en" sz="1600"/>
              <a:t>FaceRecognizer::predict()</a:t>
            </a:r>
            <a:endParaRPr sz="1600"/>
          </a:p>
          <a:p>
            <a:pPr indent="-330200" lvl="1" marL="914400" rtl="0" algn="l">
              <a:spcBef>
                <a:spcPts val="0"/>
              </a:spcBef>
              <a:spcAft>
                <a:spcPts val="0"/>
              </a:spcAft>
              <a:buSzPts val="1600"/>
              <a:buChar char="○"/>
            </a:pPr>
            <a:r>
              <a:rPr lang="en" sz="1600"/>
              <a:t>Not implemented, because of trouble installing  extra module</a:t>
            </a:r>
            <a:endParaRPr sz="1600"/>
          </a:p>
          <a:p>
            <a:pPr indent="-342900" lvl="0" marL="457200" rtl="0" algn="l">
              <a:spcBef>
                <a:spcPts val="1000"/>
              </a:spcBef>
              <a:spcAft>
                <a:spcPts val="0"/>
              </a:spcAft>
              <a:buSzPts val="1800"/>
              <a:buChar char="●"/>
            </a:pPr>
            <a:r>
              <a:rPr lang="en"/>
              <a:t>UI elements</a:t>
            </a:r>
            <a:endParaRPr/>
          </a:p>
          <a:p>
            <a:pPr indent="-330200" lvl="1" marL="914400" rtl="0" algn="l">
              <a:spcBef>
                <a:spcPts val="0"/>
              </a:spcBef>
              <a:spcAft>
                <a:spcPts val="0"/>
              </a:spcAft>
              <a:buSzPts val="1600"/>
              <a:buChar char="○"/>
            </a:pPr>
            <a:r>
              <a:rPr lang="en" sz="1600"/>
              <a:t>Buttons for users to turn on overlays</a:t>
            </a:r>
            <a:endParaRPr sz="1600"/>
          </a:p>
          <a:p>
            <a:pPr indent="-330200" lvl="1" marL="914400" rtl="0" algn="l">
              <a:spcBef>
                <a:spcPts val="0"/>
              </a:spcBef>
              <a:spcAft>
                <a:spcPts val="0"/>
              </a:spcAft>
              <a:buSzPts val="1600"/>
              <a:buChar char="○"/>
            </a:pPr>
            <a:r>
              <a:rPr lang="en" sz="1600"/>
              <a:t>c</a:t>
            </a:r>
            <a:r>
              <a:rPr lang="en" sz="1600"/>
              <a:t>v::putText() and cv::getTextSize()</a:t>
            </a:r>
            <a:endParaRPr/>
          </a:p>
          <a:p>
            <a:pPr indent="0" lvl="0" marL="0" rtl="0" algn="l">
              <a:spcBef>
                <a:spcPts val="16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6212875" y="3281900"/>
            <a:ext cx="2514600" cy="14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Installing the opencv_contrib extra module</a:t>
            </a:r>
            <a:endParaRPr/>
          </a:p>
          <a:p>
            <a:pPr indent="-317500" lvl="1" marL="914400" rtl="0" algn="l">
              <a:spcBef>
                <a:spcPts val="0"/>
              </a:spcBef>
              <a:spcAft>
                <a:spcPts val="0"/>
              </a:spcAft>
              <a:buSzPts val="1400"/>
              <a:buChar char="○"/>
            </a:pPr>
            <a:r>
              <a:rPr lang="en"/>
              <a:t>Doesn’t include face recognition as planned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Eye detection classifiers aren’t efficient enough</a:t>
            </a:r>
            <a:endParaRPr>
              <a:solidFill>
                <a:srgbClr val="000000"/>
              </a:solidFill>
            </a:endParaRPr>
          </a:p>
          <a:p>
            <a:pPr indent="-317500" lvl="1" marL="914400" rtl="0" algn="l">
              <a:spcBef>
                <a:spcPts val="0"/>
              </a:spcBef>
              <a:spcAft>
                <a:spcPts val="0"/>
              </a:spcAft>
              <a:buClr>
                <a:srgbClr val="000000"/>
              </a:buClr>
              <a:buSzPts val="1400"/>
              <a:buChar char="○"/>
            </a:pPr>
            <a:r>
              <a:rPr lang="en"/>
              <a:t>Detection is very unreliable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Requires face to be very close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Finding free snapchat-like filters to use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Many of them cost money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Background overlay isn’t efficient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Performance of running in real-time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Causes performance to reduce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Static images perform better.</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04" name="Google Shape;104;p19"/>
          <p:cNvSpPr txBox="1"/>
          <p:nvPr>
            <p:ph idx="1" type="body"/>
          </p:nvPr>
        </p:nvSpPr>
        <p:spPr>
          <a:xfrm>
            <a:off x="311700" y="30096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solidFill>
                  <a:schemeClr val="hlink"/>
                </a:solidFill>
                <a:hlinkClick r:id="rId3"/>
              </a:rPr>
              <a:t>Demo Zoom recording link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92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10" name="Google Shape;110;p20"/>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Face/Eye Detections</a:t>
            </a:r>
            <a:endParaRPr/>
          </a:p>
          <a:p>
            <a:pPr indent="-330200" lvl="1" marL="914400" rtl="0" algn="l">
              <a:spcBef>
                <a:spcPts val="0"/>
              </a:spcBef>
              <a:spcAft>
                <a:spcPts val="0"/>
              </a:spcAft>
              <a:buSzPts val="1600"/>
              <a:buChar char="○"/>
            </a:pPr>
            <a:r>
              <a:rPr lang="en" sz="1600"/>
              <a:t>Look into tweaking the parameters for eye detection.</a:t>
            </a:r>
            <a:endParaRPr sz="1600"/>
          </a:p>
          <a:p>
            <a:pPr indent="-330200" lvl="2" marL="1371600" rtl="0" algn="l">
              <a:spcBef>
                <a:spcPts val="0"/>
              </a:spcBef>
              <a:spcAft>
                <a:spcPts val="0"/>
              </a:spcAft>
              <a:buSzPts val="1600"/>
              <a:buChar char="■"/>
            </a:pPr>
            <a:r>
              <a:rPr lang="en" sz="1600"/>
              <a:t>Currently using the bounds of the face</a:t>
            </a:r>
            <a:endParaRPr sz="1600"/>
          </a:p>
          <a:p>
            <a:pPr indent="-330200" lvl="3" marL="1828800" rtl="0" algn="l">
              <a:spcBef>
                <a:spcPts val="0"/>
              </a:spcBef>
              <a:spcAft>
                <a:spcPts val="0"/>
              </a:spcAft>
              <a:buSzPts val="1600"/>
              <a:buChar char="●"/>
            </a:pPr>
            <a:r>
              <a:rPr lang="en" sz="1600"/>
              <a:t>Possibly scale the face image up to increase the detection rate</a:t>
            </a:r>
            <a:endParaRPr sz="1600"/>
          </a:p>
          <a:p>
            <a:pPr indent="-330200" lvl="3" marL="1828800" rtl="0" algn="l">
              <a:spcBef>
                <a:spcPts val="0"/>
              </a:spcBef>
              <a:spcAft>
                <a:spcPts val="0"/>
              </a:spcAft>
              <a:buSzPts val="1600"/>
              <a:buChar char="●"/>
            </a:pPr>
            <a:r>
              <a:rPr lang="en" sz="1600"/>
              <a:t>Crop the face image</a:t>
            </a:r>
            <a:endParaRPr sz="1600"/>
          </a:p>
          <a:p>
            <a:pPr indent="-330200" lvl="2" marL="1371600" rtl="0" algn="l">
              <a:spcBef>
                <a:spcPts val="0"/>
              </a:spcBef>
              <a:spcAft>
                <a:spcPts val="0"/>
              </a:spcAft>
              <a:buSzPts val="1600"/>
              <a:buChar char="■"/>
            </a:pPr>
            <a:r>
              <a:rPr lang="en" sz="1600"/>
              <a:t>Use multiple eye classifiers</a:t>
            </a:r>
            <a:endParaRPr sz="1600"/>
          </a:p>
          <a:p>
            <a:pPr indent="-330200" lvl="1" marL="914400" rtl="0" algn="l">
              <a:spcBef>
                <a:spcPts val="0"/>
              </a:spcBef>
              <a:spcAft>
                <a:spcPts val="0"/>
              </a:spcAft>
              <a:buSzPts val="1600"/>
              <a:buChar char="○"/>
            </a:pPr>
            <a:r>
              <a:rPr lang="en" sz="1600"/>
              <a:t>Look into expanding the detection of faces that are rotated</a:t>
            </a:r>
            <a:endParaRPr sz="1600"/>
          </a:p>
          <a:p>
            <a:pPr indent="-342900" lvl="0" marL="457200" rtl="0" algn="l">
              <a:spcBef>
                <a:spcPts val="1000"/>
              </a:spcBef>
              <a:spcAft>
                <a:spcPts val="0"/>
              </a:spcAft>
              <a:buSzPts val="1800"/>
              <a:buChar char="●"/>
            </a:pPr>
            <a:r>
              <a:rPr lang="en"/>
              <a:t>SnapChat Filters</a:t>
            </a:r>
            <a:endParaRPr/>
          </a:p>
          <a:p>
            <a:pPr indent="-330200" lvl="1" marL="914400" rtl="0" algn="l">
              <a:spcBef>
                <a:spcPts val="0"/>
              </a:spcBef>
              <a:spcAft>
                <a:spcPts val="0"/>
              </a:spcAft>
              <a:buSzPts val="1600"/>
              <a:buChar char="○"/>
            </a:pPr>
            <a:r>
              <a:rPr lang="en" sz="1600"/>
              <a:t>Find more filters to test for scaling.</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2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16" name="Google Shape;116;p21"/>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Segmentation of a Person to create Zoom background</a:t>
            </a:r>
            <a:endParaRPr/>
          </a:p>
          <a:p>
            <a:pPr indent="-330200" lvl="1" marL="914400" rtl="0" algn="l">
              <a:spcBef>
                <a:spcPts val="0"/>
              </a:spcBef>
              <a:spcAft>
                <a:spcPts val="0"/>
              </a:spcAft>
              <a:buSzPts val="1600"/>
              <a:buChar char="○"/>
            </a:pPr>
            <a:r>
              <a:rPr lang="en" sz="1600"/>
              <a:t>Try haarcascade_upperbody classifier</a:t>
            </a:r>
            <a:endParaRPr sz="1600"/>
          </a:p>
          <a:p>
            <a:pPr indent="-330200" lvl="1" marL="914400" rtl="0" algn="l">
              <a:spcBef>
                <a:spcPts val="0"/>
              </a:spcBef>
              <a:spcAft>
                <a:spcPts val="0"/>
              </a:spcAft>
              <a:buSzPts val="1600"/>
              <a:buChar char="○"/>
            </a:pPr>
            <a:r>
              <a:rPr lang="en" sz="1600"/>
              <a:t>Attempt to make thresholding more reliable</a:t>
            </a:r>
            <a:endParaRPr sz="1600"/>
          </a:p>
          <a:p>
            <a:pPr indent="-330200" lvl="2" marL="1371600" rtl="0" algn="l">
              <a:spcBef>
                <a:spcPts val="0"/>
              </a:spcBef>
              <a:spcAft>
                <a:spcPts val="0"/>
              </a:spcAft>
              <a:buSzPts val="1600"/>
              <a:buChar char="■"/>
            </a:pPr>
            <a:r>
              <a:rPr lang="en" sz="1600"/>
              <a:t>Utilize histogram technique</a:t>
            </a:r>
            <a:endParaRPr sz="1600"/>
          </a:p>
          <a:p>
            <a:pPr indent="-330200" lvl="1" marL="914400" rtl="0" algn="l">
              <a:spcBef>
                <a:spcPts val="0"/>
              </a:spcBef>
              <a:spcAft>
                <a:spcPts val="0"/>
              </a:spcAft>
              <a:buSzPts val="1600"/>
              <a:buChar char="○"/>
            </a:pPr>
            <a:r>
              <a:rPr lang="en" sz="1600"/>
              <a:t>Look into more reliable segmentation techniques</a:t>
            </a:r>
            <a:endParaRPr sz="1600"/>
          </a:p>
          <a:p>
            <a:pPr indent="-330200" lvl="2" marL="1371600" rtl="0" algn="l">
              <a:spcBef>
                <a:spcPts val="0"/>
              </a:spcBef>
              <a:spcAft>
                <a:spcPts val="0"/>
              </a:spcAft>
              <a:buSzPts val="1600"/>
              <a:buChar char="■"/>
            </a:pPr>
            <a:r>
              <a:rPr lang="en" sz="1600"/>
              <a:t>K-means clustering</a:t>
            </a:r>
            <a:endParaRPr sz="1600"/>
          </a:p>
          <a:p>
            <a:pPr indent="-330200" lvl="2" marL="1371600" rtl="0" algn="l">
              <a:spcBef>
                <a:spcPts val="0"/>
              </a:spcBef>
              <a:spcAft>
                <a:spcPts val="0"/>
              </a:spcAft>
              <a:buSzPts val="1600"/>
              <a:buChar char="■"/>
            </a:pPr>
            <a:r>
              <a:rPr lang="en" sz="1600"/>
              <a:t>Super Pixels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