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6" r:id="rId2"/>
  </p:sldMasterIdLst>
  <p:notesMasterIdLst>
    <p:notesMasterId r:id="rId37"/>
  </p:notesMasterIdLst>
  <p:handoutMasterIdLst>
    <p:handoutMasterId r:id="rId38"/>
  </p:handoutMasterIdLst>
  <p:sldIdLst>
    <p:sldId id="256" r:id="rId3"/>
    <p:sldId id="264" r:id="rId4"/>
    <p:sldId id="455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481" r:id="rId3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96C11-893F-4E1D-BA54-351C2DB67BE6}" v="47" dt="2021-09-01T09:39:0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87940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0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0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0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0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0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0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0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0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0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0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0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0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0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0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0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0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0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0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0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0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0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0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0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0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0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0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0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0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0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0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0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0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0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0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0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0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0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0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0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0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0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0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0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0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0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0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0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0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0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0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0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0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0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0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0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0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0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0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0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0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0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0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0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0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0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0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0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0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0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0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0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4/12/2022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4/12/2022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4/12/2022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P_protocol_number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Socket Introduction</a:t>
            </a:r>
            <a:endParaRPr lang="en-US" altLang="en-US" sz="49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School of Information and Communication Technology,</a:t>
            </a:r>
          </a:p>
          <a:p>
            <a:r>
              <a:rPr lang="en-US" altLang="en-US" sz="2000" dirty="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8D2-4696-4938-8DAE-335397F2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1184-3861-4AA4-BE39-2F8AFBD2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C/C++ Programming APIs</a:t>
            </a:r>
          </a:p>
          <a:p>
            <a:pPr marL="640080" lvl="1" indent="-182880">
              <a:defRPr/>
            </a:pPr>
            <a:r>
              <a:rPr lang="vi-VN" sz="2200" dirty="0">
                <a:solidFill>
                  <a:srgbClr val="FF0000"/>
                </a:solidFill>
                <a:ea typeface="+mn-ea"/>
                <a:cs typeface="Arial" charset="0"/>
              </a:rPr>
              <a:t>socket()</a:t>
            </a:r>
          </a:p>
          <a:p>
            <a:pPr lvl="2" indent="-182880">
              <a:defRPr/>
            </a:pPr>
            <a:r>
              <a:rPr lang="en-US" sz="1700" dirty="0">
                <a:ea typeface="+mn-ea"/>
                <a:cs typeface="Arial" charset="0"/>
              </a:rPr>
              <a:t>C</a:t>
            </a:r>
            <a:r>
              <a:rPr lang="vi-VN" sz="1700" dirty="0">
                <a:ea typeface="+mn-ea"/>
                <a:cs typeface="Arial" charset="0"/>
              </a:rPr>
              <a:t>reates a socket of a given domain, type, protocol (buy a phone)</a:t>
            </a:r>
            <a:endParaRPr lang="vi-VN" sz="1800" dirty="0">
              <a:ea typeface="+mn-ea"/>
              <a:cs typeface="Arial" charset="0"/>
            </a:endParaRP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Returns a file descriptor (called a socket ID)</a:t>
            </a:r>
          </a:p>
          <a:p>
            <a:pPr marL="640080" lvl="1" indent="-182880">
              <a:defRPr/>
            </a:pPr>
            <a:r>
              <a:rPr lang="vi-VN" sz="2200" dirty="0">
                <a:solidFill>
                  <a:srgbClr val="FF0000"/>
                </a:solidFill>
                <a:ea typeface="+mn-ea"/>
                <a:cs typeface="Arial" charset="0"/>
              </a:rPr>
              <a:t>bind()</a:t>
            </a:r>
          </a:p>
          <a:p>
            <a:pPr lvl="2" indent="-182880">
              <a:defRPr/>
            </a:pPr>
            <a:r>
              <a:rPr lang="vi-VN" sz="1700" dirty="0">
                <a:ea typeface="+mn-ea"/>
                <a:cs typeface="Arial" charset="0"/>
              </a:rPr>
              <a:t>Assigns a name to the socket (get a telephone number)</a:t>
            </a:r>
            <a:endParaRPr lang="vi-VN" sz="1800" dirty="0">
              <a:ea typeface="+mn-ea"/>
              <a:cs typeface="Arial" charset="0"/>
            </a:endParaRP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Associate a socket with an IP address and port number (Eg : 192.168.1.1:80)</a:t>
            </a:r>
          </a:p>
          <a:p>
            <a:pPr marL="640080" lvl="1" indent="-182880">
              <a:defRPr/>
            </a:pPr>
            <a:r>
              <a:rPr lang="en-US" sz="2200" dirty="0">
                <a:solidFill>
                  <a:srgbClr val="FF0000"/>
                </a:solidFill>
                <a:ea typeface="+mn-ea"/>
                <a:cs typeface="Arial" charset="0"/>
              </a:rPr>
              <a:t>a</a:t>
            </a:r>
            <a:r>
              <a:rPr lang="vi-VN" sz="2200" dirty="0">
                <a:solidFill>
                  <a:srgbClr val="FF0000"/>
                </a:solidFill>
                <a:ea typeface="+mn-ea"/>
                <a:cs typeface="Arial" charset="0"/>
              </a:rPr>
              <a:t>ccept()</a:t>
            </a:r>
            <a:r>
              <a:rPr lang="vi-VN" sz="2200" dirty="0">
                <a:ea typeface="+mn-ea"/>
                <a:cs typeface="Arial" charset="0"/>
              </a:rPr>
              <a:t> </a:t>
            </a: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server accepts a connection request from a client (answer phone)</a:t>
            </a:r>
            <a:endParaRPr lang="vi-VN" sz="1400" dirty="0">
              <a:ea typeface="+mn-ea"/>
              <a:cs typeface="Arial" charset="0"/>
            </a:endParaRP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There are basically three styles of using accept:</a:t>
            </a:r>
          </a:p>
          <a:p>
            <a:pPr marL="1645920" lvl="4" indent="-182880">
              <a:defRPr/>
            </a:pPr>
            <a:r>
              <a:rPr lang="vi-VN" sz="1700" dirty="0">
                <a:ea typeface="+mn-ea"/>
                <a:cs typeface="Arial" charset="0"/>
              </a:rPr>
              <a:t>Iterating server: Only one socket is opened at a time. </a:t>
            </a:r>
          </a:p>
          <a:p>
            <a:pPr marL="1645920" lvl="4" indent="-182880">
              <a:defRPr/>
            </a:pPr>
            <a:r>
              <a:rPr lang="vi-VN" sz="1700" dirty="0">
                <a:ea typeface="+mn-ea"/>
                <a:cs typeface="Arial" charset="0"/>
              </a:rPr>
              <a:t>Forking server: After an accept, a child process is forked off to handle the connection. </a:t>
            </a:r>
          </a:p>
          <a:p>
            <a:pPr marL="1645920" lvl="4" indent="-182880">
              <a:defRPr/>
            </a:pPr>
            <a:r>
              <a:rPr lang="vi-VN" sz="1700" dirty="0">
                <a:ea typeface="+mn-ea"/>
                <a:cs typeface="Arial" charset="0"/>
              </a:rPr>
              <a:t>Concurrent single server: use select to simultaneously wait on all open socketIds, and waking up the process only when new data arrives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98F63-912B-4C29-8A0D-D39C19F5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5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DCEA-4D61-497C-A6F0-A6BFF3A6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DA2D-D147-4C74-85B7-9EA1AB02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Programming APIs</a:t>
            </a:r>
          </a:p>
          <a:p>
            <a:pPr lvl="1"/>
            <a:r>
              <a:rPr lang="vi-VN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connect()</a:t>
            </a:r>
          </a:p>
          <a:p>
            <a:pPr lvl="2"/>
            <a:r>
              <a:rPr lang="vi-VN" altLang="en-US" sz="1700" dirty="0">
                <a:cs typeface="Arial" panose="020B0604020202020204" pitchFamily="34" charset="0"/>
              </a:rPr>
              <a:t>Client requests a connection request to a server</a:t>
            </a:r>
            <a:endParaRPr lang="vi-VN" altLang="en-US" sz="1800" dirty="0">
              <a:cs typeface="Arial" panose="020B0604020202020204" pitchFamily="34" charset="0"/>
            </a:endParaRPr>
          </a:p>
          <a:p>
            <a:pPr lvl="2"/>
            <a:r>
              <a:rPr lang="vi-VN" altLang="en-US" sz="1800" dirty="0">
                <a:cs typeface="Arial" panose="020B0604020202020204" pitchFamily="34" charset="0"/>
              </a:rPr>
              <a:t>This is the first of the client calls</a:t>
            </a:r>
            <a:endParaRPr lang="vi-VN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end()</a:t>
            </a:r>
            <a:endParaRPr lang="vi-VN" altLang="en-US" dirty="0">
              <a:cs typeface="Arial" panose="020B0604020202020204" pitchFamily="34" charset="0"/>
            </a:endParaRPr>
          </a:p>
          <a:p>
            <a:pPr lvl="2"/>
            <a:r>
              <a:rPr lang="en-US" altLang="en-US" dirty="0">
                <a:cs typeface="Arial" panose="020B0604020202020204" pitchFamily="34" charset="0"/>
              </a:rPr>
              <a:t>W</a:t>
            </a:r>
            <a:r>
              <a:rPr lang="vi-VN" altLang="en-US" dirty="0">
                <a:cs typeface="Arial" panose="020B0604020202020204" pitchFamily="34" charset="0"/>
              </a:rPr>
              <a:t>rite data to connection </a:t>
            </a:r>
            <a:r>
              <a:rPr lang="vi-VN" altLang="en-US" dirty="0">
                <a:cs typeface="Arial" panose="020B0604020202020204" pitchFamily="34" charset="0"/>
                <a:sym typeface="Wingdings" panose="05000000000000000000" pitchFamily="2" charset="2"/>
              </a:rPr>
              <a:t> to the parterner</a:t>
            </a:r>
            <a:r>
              <a:rPr lang="vi-VN" altLang="en-US" dirty="0">
                <a:cs typeface="Arial" panose="020B0604020202020204" pitchFamily="34" charset="0"/>
              </a:rPr>
              <a:t> (speak)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ecv()</a:t>
            </a:r>
            <a:r>
              <a:rPr lang="vi-VN" altLang="en-US" dirty="0"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altLang="en-US" dirty="0">
                <a:cs typeface="Arial" panose="020B0604020202020204" pitchFamily="34" charset="0"/>
              </a:rPr>
              <a:t>R</a:t>
            </a:r>
            <a:r>
              <a:rPr lang="vi-VN" altLang="en-US" dirty="0">
                <a:cs typeface="Arial" panose="020B0604020202020204" pitchFamily="34" charset="0"/>
              </a:rPr>
              <a:t>ead data from connection </a:t>
            </a:r>
            <a:r>
              <a:rPr lang="vi-VN" altLang="en-US" dirty="0">
                <a:cs typeface="Arial" panose="020B0604020202020204" pitchFamily="34" charset="0"/>
                <a:sym typeface="Wingdings" panose="05000000000000000000" pitchFamily="2" charset="2"/>
              </a:rPr>
              <a:t> from the parterner</a:t>
            </a:r>
            <a:r>
              <a:rPr lang="vi-VN" altLang="en-US" dirty="0">
                <a:cs typeface="Arial" panose="020B0604020202020204" pitchFamily="34" charset="0"/>
              </a:rPr>
              <a:t> (listen)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c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lose()</a:t>
            </a:r>
          </a:p>
          <a:p>
            <a:pPr lvl="2"/>
            <a:r>
              <a:rPr lang="en-US" altLang="en-US" dirty="0">
                <a:cs typeface="Arial" panose="020B0604020202020204" pitchFamily="34" charset="0"/>
              </a:rPr>
              <a:t>C</a:t>
            </a:r>
            <a:r>
              <a:rPr lang="vi-VN" altLang="en-US" dirty="0">
                <a:cs typeface="Arial" panose="020B0604020202020204" pitchFamily="34" charset="0"/>
              </a:rPr>
              <a:t>lose a socket descriptor (end the call)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9B25-A4E3-45BC-A891-335D7741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02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24F-CDC0-4C70-9D92-24F83E60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Arial" panose="020B0604020202020204" pitchFamily="34" charset="0"/>
              </a:rPr>
              <a:t>Datagram Socket (UDP)</a:t>
            </a:r>
            <a:r>
              <a:rPr lang="ar-SA" altLang="en-US" dirty="0">
                <a:cs typeface="Arial" panose="020B0604020202020204" pitchFamily="34" charset="0"/>
              </a:rPr>
              <a:t>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DB29-D450-4C7E-92B7-A9197A77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UDP is a simple transport-layer protocol </a:t>
            </a:r>
            <a:endParaRPr lang="en-GB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GB" altLang="en-US" dirty="0">
                <a:cs typeface="Arial" panose="020B0604020202020204" pitchFamily="34" charset="0"/>
              </a:rPr>
              <a:t>If a datagram is errored or lost, it won’t be</a:t>
            </a:r>
            <a:r>
              <a:rPr lang="vi-VN" altLang="en-US" dirty="0">
                <a:cs typeface="Arial" panose="020B0604020202020204" pitchFamily="34" charset="0"/>
              </a:rPr>
              <a:t> automatically retransmitted (can process in application)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UDP provides a </a:t>
            </a:r>
            <a:r>
              <a:rPr lang="vi-VN" altLang="en-US" i="1" dirty="0">
                <a:cs typeface="Arial" panose="020B0604020202020204" pitchFamily="34" charset="0"/>
              </a:rPr>
              <a:t>connectionless</a:t>
            </a:r>
            <a:r>
              <a:rPr lang="vi-VN" altLang="en-US" dirty="0">
                <a:cs typeface="Arial" panose="020B0604020202020204" pitchFamily="34" charset="0"/>
              </a:rPr>
              <a:t> service, as there need not be any long-term relationship between a UDP client and server </a:t>
            </a:r>
            <a:endParaRPr lang="en-GB" altLang="en-US" dirty="0">
              <a:cs typeface="Arial" panose="020B0604020202020204" pitchFamily="34" charset="0"/>
            </a:endParaRPr>
          </a:p>
          <a:p>
            <a:pPr eaLnBrk="1" hangingPunct="1"/>
            <a:endParaRPr lang="vi-VN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6F1B-A4C4-4570-86BF-1021FDF5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15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76D7-D840-4BFB-B57A-0E7CB35F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Arial" panose="020B0604020202020204" pitchFamily="34" charset="0"/>
              </a:rPr>
              <a:t>Datagram Socket (UDP)</a:t>
            </a:r>
            <a:r>
              <a:rPr lang="ar-SA" altLang="en-US" dirty="0">
                <a:cs typeface="Arial" panose="020B0604020202020204" pitchFamily="34" charset="0"/>
              </a:rPr>
              <a:t>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DC17-014F-451D-A7B6-8CA7D73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7A3FE-76F1-494F-B850-F1D8D96B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37" y="950761"/>
            <a:ext cx="6626926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86F0-E8E6-40D6-9E4D-A076E63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C/C++ 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5E3B-9832-4932-9940-4BFE8B41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Can be found under /</a:t>
            </a:r>
            <a:r>
              <a:rPr lang="en-US" altLang="en-US" dirty="0" err="1"/>
              <a:t>usr</a:t>
            </a:r>
            <a:r>
              <a:rPr lang="en-US" altLang="en-US" dirty="0"/>
              <a:t>/include</a:t>
            </a:r>
          </a:p>
          <a:p>
            <a:pPr lvl="1" eaLnBrk="1" hangingPunct="1"/>
            <a:r>
              <a:rPr lang="en-US" altLang="en-US" dirty="0"/>
              <a:t>E.g.: /</a:t>
            </a:r>
            <a:r>
              <a:rPr lang="en-US" altLang="en-US" dirty="0" err="1"/>
              <a:t>usr</a:t>
            </a:r>
            <a:r>
              <a:rPr lang="en-US" altLang="en-US" dirty="0"/>
              <a:t>/include/i386-linux-gnu</a:t>
            </a:r>
          </a:p>
          <a:p>
            <a:pPr eaLnBrk="1" hangingPunct="1"/>
            <a:r>
              <a:rPr lang="en-US" altLang="en-US" dirty="0"/>
              <a:t>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input and output of basic C programs.</a:t>
            </a:r>
          </a:p>
          <a:p>
            <a:pPr eaLnBrk="1" hangingPunct="1"/>
            <a:r>
              <a:rPr lang="en-US" altLang="en-US" dirty="0"/>
              <a:t>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Contains definitions of data types used in system calls. These types are used in the next two include files.</a:t>
            </a:r>
          </a:p>
          <a:p>
            <a:pPr eaLnBrk="1" hangingPunct="1"/>
            <a:r>
              <a:rPr lang="en-US" altLang="en-US" dirty="0"/>
              <a:t>&lt;sys/</a:t>
            </a:r>
            <a:r>
              <a:rPr lang="en-US" altLang="en-US" dirty="0" err="1"/>
              <a:t>socket.h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Includes definitions of structures needed for sockets.</a:t>
            </a:r>
          </a:p>
          <a:p>
            <a:pPr eaLnBrk="1" hangingPunct="1"/>
            <a:r>
              <a:rPr lang="en-US" altLang="en-US" dirty="0"/>
              <a:t>&lt;</a:t>
            </a:r>
            <a:r>
              <a:rPr lang="en-US" altLang="en-US" dirty="0" err="1"/>
              <a:t>netinet</a:t>
            </a:r>
            <a:r>
              <a:rPr lang="en-US" altLang="en-US" dirty="0"/>
              <a:t>/</a:t>
            </a:r>
            <a:r>
              <a:rPr lang="en-US" altLang="en-US" dirty="0" err="1"/>
              <a:t>in.h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contains constants and structures needed for internet domain addresses.	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E2C5-0FFF-4B2F-8FAD-C7F7028A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8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E768-6BCC-4713-89E5-0AC58D6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+mj-ea"/>
                <a:cs typeface="Arial" charset="0"/>
              </a:rPr>
              <a:t>Socket Address Structures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774D-FB23-4CC5-BE2F-D33B9E66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Most socket functions require a pointer to a socket address structure as an argument.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Each supported protocol suite defines its own socket address structure.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A Socket Address Structure is a structure which has information of a socket to create or connect with it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Types of socket address structures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200" dirty="0">
                <a:ea typeface="ＭＳ Ｐゴシック" charset="0"/>
                <a:cs typeface="Arial" charset="0"/>
              </a:rPr>
              <a:t>IPv4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200" dirty="0">
                <a:ea typeface="ＭＳ Ｐゴシック" charset="0"/>
                <a:cs typeface="Arial" charset="0"/>
              </a:rPr>
              <a:t>IPv6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A8FA2-C56B-4123-8075-35796A89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47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743B-142E-4755-9458-7263B9FA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+mj-ea"/>
                <a:cs typeface="Arial" charset="0"/>
              </a:rPr>
              <a:t>IPv4 Socket Address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C3F3F-AF8E-4A14-BEA7-0EA22AC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35B61-D84C-4112-BACE-0D425EDD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4" y="1173284"/>
            <a:ext cx="819983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8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6B15-E95F-4B27-85CE-29F913FB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+mj-ea"/>
                <a:cs typeface="Arial" charset="0"/>
              </a:rPr>
              <a:t>IPv6 Socket Address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A82A8-E283-4B73-9493-7C6F819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4135F-3A57-494B-8932-8BBEFDE1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2" y="947713"/>
            <a:ext cx="8401016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1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35C5-AD45-42B0-A5B6-739149F8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36EF-C5E7-4B71-BBF4-0FC9F82E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Auxiliary APIs:</a:t>
            </a:r>
          </a:p>
          <a:p>
            <a:pPr lvl="1" eaLnBrk="1" hangingPunct="1"/>
            <a:r>
              <a:rPr lang="en-US" altLang="en-US" dirty="0"/>
              <a:t>All binary values are network byte ordered</a:t>
            </a:r>
            <a:endParaRPr lang="vi-VN" altLang="en-US" sz="2200" dirty="0"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2200" i="1" dirty="0">
                <a:solidFill>
                  <a:srgbClr val="FF0000"/>
                </a:solidFill>
                <a:cs typeface="Arial" panose="020B0604020202020204" pitchFamily="34" charset="0"/>
              </a:rPr>
              <a:t>htons, htonl, ntohs, ntohl</a:t>
            </a:r>
            <a:r>
              <a:rPr lang="vi-VN" altLang="en-US" sz="2200" dirty="0">
                <a:cs typeface="Arial" panose="020B0604020202020204" pitchFamily="34" charset="0"/>
              </a:rPr>
              <a:t>: </a:t>
            </a:r>
            <a:r>
              <a:rPr lang="vi-VN" altLang="en-US" sz="2200" b="1" i="1" dirty="0">
                <a:cs typeface="Arial" panose="020B0604020202020204" pitchFamily="34" charset="0"/>
              </a:rPr>
              <a:t>byte ordering</a:t>
            </a:r>
          </a:p>
          <a:p>
            <a:pPr lvl="1" eaLnBrk="1" hangingPunct="1"/>
            <a:r>
              <a:rPr lang="vi-VN" altLang="en-US" sz="2200" i="1" dirty="0">
                <a:solidFill>
                  <a:srgbClr val="FF0000"/>
                </a:solidFill>
                <a:cs typeface="Arial" panose="020B0604020202020204" pitchFamily="34" charset="0"/>
              </a:rPr>
              <a:t>inet_ntoa(), inet_aton(), inet_addr</a:t>
            </a:r>
            <a:r>
              <a:rPr lang="vi-VN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en-US" sz="2200" dirty="0">
                <a:cs typeface="Arial" panose="020B0604020202020204" pitchFamily="34" charset="0"/>
              </a:rPr>
              <a:t>: Convert IP addresses from a dots-and-number string (eg : 192.168.1.1) to a struct in_addr and back</a:t>
            </a:r>
          </a:p>
          <a:p>
            <a:pPr lvl="1" eaLnBrk="1" hangingPunct="1"/>
            <a:r>
              <a:rPr lang="vi-VN" altLang="en-US" sz="2200" i="1" dirty="0">
                <a:solidFill>
                  <a:srgbClr val="FF0000"/>
                </a:solidFill>
                <a:cs typeface="Arial" panose="020B0604020202020204" pitchFamily="34" charset="0"/>
              </a:rPr>
              <a:t>inet pton, inet ntop</a:t>
            </a:r>
            <a:r>
              <a:rPr lang="vi-VN" altLang="en-US" sz="2200" dirty="0">
                <a:cs typeface="Arial" panose="020B0604020202020204" pitchFamily="34" charset="0"/>
              </a:rPr>
              <a:t>: conversion of IP numbers between presentation and strings</a:t>
            </a:r>
          </a:p>
          <a:p>
            <a:pPr eaLnBrk="1" hangingPunct="1"/>
            <a:endParaRPr lang="vi-VN" altLang="en-US" sz="2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733AB-8B19-4286-B5EC-AB4CF392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53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52DA-0696-48BC-BBA1-4E8E7F5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FFA5-EE9B-4DF3-B1B1-FD52EEA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800" dirty="0">
                <a:cs typeface="Arial" panose="020B0604020202020204" pitchFamily="34" charset="0"/>
              </a:rPr>
              <a:t>#include &lt;sys/</a:t>
            </a:r>
            <a:r>
              <a:rPr lang="en-GB" altLang="en-US" sz="1800" dirty="0" err="1">
                <a:cs typeface="Arial" panose="020B0604020202020204" pitchFamily="34" charset="0"/>
              </a:rPr>
              <a:t>socket.h</a:t>
            </a:r>
            <a:r>
              <a:rPr lang="en-GB" altLang="en-US" sz="1800" dirty="0">
                <a:cs typeface="Arial" panose="020B0604020202020204" pitchFamily="34" charset="0"/>
              </a:rPr>
              <a:t>&gt;</a:t>
            </a:r>
            <a:endParaRPr lang="en-US" altLang="en-US" sz="1800" b="1" dirty="0">
              <a:cs typeface="Arial" panose="020B0604020202020204" pitchFamily="34" charset="0"/>
            </a:endParaRP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getprotobyname</a:t>
            </a:r>
            <a:r>
              <a:rPr lang="en-US" altLang="en-US" sz="1800" b="1" dirty="0">
                <a:cs typeface="Arial" panose="020B0604020202020204" pitchFamily="34" charset="0"/>
              </a:rPr>
              <a:t>()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name.</a:t>
            </a: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getprotobynumber</a:t>
            </a:r>
            <a:r>
              <a:rPr lang="en-US" altLang="en-US" sz="1800" b="1" dirty="0">
                <a:cs typeface="Arial" panose="020B0604020202020204" pitchFamily="34" charset="0"/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number.</a:t>
            </a:r>
          </a:p>
          <a:p>
            <a:pPr lvl="1"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List of IP protocol numbers – Wikipedia</a:t>
            </a:r>
            <a:endParaRPr lang="en-US" sz="1800" dirty="0"/>
          </a:p>
          <a:p>
            <a:pPr marL="0" indent="0">
              <a:buNone/>
            </a:pPr>
            <a:endParaRPr lang="en-US" altLang="en-US" sz="2200" dirty="0">
              <a:cs typeface="Arial" panose="020B0604020202020204" pitchFamily="34" charset="0"/>
            </a:endParaRP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getservbyname</a:t>
            </a:r>
            <a:r>
              <a:rPr lang="en-US" altLang="en-US" sz="1800" b="1" dirty="0">
                <a:cs typeface="Arial" panose="020B0604020202020204" pitchFamily="34" charset="0"/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service name.</a:t>
            </a: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getservbyport</a:t>
            </a:r>
            <a:r>
              <a:rPr lang="en-US" altLang="en-US" sz="1800" b="1" dirty="0">
                <a:cs typeface="Arial" panose="020B0604020202020204" pitchFamily="34" charset="0"/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port.</a:t>
            </a:r>
            <a:endParaRPr lang="vi-VN" altLang="en-US" sz="1800" dirty="0"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04643-CC1D-4675-A47E-3961CFCD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5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Programmers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3FDC-6D0E-4A01-B037-94EEE22B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A363-EA40-4791-AF3B-E1DA181B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struct </a:t>
            </a:r>
            <a:r>
              <a:rPr lang="en-US" altLang="en-US" sz="1800" dirty="0" err="1">
                <a:solidFill>
                  <a:srgbClr val="FF0000"/>
                </a:solidFill>
              </a:rPr>
              <a:t>hostent</a:t>
            </a:r>
            <a:r>
              <a:rPr lang="en-US" altLang="en-US" sz="1800" dirty="0">
                <a:solidFill>
                  <a:srgbClr val="FF0000"/>
                </a:solidFill>
              </a:rPr>
              <a:t>* </a:t>
            </a:r>
            <a:r>
              <a:rPr lang="en-US" altLang="en-US" sz="1800" dirty="0" err="1">
                <a:solidFill>
                  <a:srgbClr val="FF0000"/>
                </a:solidFill>
              </a:rPr>
              <a:t>gethostbyname</a:t>
            </a:r>
            <a:r>
              <a:rPr lang="en-US" altLang="en-US" sz="1800" dirty="0">
                <a:solidFill>
                  <a:srgbClr val="FF0000"/>
                </a:solidFill>
              </a:rPr>
              <a:t> (const char* hostname)</a:t>
            </a:r>
            <a:r>
              <a:rPr lang="en-US" altLang="en-US" sz="1800" b="1" dirty="0"/>
              <a:t>; 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Translate DNS host name to IP address (uses DNS)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struct </a:t>
            </a:r>
            <a:r>
              <a:rPr lang="en-US" altLang="en-US" sz="1800" dirty="0" err="1">
                <a:solidFill>
                  <a:srgbClr val="FF0000"/>
                </a:solidFill>
              </a:rPr>
              <a:t>hostent</a:t>
            </a:r>
            <a:r>
              <a:rPr lang="en-US" altLang="en-US" sz="1800" dirty="0">
                <a:solidFill>
                  <a:srgbClr val="FF0000"/>
                </a:solidFill>
              </a:rPr>
              <a:t>* </a:t>
            </a:r>
            <a:r>
              <a:rPr lang="en-US" altLang="en-US" sz="1800" dirty="0" err="1">
                <a:solidFill>
                  <a:srgbClr val="FF0000"/>
                </a:solidFill>
              </a:rPr>
              <a:t>gethostbyaddr</a:t>
            </a:r>
            <a:r>
              <a:rPr lang="en-US" altLang="en-US" sz="1800" dirty="0">
                <a:solidFill>
                  <a:srgbClr val="FF0000"/>
                </a:solidFill>
              </a:rPr>
              <a:t> (const char* </a:t>
            </a:r>
            <a:r>
              <a:rPr lang="en-US" altLang="en-US" sz="1800" dirty="0" err="1">
                <a:solidFill>
                  <a:srgbClr val="FF0000"/>
                </a:solidFill>
              </a:rPr>
              <a:t>addr</a:t>
            </a:r>
            <a:r>
              <a:rPr lang="en-US" altLang="en-US" sz="1800" dirty="0">
                <a:solidFill>
                  <a:srgbClr val="FF0000"/>
                </a:solidFill>
              </a:rPr>
              <a:t>, </a:t>
            </a:r>
            <a:r>
              <a:rPr lang="en-US" altLang="en-US" sz="1800" dirty="0" err="1">
                <a:solidFill>
                  <a:srgbClr val="FF0000"/>
                </a:solidFill>
              </a:rPr>
              <a:t>size_t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len</a:t>
            </a:r>
            <a:r>
              <a:rPr lang="en-US" altLang="en-US" sz="1800" dirty="0">
                <a:solidFill>
                  <a:srgbClr val="FF0000"/>
                </a:solidFill>
              </a:rPr>
              <a:t>, int family);</a:t>
            </a:r>
          </a:p>
          <a:p>
            <a:pPr lvl="1" eaLnBrk="1" hangingPunct="1"/>
            <a:r>
              <a:rPr lang="en-US" altLang="en-US" sz="1800" dirty="0"/>
              <a:t>Translate IP address to DNS host name (not secure) 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int </a:t>
            </a:r>
            <a:r>
              <a:rPr lang="en-US" altLang="en-US" sz="1800" dirty="0" err="1">
                <a:solidFill>
                  <a:srgbClr val="FF0000"/>
                </a:solidFill>
              </a:rPr>
              <a:t>gethostname</a:t>
            </a:r>
            <a:r>
              <a:rPr lang="en-US" altLang="en-US" sz="1800" dirty="0">
                <a:solidFill>
                  <a:srgbClr val="FF0000"/>
                </a:solidFill>
              </a:rPr>
              <a:t> (char* name, </a:t>
            </a:r>
            <a:r>
              <a:rPr lang="en-US" altLang="en-US" sz="1800" dirty="0" err="1">
                <a:solidFill>
                  <a:srgbClr val="FF0000"/>
                </a:solidFill>
              </a:rPr>
              <a:t>size_t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namelen</a:t>
            </a:r>
            <a:r>
              <a:rPr lang="en-US" altLang="en-US" sz="1800" dirty="0">
                <a:solidFill>
                  <a:srgbClr val="FF0000"/>
                </a:solidFill>
              </a:rPr>
              <a:t>);</a:t>
            </a:r>
          </a:p>
          <a:p>
            <a:pPr lvl="1" eaLnBrk="1" hangingPunct="1"/>
            <a:r>
              <a:rPr lang="en-US" altLang="en-US" sz="1800" dirty="0"/>
              <a:t>Read host’s name (use with </a:t>
            </a:r>
            <a:r>
              <a:rPr lang="en-US" altLang="en-US" sz="1800" b="1" dirty="0" err="1"/>
              <a:t>gethostbyname</a:t>
            </a:r>
            <a:r>
              <a:rPr lang="en-US" altLang="en-US" sz="1800" b="1" dirty="0"/>
              <a:t> </a:t>
            </a:r>
            <a:r>
              <a:rPr lang="en-US" altLang="en-US" sz="1800" dirty="0"/>
              <a:t>to find local IP)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getprotobyname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name.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getprotobynumber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number.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getservbyname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service name.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getservbyport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port.</a:t>
            </a:r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E1D3-CA78-4FCD-A804-F48FC5B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19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70F-9434-46AB-A661-6B1371AE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93B7-85FF-4956-863A-7E0D4DF3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>
                <a:ea typeface="+mj-ea"/>
                <a:cs typeface="Arial" charset="0"/>
              </a:rPr>
              <a:t>getservbyname()</a:t>
            </a:r>
            <a:r>
              <a:rPr lang="en-US" dirty="0">
                <a:ea typeface="+mj-ea"/>
                <a:cs typeface="Arial" charset="0"/>
              </a:rPr>
              <a:t>: </a:t>
            </a:r>
            <a:r>
              <a:rPr lang="en-US" altLang="en-US" sz="2800" dirty="0">
                <a:cs typeface="Arial" panose="020B0604020202020204" pitchFamily="34" charset="0"/>
              </a:rPr>
              <a:t>Get service information corresponding to a service name and protocol.</a:t>
            </a:r>
          </a:p>
          <a:p>
            <a:endParaRPr lang="en-US" dirty="0">
              <a:ea typeface="+mj-ea"/>
              <a:cs typeface="Arial" panose="020B0604020202020204" pitchFamily="34" charset="0"/>
            </a:endParaRPr>
          </a:p>
          <a:p>
            <a:endParaRPr lang="en-US" dirty="0">
              <a:ea typeface="+mj-ea"/>
              <a:cs typeface="Arial" panose="020B0604020202020204" pitchFamily="34" charset="0"/>
            </a:endParaRPr>
          </a:p>
          <a:p>
            <a:endParaRPr lang="en-US" dirty="0"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endParaRPr lang="en-AU" altLang="en-US" sz="13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Servname</a:t>
            </a:r>
            <a:r>
              <a:rPr lang="en-US" altLang="en-US" sz="1700" dirty="0">
                <a:cs typeface="Arial" panose="020B0604020202020204" pitchFamily="34" charset="0"/>
              </a:rPr>
              <a:t>: A pointer to a service name.</a:t>
            </a: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protoname</a:t>
            </a:r>
            <a:r>
              <a:rPr lang="en-US" altLang="en-US" sz="1700" dirty="0">
                <a:cs typeface="Arial" panose="020B0604020202020204" pitchFamily="34" charset="0"/>
              </a:rPr>
              <a:t> 	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An optional pointer to a protocol name.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If this is NULL,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returns the first service entry for which the name matches the </a:t>
            </a:r>
            <a:r>
              <a:rPr lang="en-US" altLang="en-US" sz="1700" dirty="0" err="1">
                <a:cs typeface="Arial" panose="020B0604020202020204" pitchFamily="34" charset="0"/>
              </a:rPr>
              <a:t>s_name</a:t>
            </a:r>
            <a:r>
              <a:rPr lang="en-US" altLang="en-US" sz="1700" dirty="0">
                <a:cs typeface="Arial" panose="020B0604020202020204" pitchFamily="34" charset="0"/>
              </a:rPr>
              <a:t> or one of the </a:t>
            </a:r>
            <a:r>
              <a:rPr lang="en-US" altLang="en-US" sz="1700" dirty="0" err="1">
                <a:cs typeface="Arial" panose="020B0604020202020204" pitchFamily="34" charset="0"/>
              </a:rPr>
              <a:t>s_aliases</a:t>
            </a:r>
            <a:r>
              <a:rPr lang="en-US" altLang="en-US" sz="1700" dirty="0">
                <a:cs typeface="Arial" panose="020B0604020202020204" pitchFamily="34" charset="0"/>
              </a:rPr>
              <a:t>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Otherwise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matches both the name and the proto.</a:t>
            </a:r>
            <a:endParaRPr lang="vi-VN" altLang="en-US" sz="17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vi-VN" altLang="en-US" sz="1700" dirty="0">
                <a:cs typeface="Arial" panose="020B0604020202020204" pitchFamily="34" charset="0"/>
              </a:rPr>
              <a:t>R</a:t>
            </a:r>
            <a:r>
              <a:rPr lang="en-US" altLang="en-US" sz="1700" dirty="0" err="1">
                <a:cs typeface="Arial" panose="020B0604020202020204" pitchFamily="34" charset="0"/>
              </a:rPr>
              <a:t>eturns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non-null pointer if OK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NULL on error 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cs typeface="Arial" panose="020B0604020202020204" pitchFamily="34" charset="0"/>
              </a:rPr>
              <a:t>	struct </a:t>
            </a:r>
            <a:r>
              <a:rPr lang="en-GB" altLang="en-US" sz="1700" dirty="0" err="1">
                <a:cs typeface="Arial" panose="020B0604020202020204" pitchFamily="34" charset="0"/>
              </a:rPr>
              <a:t>servent</a:t>
            </a:r>
            <a:r>
              <a:rPr lang="en-GB" altLang="en-US" sz="1700" dirty="0">
                <a:cs typeface="Arial" panose="020B0604020202020204" pitchFamily="34" charset="0"/>
              </a:rPr>
              <a:t> *</a:t>
            </a:r>
            <a:r>
              <a:rPr lang="en-GB" altLang="en-US" sz="1700" dirty="0" err="1"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cs typeface="Arial" panose="020B0604020202020204" pitchFamily="34" charset="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cs typeface="Arial" panose="020B0604020202020204" pitchFamily="34" charset="0"/>
              </a:rPr>
              <a:t>	</a:t>
            </a:r>
            <a:r>
              <a:rPr lang="en-GB" altLang="en-US" sz="1700" dirty="0" err="1"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cs typeface="Arial" panose="020B0604020202020204" pitchFamily="34" charset="0"/>
              </a:rPr>
              <a:t> = </a:t>
            </a:r>
            <a:r>
              <a:rPr lang="en-GB" altLang="en-US" sz="1700" dirty="0" err="1">
                <a:cs typeface="Arial" panose="020B0604020202020204" pitchFamily="34" charset="0"/>
              </a:rPr>
              <a:t>getservbyname</a:t>
            </a:r>
            <a:r>
              <a:rPr lang="en-GB" altLang="en-US" sz="1700" dirty="0">
                <a:cs typeface="Arial" panose="020B0604020202020204" pitchFamily="34" charset="0"/>
              </a:rPr>
              <a:t>(“ftp”, “</a:t>
            </a:r>
            <a:r>
              <a:rPr lang="en-GB" altLang="en-US" sz="1700" dirty="0" err="1">
                <a:cs typeface="Arial" panose="020B0604020202020204" pitchFamily="34" charset="0"/>
              </a:rPr>
              <a:t>tcp</a:t>
            </a:r>
            <a:r>
              <a:rPr lang="en-GB" altLang="en-US" sz="1700" dirty="0">
                <a:cs typeface="Arial" panose="020B0604020202020204" pitchFamily="34" charset="0"/>
              </a:rPr>
              <a:t>");</a:t>
            </a:r>
            <a:endParaRPr lang="en-US" sz="17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BBF7-5295-493C-8216-AA3BB01A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D8F78-05EE-4476-8068-AF6DF7B8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7" y="1828800"/>
            <a:ext cx="8138865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E8F7-E0CC-477A-A22F-FCE6E5FB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5A38A-D649-4D94-A44D-D45F2DB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7DF3DB3-2A24-43B6-897A-EA89A58FD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7669" y="1295400"/>
            <a:ext cx="8348662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struct </a:t>
            </a:r>
            <a:r>
              <a:rPr lang="en-AU" altLang="en-US" sz="2000" dirty="0" err="1">
                <a:cs typeface="Arial" panose="020B0604020202020204" pitchFamily="34" charset="0"/>
              </a:rPr>
              <a:t>servent</a:t>
            </a:r>
            <a:r>
              <a:rPr lang="en-AU" altLang="en-US" sz="2000" dirty="0">
                <a:cs typeface="Arial" panose="020B0604020202020204" pitchFamily="34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char *</a:t>
            </a:r>
            <a:r>
              <a:rPr lang="en-AU" altLang="en-US" sz="2000" dirty="0" err="1">
                <a:cs typeface="Arial" panose="020B0604020202020204" pitchFamily="34" charset="0"/>
              </a:rPr>
              <a:t>s_name</a:t>
            </a:r>
            <a:r>
              <a:rPr lang="en-AU" altLang="en-US" sz="2000" dirty="0">
                <a:cs typeface="Arial" panose="020B0604020202020204" pitchFamily="34" charset="0"/>
              </a:rPr>
              <a:t>; 	/* official service name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char **</a:t>
            </a:r>
            <a:r>
              <a:rPr lang="en-AU" altLang="en-US" sz="2000" dirty="0" err="1">
                <a:cs typeface="Arial" panose="020B0604020202020204" pitchFamily="34" charset="0"/>
              </a:rPr>
              <a:t>s_aliases</a:t>
            </a:r>
            <a:r>
              <a:rPr lang="en-AU" altLang="en-US" sz="2000" dirty="0">
                <a:cs typeface="Arial" panose="020B0604020202020204" pitchFamily="34" charset="0"/>
              </a:rPr>
              <a:t>; 	/* alias list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int </a:t>
            </a:r>
            <a:r>
              <a:rPr lang="en-AU" altLang="en-US" sz="2000" dirty="0" err="1">
                <a:cs typeface="Arial" panose="020B0604020202020204" pitchFamily="34" charset="0"/>
              </a:rPr>
              <a:t>s_port</a:t>
            </a:r>
            <a:r>
              <a:rPr lang="en-AU" altLang="en-US" sz="2000" dirty="0">
                <a:cs typeface="Arial" panose="020B0604020202020204" pitchFamily="34" charset="0"/>
              </a:rPr>
              <a:t>; 	/* port number, network-byte order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char *</a:t>
            </a:r>
            <a:r>
              <a:rPr lang="en-AU" altLang="en-US" sz="2000" dirty="0" err="1">
                <a:cs typeface="Arial" panose="020B0604020202020204" pitchFamily="34" charset="0"/>
              </a:rPr>
              <a:t>s_proto</a:t>
            </a:r>
            <a:r>
              <a:rPr lang="en-AU" altLang="en-US" sz="2000" dirty="0">
                <a:cs typeface="Arial" panose="020B0604020202020204" pitchFamily="34" charset="0"/>
              </a:rPr>
              <a:t>; 	/* protocol to use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}; </a:t>
            </a:r>
            <a:endParaRPr lang="vi-VN" altLang="en-US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s_name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Official name of the service.</a:t>
            </a: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s_aliases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A NULL-terminated array of alternate names.</a:t>
            </a: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s_port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The port number at which the service may be contacted.  Port numbers are returned in network byte order.</a:t>
            </a: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s_proto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The name of the protocol to use when contacting the service.</a:t>
            </a:r>
            <a:endParaRPr lang="vi-VN" alt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8B0E-C2E8-4ED0-AECD-F13C7C74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1442-509D-4C43-9FA4-349B06C4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Getservbyport</a:t>
            </a:r>
            <a:r>
              <a:rPr lang="en-US" dirty="0"/>
              <a:t>(): </a:t>
            </a:r>
            <a:r>
              <a:rPr lang="en-US" altLang="en-US" sz="2800" dirty="0">
                <a:cs typeface="Arial" panose="020B0604020202020204" pitchFamily="34" charset="0"/>
              </a:rPr>
              <a:t>Get service information corresponding to a service name and protocol.</a:t>
            </a: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servname</a:t>
            </a:r>
            <a:endParaRPr lang="en-US" altLang="en-US" sz="1700" dirty="0"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A pointer to a service name.</a:t>
            </a: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protoname</a:t>
            </a:r>
            <a:r>
              <a:rPr lang="en-US" altLang="en-US" sz="1700" dirty="0">
                <a:cs typeface="Arial" panose="020B0604020202020204" pitchFamily="34" charset="0"/>
              </a:rPr>
              <a:t> 	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An optional pointer to a protocol name.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If this is NULL,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returns the first service entry for which the name matches the </a:t>
            </a:r>
            <a:r>
              <a:rPr lang="en-US" altLang="en-US" sz="1700" dirty="0" err="1">
                <a:cs typeface="Arial" panose="020B0604020202020204" pitchFamily="34" charset="0"/>
              </a:rPr>
              <a:t>s_name</a:t>
            </a:r>
            <a:r>
              <a:rPr lang="en-US" altLang="en-US" sz="1700" dirty="0">
                <a:cs typeface="Arial" panose="020B0604020202020204" pitchFamily="34" charset="0"/>
              </a:rPr>
              <a:t> or one of the </a:t>
            </a:r>
            <a:r>
              <a:rPr lang="en-US" altLang="en-US" sz="1700" dirty="0" err="1">
                <a:cs typeface="Arial" panose="020B0604020202020204" pitchFamily="34" charset="0"/>
              </a:rPr>
              <a:t>s_aliases</a:t>
            </a:r>
            <a:r>
              <a:rPr lang="en-US" altLang="en-US" sz="1700" dirty="0">
                <a:cs typeface="Arial" panose="020B0604020202020204" pitchFamily="34" charset="0"/>
              </a:rPr>
              <a:t>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Otherwise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matches both the name and the proto.</a:t>
            </a:r>
            <a:endParaRPr lang="vi-VN" altLang="en-US" sz="17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vi-VN" altLang="en-US" sz="1700" dirty="0">
                <a:cs typeface="Arial" panose="020B0604020202020204" pitchFamily="34" charset="0"/>
              </a:rPr>
              <a:t>R</a:t>
            </a:r>
            <a:r>
              <a:rPr lang="en-US" altLang="en-US" sz="1700" dirty="0" err="1">
                <a:cs typeface="Arial" panose="020B0604020202020204" pitchFamily="34" charset="0"/>
              </a:rPr>
              <a:t>eturns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Non-null pointer if OK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NULL on error 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	struct 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servent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*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getservbyname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(“ftp”, “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tcp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");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B53B-BF60-4D03-B095-BB9734F3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8DF1B-40E6-4741-B700-5C636D17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7" y="1905000"/>
            <a:ext cx="8138865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9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89FC-3A3A-40F5-8DA0-5EA13361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8121D-B76E-49C4-A131-4C3DE583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F4BD29-E61D-4237-B5C8-69A4755B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36950"/>
            <a:ext cx="8077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hostent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char   *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h_name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official (canonical) name of host */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char   **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h_aliases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pointer to array of pointers to alias names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int     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h_addrtype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host address type: AF_INET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int     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h_length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length of address: 4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char   **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h_addr_list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array of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ptrs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IPv4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addrs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vi-V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667B4FD-5B26-4AF5-A1B6-3159AF73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5402"/>
            <a:ext cx="5943600" cy="335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7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3FA9-1E00-424A-9C60-1EB849B4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A5F0-B31E-4E3C-937B-8C015C06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Byte Ordering</a:t>
            </a:r>
            <a:endParaRPr lang="en-US" dirty="0">
              <a:ea typeface="+mj-ea"/>
              <a:cs typeface="Arial" charset="0"/>
            </a:endParaRPr>
          </a:p>
          <a:p>
            <a:pPr lvl="1"/>
            <a:r>
              <a:rPr lang="en-US" altLang="en-US" sz="2400" dirty="0">
                <a:cs typeface="Arial" panose="020B0604020202020204" pitchFamily="34" charset="0"/>
              </a:rPr>
              <a:t>L</a:t>
            </a:r>
            <a:r>
              <a:rPr lang="vi-VN" altLang="en-US" sz="2400" dirty="0">
                <a:cs typeface="Arial" panose="020B0604020202020204" pitchFamily="34" charset="0"/>
              </a:rPr>
              <a:t>ittle-endian byte order</a:t>
            </a:r>
            <a:r>
              <a:rPr lang="en-US" altLang="en-US" sz="2400" dirty="0">
                <a:cs typeface="Arial" panose="020B0604020202020204" pitchFamily="34" charset="0"/>
              </a:rPr>
              <a:t> (Host)</a:t>
            </a:r>
          </a:p>
          <a:p>
            <a:pPr lvl="1"/>
            <a:r>
              <a:rPr lang="en-US" altLang="en-US" sz="2400" dirty="0">
                <a:cs typeface="Arial" panose="020B0604020202020204" pitchFamily="34" charset="0"/>
              </a:rPr>
              <a:t>B</a:t>
            </a:r>
            <a:r>
              <a:rPr lang="vi-VN" altLang="en-US" sz="2400" dirty="0">
                <a:cs typeface="Arial" panose="020B0604020202020204" pitchFamily="34" charset="0"/>
              </a:rPr>
              <a:t>ig-endian byte order</a:t>
            </a:r>
            <a:r>
              <a:rPr lang="en-US" altLang="en-US" sz="2400" dirty="0">
                <a:cs typeface="Arial" panose="020B0604020202020204" pitchFamily="34" charset="0"/>
              </a:rPr>
              <a:t> (Network)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EA949-8AB1-49F3-B589-4968DA99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BE3178E-E193-41C6-B954-92548E9F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6124575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44A6-8F4A-40A6-8015-7893C143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B4F9-157B-46BE-AF9E-0987527B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+mj-ea"/>
                <a:cs typeface="Arial" charset="0"/>
              </a:rPr>
              <a:t>Byte Ordering</a:t>
            </a:r>
            <a:endParaRPr lang="en-US" dirty="0">
              <a:ea typeface="+mj-ea"/>
              <a:cs typeface="Arial" charset="0"/>
            </a:endParaRPr>
          </a:p>
          <a:p>
            <a:pPr lvl="1"/>
            <a:r>
              <a:rPr lang="vi-VN" altLang="en-US" sz="2200" dirty="0">
                <a:cs typeface="Arial" panose="020B0604020202020204" pitchFamily="34" charset="0"/>
              </a:rPr>
              <a:t>There is no standard between these two-byte orderings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The Internet protocols use big-endian byte ordering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Host order can be big- or little-endian</a:t>
            </a:r>
          </a:p>
          <a:p>
            <a:pPr lvl="2" eaLnBrk="1" hangingPunct="1"/>
            <a:r>
              <a:rPr lang="en-US" altLang="en-US" sz="2000" dirty="0">
                <a:cs typeface="Arial" panose="020B0604020202020204" pitchFamily="34" charset="0"/>
              </a:rPr>
              <a:t>x86, ARM:  little-endian </a:t>
            </a:r>
          </a:p>
          <a:p>
            <a:pPr lvl="2" eaLnBrk="1" hangingPunct="1"/>
            <a:r>
              <a:rPr lang="en-US" altLang="en-US" sz="2000" dirty="0">
                <a:cs typeface="Arial" panose="020B0604020202020204" pitchFamily="34" charset="0"/>
              </a:rPr>
              <a:t>SPARC: big-endian</a:t>
            </a:r>
            <a:endParaRPr lang="vi-VN" altLang="en-US" sz="22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/>
              <a:t>Conversion</a:t>
            </a:r>
          </a:p>
          <a:p>
            <a:pPr lvl="1" eaLnBrk="1" hangingPunct="1"/>
            <a:r>
              <a:rPr lang="en-US" altLang="en-US" i="1" dirty="0" err="1"/>
              <a:t>htons</a:t>
            </a:r>
            <a:r>
              <a:rPr lang="en-US" altLang="en-US" i="1" dirty="0"/>
              <a:t>(), </a:t>
            </a:r>
            <a:r>
              <a:rPr lang="en-US" altLang="en-US" i="1" dirty="0" err="1"/>
              <a:t>htonl</a:t>
            </a:r>
            <a:r>
              <a:rPr lang="en-US" altLang="en-US" i="1" dirty="0"/>
              <a:t>()</a:t>
            </a:r>
            <a:r>
              <a:rPr lang="en-US" altLang="en-US" dirty="0"/>
              <a:t>: host to network short/long</a:t>
            </a:r>
          </a:p>
          <a:p>
            <a:pPr lvl="1" eaLnBrk="1" hangingPunct="1"/>
            <a:r>
              <a:rPr lang="en-US" altLang="en-US" i="1" dirty="0" err="1"/>
              <a:t>ntohs</a:t>
            </a:r>
            <a:r>
              <a:rPr lang="en-US" altLang="en-US" i="1" dirty="0"/>
              <a:t>(), </a:t>
            </a:r>
            <a:r>
              <a:rPr lang="en-US" altLang="en-US" i="1" dirty="0" err="1"/>
              <a:t>ntohl</a:t>
            </a:r>
            <a:r>
              <a:rPr lang="en-US" altLang="en-US" i="1" dirty="0"/>
              <a:t>()</a:t>
            </a:r>
            <a:r>
              <a:rPr lang="en-US" altLang="en-US" dirty="0"/>
              <a:t>: network order to host short/long</a:t>
            </a:r>
            <a:endParaRPr lang="vi-VN" altLang="en-US" sz="2600" dirty="0"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74D35-60ED-451D-8E0E-ABEF201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44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5A10-0945-4407-919E-5BF767A9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791D-4377-4CCB-BC6A-36A54AE0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1" dirty="0">
                <a:cs typeface="Arial" panose="020B0604020202020204" pitchFamily="34" charset="0"/>
              </a:rPr>
              <a:t>htons(), htonl(), ntohs(), ntohl()</a:t>
            </a:r>
            <a:endParaRPr lang="en-US" altLang="en-US" b="1" dirty="0">
              <a:cs typeface="Arial" panose="020B0604020202020204" pitchFamily="34" charset="0"/>
            </a:endParaRPr>
          </a:p>
          <a:p>
            <a:pPr lvl="1"/>
            <a:r>
              <a:rPr lang="vi-VN" altLang="en-US" dirty="0">
                <a:cs typeface="Arial" panose="020B0604020202020204" pitchFamily="34" charset="0"/>
              </a:rPr>
              <a:t>Convert multi-byte integer types from host byte order to network byte order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r>
              <a:rPr lang="vi-VN" altLang="en-US" dirty="0">
                <a:cs typeface="Arial" panose="020B0604020202020204" pitchFamily="34" charset="0"/>
              </a:rPr>
              <a:t>Each function returns the converted value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B0C7-F45C-4703-9900-42736A23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28082033-AEB8-463D-B84D-A94DE726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92375"/>
            <a:ext cx="7399338" cy="170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GB" altLang="en-US" sz="1800" dirty="0"/>
              <a:t>#include &lt;</a:t>
            </a:r>
            <a:r>
              <a:rPr lang="en-GB" altLang="en-US" sz="1800" dirty="0" err="1"/>
              <a:t>netinet</a:t>
            </a:r>
            <a:r>
              <a:rPr lang="en-GB" altLang="en-US" sz="1800" dirty="0"/>
              <a:t>/</a:t>
            </a:r>
            <a:r>
              <a:rPr lang="en-GB" altLang="en-US" sz="1800" dirty="0" err="1"/>
              <a:t>in.h</a:t>
            </a:r>
            <a:r>
              <a:rPr lang="en-GB" altLang="en-US" sz="18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vi-VN" altLang="en-US" sz="1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uint32_t</a:t>
            </a:r>
            <a:r>
              <a:rPr lang="vi-VN" altLang="en-US" sz="1800" dirty="0"/>
              <a:t> htonl(u_long </a:t>
            </a:r>
            <a:r>
              <a:rPr lang="vi-VN" altLang="en-US" sz="1800" i="1" dirty="0"/>
              <a:t>hostlong</a:t>
            </a:r>
            <a:r>
              <a:rPr lang="vi-VN" altLang="en-US" sz="1800" dirty="0"/>
              <a:t>);  // 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l</a:t>
            </a:r>
            <a:r>
              <a:rPr lang="vi-VN" altLang="en-US" sz="1800" dirty="0"/>
              <a:t>ong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uint16_t</a:t>
            </a:r>
            <a:r>
              <a:rPr lang="vi-VN" altLang="en-US" sz="1800" dirty="0"/>
              <a:t> htons(u_short </a:t>
            </a:r>
            <a:r>
              <a:rPr lang="vi-VN" altLang="en-US" sz="1800" i="1" dirty="0"/>
              <a:t>hostshort</a:t>
            </a:r>
            <a:r>
              <a:rPr lang="vi-VN" altLang="en-US" sz="1800" dirty="0"/>
              <a:t>);// 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s</a:t>
            </a:r>
            <a:r>
              <a:rPr lang="vi-VN" altLang="en-US" sz="1800" dirty="0"/>
              <a:t>hort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uint32_t</a:t>
            </a:r>
            <a:r>
              <a:rPr lang="vi-VN" altLang="en-US" sz="1800" dirty="0"/>
              <a:t> ntohl(u_long </a:t>
            </a:r>
            <a:r>
              <a:rPr lang="vi-VN" altLang="en-US" sz="1800" i="1" dirty="0"/>
              <a:t>netlong</a:t>
            </a:r>
            <a:r>
              <a:rPr lang="vi-VN" altLang="en-US" sz="1800" dirty="0"/>
              <a:t>);   // 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l</a:t>
            </a:r>
            <a:r>
              <a:rPr lang="vi-VN" altLang="en-US" sz="1800" dirty="0"/>
              <a:t>ong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uint16_t</a:t>
            </a:r>
            <a:r>
              <a:rPr lang="vi-VN" altLang="en-US" sz="1800" dirty="0"/>
              <a:t> ntohs(u_short </a:t>
            </a:r>
            <a:r>
              <a:rPr lang="vi-VN" altLang="en-US" sz="1800" i="1" dirty="0"/>
              <a:t>netshort</a:t>
            </a:r>
            <a:r>
              <a:rPr lang="vi-VN" altLang="en-US" sz="1800" dirty="0"/>
              <a:t>); // 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s</a:t>
            </a:r>
            <a:r>
              <a:rPr lang="vi-VN" altLang="en-US" sz="1800" dirty="0"/>
              <a:t>hort</a:t>
            </a:r>
          </a:p>
        </p:txBody>
      </p:sp>
    </p:spTree>
    <p:extLst>
      <p:ext uri="{BB962C8B-B14F-4D97-AF65-F5344CB8AC3E}">
        <p14:creationId xmlns:p14="http://schemas.microsoft.com/office/powerpoint/2010/main" val="356651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9727-BBDF-4001-89E7-D841CB9D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9EB5-1DEF-41FA-96DC-BAF68BFA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char* </a:t>
            </a:r>
            <a:r>
              <a:rPr lang="en-US" altLang="en-US" dirty="0" err="1">
                <a:solidFill>
                  <a:srgbClr val="FF0000"/>
                </a:solidFill>
              </a:rPr>
              <a:t>inet_ntoa</a:t>
            </a:r>
            <a:r>
              <a:rPr lang="en-US" altLang="en-US" dirty="0">
                <a:solidFill>
                  <a:srgbClr val="FF0000"/>
                </a:solidFill>
              </a:rPr>
              <a:t> (struct </a:t>
            </a:r>
            <a:r>
              <a:rPr lang="en-US" altLang="en-US" dirty="0" err="1">
                <a:solidFill>
                  <a:srgbClr val="FF0000"/>
                </a:solidFill>
              </a:rPr>
              <a:t>in_addr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inaddr</a:t>
            </a:r>
            <a:r>
              <a:rPr lang="en-US" altLang="en-US" dirty="0">
                <a:solidFill>
                  <a:srgbClr val="FF0000"/>
                </a:solidFill>
              </a:rPr>
              <a:t>); </a:t>
            </a:r>
          </a:p>
          <a:p>
            <a:pPr lvl="1" eaLnBrk="1" hangingPunct="1"/>
            <a:r>
              <a:rPr lang="en-US" altLang="en-US" dirty="0"/>
              <a:t>Translate IP address to ASCII dotted-decimal notation (e.g., “128.32.36.37”); not thread-safe  </a:t>
            </a:r>
            <a:endParaRPr lang="en-US" altLang="en-US" sz="2800" b="1" dirty="0"/>
          </a:p>
          <a:p>
            <a:pPr eaLnBrk="1" hangingPunct="1"/>
            <a:r>
              <a:rPr lang="en-US" altLang="en-US" sz="2800" dirty="0" err="1">
                <a:solidFill>
                  <a:srgbClr val="FF0000"/>
                </a:solidFill>
              </a:rPr>
              <a:t>in_addr_t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inet_addr</a:t>
            </a:r>
            <a:r>
              <a:rPr lang="en-US" altLang="en-US" sz="2800" dirty="0">
                <a:solidFill>
                  <a:srgbClr val="FF0000"/>
                </a:solidFill>
              </a:rPr>
              <a:t> (const char* </a:t>
            </a:r>
            <a:r>
              <a:rPr lang="en-US" altLang="en-US" sz="2800" dirty="0" err="1">
                <a:solidFill>
                  <a:srgbClr val="FF0000"/>
                </a:solidFill>
              </a:rPr>
              <a:t>strptr</a:t>
            </a:r>
            <a:r>
              <a:rPr lang="en-US" altLang="en-US" sz="2800" dirty="0">
                <a:solidFill>
                  <a:srgbClr val="FF0000"/>
                </a:solidFill>
              </a:rPr>
              <a:t>); </a:t>
            </a:r>
          </a:p>
          <a:p>
            <a:pPr lvl="1" eaLnBrk="1" hangingPunct="1"/>
            <a:r>
              <a:rPr lang="en-US" altLang="en-US" dirty="0"/>
              <a:t>Translate dotted-decimal notation to IP address; returns -1 on failure, thus cannot handle broadcast value “255.255.255.255” 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int </a:t>
            </a:r>
            <a:r>
              <a:rPr lang="en-US" altLang="en-US" sz="2800" dirty="0" err="1">
                <a:solidFill>
                  <a:srgbClr val="FF0000"/>
                </a:solidFill>
              </a:rPr>
              <a:t>inet_aton</a:t>
            </a:r>
            <a:r>
              <a:rPr lang="en-US" altLang="en-US" sz="2800" dirty="0">
                <a:solidFill>
                  <a:srgbClr val="FF0000"/>
                </a:solidFill>
              </a:rPr>
              <a:t> (const char* </a:t>
            </a:r>
            <a:r>
              <a:rPr lang="en-US" altLang="en-US" sz="2800" dirty="0" err="1">
                <a:solidFill>
                  <a:srgbClr val="FF0000"/>
                </a:solidFill>
              </a:rPr>
              <a:t>strptr</a:t>
            </a:r>
            <a:r>
              <a:rPr lang="en-US" altLang="en-US" sz="2800" dirty="0">
                <a:solidFill>
                  <a:srgbClr val="FF0000"/>
                </a:solidFill>
              </a:rPr>
              <a:t>, struct </a:t>
            </a:r>
            <a:r>
              <a:rPr lang="en-US" altLang="en-US" sz="2800" dirty="0" err="1">
                <a:solidFill>
                  <a:srgbClr val="FF0000"/>
                </a:solidFill>
              </a:rPr>
              <a:t>in_addr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inaddr</a:t>
            </a:r>
            <a:r>
              <a:rPr lang="en-US" altLang="en-US" sz="2800" dirty="0">
                <a:solidFill>
                  <a:srgbClr val="FF0000"/>
                </a:solidFill>
              </a:rPr>
              <a:t>); </a:t>
            </a:r>
            <a:endParaRPr lang="en-US" altLang="en-US" sz="1600" dirty="0">
              <a:solidFill>
                <a:srgbClr val="FF0000"/>
              </a:solidFill>
              <a:latin typeface="Wingdings" panose="05000000000000000000" pitchFamily="2" charset="2"/>
            </a:endParaRPr>
          </a:p>
          <a:p>
            <a:pPr lvl="1" eaLnBrk="1" hangingPunct="1"/>
            <a:r>
              <a:rPr lang="en-US" altLang="en-US" dirty="0"/>
              <a:t>Translate dotted-decimal notation to IP address; returns 1 on success, 0 on failure </a:t>
            </a:r>
          </a:p>
          <a:p>
            <a:pPr lvl="1" eaLnBrk="1" hangingPunct="1">
              <a:lnSpc>
                <a:spcPct val="90000"/>
              </a:lnSpc>
            </a:pPr>
            <a:endParaRPr lang="vi-VN" altLang="en-US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EFDE3-B29A-4036-B781-477A88FB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16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0C0F-E7BD-44F7-84D0-0B6F2885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2E74-5BB3-4B11-82EE-C1E860B5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inet_aton()</a:t>
            </a:r>
            <a:r>
              <a:rPr lang="en-US" dirty="0">
                <a:ea typeface="+mj-ea"/>
                <a:cs typeface="Arial" charset="0"/>
              </a:rPr>
              <a:t>: </a:t>
            </a:r>
            <a:r>
              <a:rPr lang="en-GB" dirty="0">
                <a:ea typeface="+mn-ea"/>
                <a:cs typeface="Arial" charset="0"/>
              </a:rPr>
              <a:t>Convert IP addresses from a dots-and-number string to a struct </a:t>
            </a:r>
            <a:r>
              <a:rPr lang="en-GB" dirty="0" err="1">
                <a:ea typeface="+mn-ea"/>
                <a:cs typeface="Arial" charset="0"/>
              </a:rPr>
              <a:t>in_addr</a:t>
            </a:r>
            <a:endParaRPr lang="en-GB" dirty="0">
              <a:cs typeface="Arial" charset="0"/>
            </a:endParaRPr>
          </a:p>
          <a:p>
            <a:pPr lvl="1"/>
            <a:r>
              <a:rPr lang="en-GB" dirty="0">
                <a:ea typeface="+mn-ea"/>
                <a:cs typeface="Arial" charset="0"/>
              </a:rPr>
              <a:t>Return:</a:t>
            </a:r>
          </a:p>
          <a:p>
            <a:pPr lvl="2"/>
            <a:r>
              <a:rPr lang="en-GB" dirty="0">
                <a:ea typeface="+mn-ea"/>
                <a:cs typeface="Arial" charset="0"/>
              </a:rPr>
              <a:t>The value non-zero if the address is valid</a:t>
            </a:r>
          </a:p>
          <a:p>
            <a:pPr lvl="2"/>
            <a:r>
              <a:rPr lang="en-GB" dirty="0">
                <a:ea typeface="+mn-ea"/>
                <a:cs typeface="Arial" charset="0"/>
              </a:rPr>
              <a:t>The value 0 if the address is invalid</a:t>
            </a:r>
            <a:endParaRPr lang="vi-VN" dirty="0">
              <a:ea typeface="+mn-ea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66536-B81C-4856-9631-CCFB983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ABD0FA2-8118-47F3-8240-61F534819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79200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/>
              <a:t>    struct </a:t>
            </a:r>
            <a:r>
              <a:rPr lang="en-AU" altLang="en-US" sz="1800" dirty="0" err="1"/>
              <a:t>in_addr</a:t>
            </a:r>
            <a:r>
              <a:rPr lang="en-GB" altLang="en-US" sz="1800" dirty="0"/>
              <a:t> 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;</a:t>
            </a:r>
          </a:p>
          <a:p>
            <a:pPr eaLnBrk="1" hangingPunct="1"/>
            <a:r>
              <a:rPr lang="en-GB" altLang="en-US" sz="1800" dirty="0"/>
              <a:t>    if(</a:t>
            </a:r>
            <a:r>
              <a:rPr lang="en-GB" altLang="en-US" sz="1800" dirty="0" err="1"/>
              <a:t>inet_aton</a:t>
            </a:r>
            <a:r>
              <a:rPr lang="en-GB" altLang="en-US" sz="1800" dirty="0"/>
              <a:t>(“10.0.0.1”, &amp;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))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(“The address is valid”);</a:t>
            </a:r>
          </a:p>
          <a:p>
            <a:pPr eaLnBrk="1" hangingPunct="1"/>
            <a:r>
              <a:rPr lang="en-GB" altLang="en-US" sz="1800" dirty="0"/>
              <a:t>    else 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 (“The address is invalid”);	</a:t>
            </a:r>
          </a:p>
        </p:txBody>
      </p:sp>
    </p:spTree>
    <p:extLst>
      <p:ext uri="{BB962C8B-B14F-4D97-AF65-F5344CB8AC3E}">
        <p14:creationId xmlns:p14="http://schemas.microsoft.com/office/powerpoint/2010/main" val="184778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Socket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Stream Socket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Datagram Socket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APIs for managing names and </a:t>
            </a:r>
            <a:r>
              <a:rPr lang="vi-VN" altLang="en-US">
                <a:cs typeface="Arial" panose="020B0604020202020204" pitchFamily="34" charset="0"/>
              </a:rPr>
              <a:t>IP addresses</a:t>
            </a:r>
            <a:endParaRPr lang="vi-VN" alt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267C-2CD2-4E90-86DC-606A4CB0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CD1E-F33B-4C00-B228-629EFFE3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a typeface="+mj-ea"/>
                <a:cs typeface="Arial" charset="0"/>
              </a:rPr>
              <a:t>inet_ntoa</a:t>
            </a:r>
            <a:r>
              <a:rPr lang="en-GB" dirty="0">
                <a:ea typeface="+mj-ea"/>
                <a:cs typeface="Arial" charset="0"/>
              </a:rPr>
              <a:t>(): </a:t>
            </a:r>
            <a:r>
              <a:rPr lang="en-GB" dirty="0">
                <a:ea typeface="+mn-ea"/>
                <a:cs typeface="Arial" charset="0"/>
              </a:rPr>
              <a:t>Convert IP addresses from a struct </a:t>
            </a:r>
            <a:r>
              <a:rPr lang="en-GB" dirty="0" err="1">
                <a:ea typeface="+mn-ea"/>
                <a:cs typeface="Arial" charset="0"/>
              </a:rPr>
              <a:t>in_addr</a:t>
            </a:r>
            <a:r>
              <a:rPr lang="en-GB" dirty="0">
                <a:ea typeface="+mn-ea"/>
                <a:cs typeface="Arial" charset="0"/>
              </a:rPr>
              <a:t> to a dots-and-number string</a:t>
            </a:r>
            <a:r>
              <a:rPr lang="en-GB" dirty="0">
                <a:cs typeface="Arial" charset="0"/>
              </a:rPr>
              <a:t>;</a:t>
            </a:r>
            <a:r>
              <a:rPr lang="en-GB" dirty="0">
                <a:ea typeface="+mn-ea"/>
                <a:cs typeface="Arial" charset="0"/>
              </a:rPr>
              <a:t> return: </a:t>
            </a:r>
            <a:r>
              <a:rPr lang="en-GB" sz="2400" dirty="0">
                <a:ea typeface="+mn-ea"/>
                <a:cs typeface="Arial" charset="0"/>
              </a:rPr>
              <a:t>the dots-and-numbers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120A-FE1B-4C99-AA9C-F8CDB92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98685CA-72F2-4EFC-8D07-DFFE6DDA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782887"/>
            <a:ext cx="4953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/>
              <a:t>    struct </a:t>
            </a:r>
            <a:r>
              <a:rPr lang="en-AU" altLang="en-US" sz="1800" dirty="0" err="1"/>
              <a:t>in_addr</a:t>
            </a:r>
            <a:r>
              <a:rPr lang="en-GB" altLang="en-US" sz="1800" dirty="0"/>
              <a:t> 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;</a:t>
            </a:r>
          </a:p>
          <a:p>
            <a:pPr eaLnBrk="1" hangingPunct="1"/>
            <a:r>
              <a:rPr lang="en-GB" altLang="en-US" sz="1800" dirty="0"/>
              <a:t>    if(</a:t>
            </a:r>
            <a:r>
              <a:rPr lang="en-GB" altLang="en-US" sz="1800" dirty="0" err="1"/>
              <a:t>inet_aton</a:t>
            </a:r>
            <a:r>
              <a:rPr lang="en-GB" altLang="en-US" sz="1800" dirty="0"/>
              <a:t>(“10.0.0.1”, &amp;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))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(“The address is valid”);</a:t>
            </a:r>
          </a:p>
          <a:p>
            <a:pPr eaLnBrk="1" hangingPunct="1"/>
            <a:r>
              <a:rPr lang="en-GB" altLang="en-US" sz="1800" dirty="0"/>
              <a:t>    else 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 (“The address is invalid”);</a:t>
            </a:r>
          </a:p>
          <a:p>
            <a:pPr eaLnBrk="1" hangingPunct="1"/>
            <a:r>
              <a:rPr lang="en-GB" altLang="en-US" sz="1800" dirty="0"/>
              <a:t>    char *</a:t>
            </a:r>
            <a:r>
              <a:rPr lang="en-GB" altLang="en-US" sz="1800" dirty="0" err="1"/>
              <a:t>addrStr</a:t>
            </a:r>
            <a:r>
              <a:rPr lang="en-GB" altLang="en-US" sz="1800" dirty="0"/>
              <a:t> = NULL;</a:t>
            </a:r>
          </a:p>
          <a:p>
            <a:pPr eaLnBrk="1" hangingPunct="1"/>
            <a:r>
              <a:rPr lang="en-GB" altLang="en-US" sz="1800" dirty="0"/>
              <a:t>    </a:t>
            </a:r>
            <a:r>
              <a:rPr lang="en-GB" altLang="en-US" sz="1800" dirty="0" err="1"/>
              <a:t>addrStr</a:t>
            </a:r>
            <a:r>
              <a:rPr lang="en-GB" altLang="en-US" sz="1800" dirty="0"/>
              <a:t> = </a:t>
            </a:r>
            <a:r>
              <a:rPr lang="en-GB" altLang="en-US" sz="1800" dirty="0" err="1"/>
              <a:t>inet_ntoa</a:t>
            </a:r>
            <a:r>
              <a:rPr lang="en-GB" altLang="en-US" sz="1800" dirty="0"/>
              <a:t>(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44865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3719-C1D1-4A84-94F5-FB3EC459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IPv4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2237-A670-48F6-A776-37CC683D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Developed in APRANET (1960s)</a:t>
            </a:r>
          </a:p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32-bit number </a:t>
            </a:r>
          </a:p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Divided into classes that describe the portion of the address assigned to the network (netID) and the portion assigned to endpoints (hosten)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A : netID – 8 bit 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B : netID – 16 bit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C : netID – 24 bit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D : use for multicast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E : use for experiments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D08A-364B-4F2B-96AD-22B8EA28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48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E90C-3005-4369-9AD8-1DD3910A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IPv6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42DA-C7F0-4744-96DE-1FDB7E80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IPv6 address is 128 bits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To subdivide the available addresses into a hierarchy of routing domains that reflect the Internet's topology </a:t>
            </a:r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IPv6 address is typically expressed in 16-bit chunks displayed as hexadecimal numbers separated by colons </a:t>
            </a:r>
            <a:endParaRPr lang="en-US" altLang="en-US" dirty="0">
              <a:cs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700" dirty="0">
                <a:cs typeface="Arial" panose="020B0604020202020204" pitchFamily="34" charset="0"/>
              </a:rPr>
              <a:t>Example 	: </a:t>
            </a:r>
            <a:r>
              <a:rPr lang="vi-VN" altLang="en-US" sz="1700" dirty="0">
                <a:cs typeface="Arial" panose="020B0604020202020204" pitchFamily="34" charset="0"/>
              </a:rPr>
              <a:t>21DA:00D3:0000:2F3B:02AA:00FF:FE28:9C5A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vi-VN" altLang="en-US" sz="1700" dirty="0">
                <a:cs typeface="Arial" panose="020B0604020202020204" pitchFamily="34" charset="0"/>
              </a:rPr>
              <a:t>	     or </a:t>
            </a:r>
            <a:r>
              <a:rPr lang="en-US" altLang="en-US" sz="1700" dirty="0">
                <a:cs typeface="Arial" panose="020B0604020202020204" pitchFamily="34" charset="0"/>
              </a:rPr>
              <a:t>	</a:t>
            </a:r>
            <a:r>
              <a:rPr lang="vi-VN" altLang="en-US" sz="1700" dirty="0">
                <a:cs typeface="Arial" panose="020B0604020202020204" pitchFamily="34" charset="0"/>
              </a:rPr>
              <a:t>: 21DA:D3:0:2F3B:2AA:FF:FE28:9C5A</a:t>
            </a:r>
            <a:r>
              <a:rPr lang="vi-VN" altLang="en-US" sz="210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vi-VN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DC82-85A4-4DE6-8669-65D5F34D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6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9D1F-483E-4041-B2CC-1C15A25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New APIs for IPv6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004-B236-47A4-BB23-FF752430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900" dirty="0">
                <a:cs typeface="Arial" panose="020B0604020202020204" pitchFamily="34" charset="0"/>
              </a:rPr>
              <a:t>Those APIs only supports IPv4 but IPv6 will be replace IPv4 in the future, so we need APIs supporting IPv6</a:t>
            </a:r>
          </a:p>
          <a:p>
            <a:pPr eaLnBrk="1" hangingPunct="1"/>
            <a:r>
              <a:rPr lang="en-US" altLang="en-US" sz="2900" dirty="0">
                <a:cs typeface="Arial" panose="020B0604020202020204" pitchFamily="34" charset="0"/>
              </a:rPr>
              <a:t>They are</a:t>
            </a:r>
          </a:p>
          <a:p>
            <a:pPr lvl="1" eaLnBrk="1" hangingPunct="1"/>
            <a:r>
              <a:rPr lang="vi-VN" altLang="en-US" sz="2800" dirty="0">
                <a:cs typeface="Arial" panose="020B0604020202020204" pitchFamily="34" charset="0"/>
              </a:rPr>
              <a:t>getaddrinfo </a:t>
            </a:r>
          </a:p>
          <a:p>
            <a:pPr lvl="1" eaLnBrk="1" hangingPunct="1"/>
            <a:r>
              <a:rPr lang="vi-VN" altLang="en-US" sz="2800" dirty="0">
                <a:cs typeface="Arial" panose="020B0604020202020204" pitchFamily="34" charset="0"/>
              </a:rPr>
              <a:t>getnameinfo </a:t>
            </a:r>
          </a:p>
          <a:p>
            <a:pPr eaLnBrk="1" hangingPunct="1"/>
            <a:r>
              <a:rPr lang="vi-VN" altLang="en-US" sz="2900" dirty="0">
                <a:cs typeface="Arial" panose="020B0604020202020204" pitchFamily="34" charset="0"/>
              </a:rPr>
              <a:t>These APIs have replaced the IPv4 specific routines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B0A7D-8ACB-425D-9FC9-7CCA924D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9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E505-EDC6-400A-BAC8-88E01121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2C90-E274-4EEE-BAD5-611411F0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600" i="1" dirty="0">
                <a:cs typeface="Arial" panose="020B0604020202020204" pitchFamily="34" charset="0"/>
              </a:rPr>
              <a:t>Sockets</a:t>
            </a:r>
            <a:r>
              <a:rPr lang="vi-VN" altLang="en-US" sz="2600" dirty="0">
                <a:cs typeface="Arial" panose="020B0604020202020204" pitchFamily="34" charset="0"/>
              </a:rPr>
              <a:t> (in plural) are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A</a:t>
            </a:r>
            <a:r>
              <a:rPr lang="vi-VN" altLang="en-US" dirty="0">
                <a:cs typeface="Arial" panose="020B0604020202020204" pitchFamily="34" charset="0"/>
              </a:rPr>
              <a:t>pplication programming interface (API) at transport layer in TCP/IP stack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A</a:t>
            </a:r>
            <a:r>
              <a:rPr lang="vi-VN" altLang="en-US" dirty="0">
                <a:cs typeface="Arial" panose="020B0604020202020204" pitchFamily="34" charset="0"/>
              </a:rPr>
              <a:t>pplication may send and receive data through socket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FCD7-294B-4E54-983A-C06F9DA6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66B5DF-B8C2-468C-B946-32D44541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561262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7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4147-D439-41D5-B263-9D28E022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A95-C93F-41DA-BA5F-3D661C75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Setup socket</a:t>
            </a:r>
          </a:p>
          <a:p>
            <a:pPr lvl="1" eaLnBrk="1" hangingPunct="1"/>
            <a:r>
              <a:rPr lang="en-US" altLang="en-US" dirty="0"/>
              <a:t>Where is the remote machine (IP address, hostname)</a:t>
            </a:r>
          </a:p>
          <a:p>
            <a:pPr lvl="1" eaLnBrk="1" hangingPunct="1"/>
            <a:r>
              <a:rPr lang="en-US" altLang="en-US" dirty="0"/>
              <a:t>What service gets the data (port) </a:t>
            </a:r>
          </a:p>
          <a:p>
            <a:pPr eaLnBrk="1" hangingPunct="1"/>
            <a:r>
              <a:rPr lang="en-US" altLang="en-US" dirty="0"/>
              <a:t>Send and Receive</a:t>
            </a:r>
          </a:p>
          <a:p>
            <a:pPr lvl="1" eaLnBrk="1" hangingPunct="1"/>
            <a:r>
              <a:rPr lang="en-US" altLang="en-US" dirty="0"/>
              <a:t>Designed just like any other I/O in Unix </a:t>
            </a:r>
          </a:p>
          <a:p>
            <a:pPr lvl="1" eaLnBrk="1" hangingPunct="1"/>
            <a:r>
              <a:rPr lang="en-US" altLang="en-US" dirty="0"/>
              <a:t>send – write</a:t>
            </a:r>
          </a:p>
          <a:p>
            <a:pPr lvl="1" eaLnBrk="1" hangingPunct="1"/>
            <a:r>
              <a:rPr lang="en-US" altLang="en-US" dirty="0" err="1"/>
              <a:t>recv</a:t>
            </a:r>
            <a:r>
              <a:rPr lang="en-US" altLang="en-US" dirty="0"/>
              <a:t> – read </a:t>
            </a:r>
          </a:p>
          <a:p>
            <a:pPr eaLnBrk="1" hangingPunct="1"/>
            <a:r>
              <a:rPr lang="en-US" altLang="en-US" dirty="0"/>
              <a:t>Close the socket 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F8CD2-ECDC-41AF-81CB-030146E1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4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D409-A608-4E32-AAAD-6B0063BE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0DBD-768F-4584-A214-7CAD3AD0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The main types of sockets in TCP/IP are</a:t>
            </a:r>
          </a:p>
          <a:p>
            <a:pPr lvl="1" eaLnBrk="1" hangingPunct="1"/>
            <a:r>
              <a:rPr lang="en-US" altLang="en-US" i="1" dirty="0">
                <a:cs typeface="Arial" panose="020B0604020202020204" pitchFamily="34" charset="0"/>
              </a:rPr>
              <a:t>S</a:t>
            </a:r>
            <a:r>
              <a:rPr lang="vi-VN" altLang="en-US" i="1" dirty="0">
                <a:cs typeface="Arial" panose="020B0604020202020204" pitchFamily="34" charset="0"/>
              </a:rPr>
              <a:t>tream sockets </a:t>
            </a:r>
          </a:p>
          <a:p>
            <a:pPr lvl="2" eaLnBrk="1" hangingPunct="1"/>
            <a:r>
              <a:rPr lang="en-US" altLang="en-US" dirty="0">
                <a:cs typeface="Arial" panose="020B0604020202020204" pitchFamily="34" charset="0"/>
              </a:rPr>
              <a:t>U</a:t>
            </a:r>
            <a:r>
              <a:rPr lang="vi-VN" altLang="en-US" dirty="0">
                <a:cs typeface="Arial" panose="020B0604020202020204" pitchFamily="34" charset="0"/>
              </a:rPr>
              <a:t>se 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TCP</a:t>
            </a:r>
            <a:r>
              <a:rPr lang="vi-VN" altLang="en-US" dirty="0">
                <a:cs typeface="Arial" panose="020B0604020202020204" pitchFamily="34" charset="0"/>
              </a:rPr>
              <a:t> as the end-to-end protocol (with IP underneath) and thus provide a reliable byte-stream service</a:t>
            </a:r>
            <a:endParaRPr lang="vi-VN" altLang="en-US" i="1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i="1" dirty="0">
                <a:cs typeface="Arial" panose="020B0604020202020204" pitchFamily="34" charset="0"/>
              </a:rPr>
              <a:t>D</a:t>
            </a:r>
            <a:r>
              <a:rPr lang="vi-VN" altLang="en-US" i="1" dirty="0">
                <a:cs typeface="Arial" panose="020B0604020202020204" pitchFamily="34" charset="0"/>
              </a:rPr>
              <a:t>atagram sockets</a:t>
            </a:r>
          </a:p>
          <a:p>
            <a:pPr lvl="2" eaLnBrk="1" hangingPunct="1"/>
            <a:r>
              <a:rPr lang="en-US" altLang="en-US" dirty="0">
                <a:cs typeface="Arial" panose="020B0604020202020204" pitchFamily="34" charset="0"/>
              </a:rPr>
              <a:t>U</a:t>
            </a:r>
            <a:r>
              <a:rPr lang="vi-VN" altLang="en-US" dirty="0">
                <a:cs typeface="Arial" panose="020B0604020202020204" pitchFamily="34" charset="0"/>
              </a:rPr>
              <a:t>se 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UDP</a:t>
            </a:r>
            <a:r>
              <a:rPr lang="vi-VN" altLang="en-US" dirty="0">
                <a:cs typeface="Arial" panose="020B0604020202020204" pitchFamily="34" charset="0"/>
              </a:rPr>
              <a:t> (again, with IP underneath) and thus provide a </a:t>
            </a:r>
            <a:r>
              <a:rPr lang="vi-VN" altLang="en-US" b="1" i="1" dirty="0">
                <a:cs typeface="Arial" panose="020B0604020202020204" pitchFamily="34" charset="0"/>
              </a:rPr>
              <a:t>best-effort </a:t>
            </a:r>
            <a:r>
              <a:rPr lang="vi-VN" altLang="en-US" dirty="0">
                <a:cs typeface="Arial" panose="020B0604020202020204" pitchFamily="34" charset="0"/>
              </a:rPr>
              <a:t>datagram service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Socket Address :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Combination of host name/Adress IP + transport port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5FB37-F86D-4F70-A277-6EE7CD54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80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B85E-724D-4095-B46B-331C353D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cs typeface="Arial" panose="020B0604020202020204" pitchFamily="34" charset="0"/>
              </a:rPr>
              <a:t>Stream </a:t>
            </a:r>
            <a:r>
              <a:rPr lang="en-US" altLang="en-US" dirty="0">
                <a:cs typeface="Arial" panose="020B0604020202020204" pitchFamily="34" charset="0"/>
              </a:rPr>
              <a:t>S</a:t>
            </a:r>
            <a:r>
              <a:rPr lang="vi-VN" altLang="en-US" dirty="0">
                <a:cs typeface="Arial" panose="020B0604020202020204" pitchFamily="34" charset="0"/>
              </a:rPr>
              <a:t>ockets</a:t>
            </a:r>
            <a:r>
              <a:rPr lang="en-GB" altLang="en-US" dirty="0">
                <a:cs typeface="Arial" panose="020B0604020202020204" pitchFamily="34" charset="0"/>
              </a:rPr>
              <a:t> (TCP)</a:t>
            </a:r>
            <a:r>
              <a:rPr lang="ar-SA" altLang="en-US" dirty="0">
                <a:cs typeface="Arial" panose="020B0604020202020204" pitchFamily="34" charset="0"/>
              </a:rPr>
              <a:t>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59CE-2597-4BB0-96A7-39CDB992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TCP provides connections between clients and servers 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TCP also provides reliability :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Acknowledgment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Error control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Flow control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Congestion control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TCP connection is full-duplex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Send and receive data over single connection.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A473-7898-4AA3-A8AA-F014BDAA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6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07B4-FFC2-48B2-9770-382015DA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448B-378D-451D-9B83-18FB6575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a typeface="+mj-ea"/>
                <a:cs typeface="Arial" charset="0"/>
              </a:rPr>
              <a:t>Working 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8D31-47E3-4ED5-9E19-628D8D0E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1C239-EBAB-4FAC-8D3E-293DFC4B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0303"/>
            <a:ext cx="6858000" cy="45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2770-634C-4A99-BCA7-B27EFC9D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385C2-A4E1-43AB-AA34-067B56C3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D7B3A-C565-435D-A969-8407D05F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5" y="966002"/>
            <a:ext cx="8846063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92581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0" ma:contentTypeDescription="Create a new document." ma:contentTypeScope="" ma:versionID="d51deb791ef2905d44df74cc34efc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3617C9-9404-4DEC-B1E8-CC68A6A04084}"/>
</file>

<file path=customXml/itemProps2.xml><?xml version="1.0" encoding="utf-8"?>
<ds:datastoreItem xmlns:ds="http://schemas.openxmlformats.org/officeDocument/2006/customXml" ds:itemID="{C73AE3E3-A5FD-48E8-B6E0-9FC43EC42EB3}"/>
</file>

<file path=customXml/itemProps3.xml><?xml version="1.0" encoding="utf-8"?>
<ds:datastoreItem xmlns:ds="http://schemas.openxmlformats.org/officeDocument/2006/customXml" ds:itemID="{054810FA-91AC-45F2-B386-0B5A0C257297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17134</TotalTime>
  <Words>2109</Words>
  <Application>Microsoft Office PowerPoint</Application>
  <PresentationFormat>On-screen Show (4:3)</PresentationFormat>
  <Paragraphs>299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Verdana</vt:lpstr>
      <vt:lpstr>Wingdings</vt:lpstr>
      <vt:lpstr>SoICT-PPT-template(official) - Eng^0Vie (4x3)</vt:lpstr>
      <vt:lpstr>1_Office Theme</vt:lpstr>
      <vt:lpstr>Socket Introduction</vt:lpstr>
      <vt:lpstr>References</vt:lpstr>
      <vt:lpstr>Content</vt:lpstr>
      <vt:lpstr>Socket</vt:lpstr>
      <vt:lpstr>Socket</vt:lpstr>
      <vt:lpstr>Socket</vt:lpstr>
      <vt:lpstr>Stream Sockets (TCP)‏</vt:lpstr>
      <vt:lpstr>Stream Sockets (TCP)</vt:lpstr>
      <vt:lpstr>Stream Sockets (TCP)</vt:lpstr>
      <vt:lpstr>Stream Sockets (TCP)</vt:lpstr>
      <vt:lpstr>Stream Sockets (TCP)</vt:lpstr>
      <vt:lpstr>Datagram Socket (UDP)‏</vt:lpstr>
      <vt:lpstr>Datagram Socket (UDP)‏</vt:lpstr>
      <vt:lpstr>C/C++ Headers</vt:lpstr>
      <vt:lpstr>Socket Address Structures </vt:lpstr>
      <vt:lpstr>IPv4 Socket Address Structure</vt:lpstr>
      <vt:lpstr>IPv6 Socket Address Structure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IPv4</vt:lpstr>
      <vt:lpstr>IPv6</vt:lpstr>
      <vt:lpstr>New APIs for IPv6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Vinh La</cp:lastModifiedBy>
  <cp:revision>280</cp:revision>
  <dcterms:created xsi:type="dcterms:W3CDTF">2011-09-29T02:04:50Z</dcterms:created>
  <dcterms:modified xsi:type="dcterms:W3CDTF">2022-04-12T07:18:22Z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0x01010065DCA99E06EF1E4686D55E5D38B35F2E</vt:lpwstr>
  </property>
</Properties>
</file>