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4" r:id="rId4"/>
    <p:sldId id="455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3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8" r:id="rId32"/>
    <p:sldId id="539" r:id="rId33"/>
    <p:sldId id="481" r:id="rId3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3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8"/>
            <p14:sldId id="539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137479940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79940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479940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479940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137479940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137479940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7479940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137479940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137479940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2537195575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37195575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37195575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37195575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2537195575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2537195575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37195575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2537195575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2537195575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1896775404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96775404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96775404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96775404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1896775404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1896775404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96775404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1896775404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1896775404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2230004534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30004534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30004534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30004534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2230004534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2230004534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30004534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2230004534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2230004534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3717974854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17974854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17974854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17974854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3717974854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3717974854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17974854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3717974854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3717974854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2460422654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60422654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460422654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460422654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2460422654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2460422654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460422654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2460422654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2460422654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2687936403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687936403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687936403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687936403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687936403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2687936403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2687936403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2687936403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2687936403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2316219513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16219513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16219513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16219513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16219513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2316219513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2316219513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2316219513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2316219513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2316219513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1478528035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78528035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78528035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78528035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1478528035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1478528035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478528035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1478528035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3027266963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27266963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27266963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27266963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27266963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3027266963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3027266963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3027266963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3027266963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3463954107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63954107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63954107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63954107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63954107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63954107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63954107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3463954107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3463954107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3463954107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3463954107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3463954107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44482677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4482677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4482677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4482677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4482677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4482677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4482677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44482677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44482677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4482677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44482677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44482677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11/7/2022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11/7/2022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11/7/2022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Basic TCP and UDP Socket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C17-C467-4387-B36A-676ADE04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95D41-99B1-47B7-A630-13050EC9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D32FD8E-9FDD-499F-ADB9-E0E515339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7315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ssize_t recv(int s</a:t>
            </a:r>
            <a:r>
              <a:rPr lang="en-GB" altLang="en-US" sz="1800"/>
              <a:t>ockfd</a:t>
            </a:r>
            <a:r>
              <a:rPr lang="vi-VN" altLang="en-US" sz="1800"/>
              <a:t>, void *</a:t>
            </a:r>
            <a:r>
              <a:rPr lang="vi-VN" altLang="en-US" sz="1800" i="1"/>
              <a:t>buf</a:t>
            </a:r>
            <a:r>
              <a:rPr lang="vi-VN" altLang="en-US" sz="1800"/>
              <a:t>, size_t </a:t>
            </a:r>
            <a:r>
              <a:rPr lang="vi-VN" altLang="en-US" sz="1800" i="1"/>
              <a:t>len</a:t>
            </a:r>
            <a:r>
              <a:rPr lang="vi-VN" altLang="en-US" sz="1800"/>
              <a:t>, int </a:t>
            </a:r>
            <a:r>
              <a:rPr lang="vi-VN" altLang="en-US" sz="1800" i="1"/>
              <a:t>flags</a:t>
            </a:r>
            <a:r>
              <a:rPr lang="vi-VN" altLang="en-US" sz="18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D60C4-FC7C-4C48-9C9E-905C7DD1A0D4}"/>
              </a:ext>
            </a:extLst>
          </p:cNvPr>
          <p:cNvSpPr txBox="1"/>
          <p:nvPr/>
        </p:nvSpPr>
        <p:spPr>
          <a:xfrm>
            <a:off x="838200" y="2571750"/>
            <a:ext cx="73914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The file descriptor of the local socket where the data is receiving</a:t>
            </a:r>
          </a:p>
          <a:p>
            <a:pPr lvl="1" eaLnBrk="1" hangingPunct="1"/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A buffer for the incoming data</a:t>
            </a:r>
          </a:p>
          <a:p>
            <a:pPr lvl="1" eaLnBrk="1" hangingPunct="1"/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The length of </a:t>
            </a:r>
            <a:r>
              <a:rPr lang="en-US" altLang="en-US" sz="1400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flags	</a:t>
            </a: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Specifies the way in which the call is made</a:t>
            </a:r>
          </a:p>
          <a:p>
            <a:pPr lvl="1" eaLnBrk="1" hangingPunct="1"/>
            <a:endParaRPr lang="vi-VN" altLang="en-US" sz="12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If no error occurs, </a:t>
            </a:r>
            <a:r>
              <a:rPr lang="en-US" altLang="en-US" sz="1400" dirty="0" err="1"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() </a:t>
            </a:r>
            <a:r>
              <a:rPr lang="en-US" altLang="en-US" sz="1400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returns the total number of characters received</a:t>
            </a:r>
            <a:endParaRPr lang="vi-VN" altLang="en-US" sz="1400" dirty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Otherwise,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4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A5B9-BBD7-4C0F-BA66-09BDCA74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30F3-5FAC-4D92-9B33-6D5CE0B0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9B58C9E-B8C3-490A-A869-EC3CA4F3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36925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AU" altLang="en-US" sz="1800"/>
              <a:t>#include &lt;unistd.h&gt; </a:t>
            </a:r>
          </a:p>
          <a:p>
            <a:pPr eaLnBrk="1" hangingPunct="1"/>
            <a:endParaRPr lang="en-AU" altLang="en-US" sz="1800"/>
          </a:p>
          <a:p>
            <a:pPr eaLnBrk="1" hangingPunct="1"/>
            <a:r>
              <a:rPr lang="en-AU" altLang="en-US" sz="1800"/>
              <a:t>int close(int </a:t>
            </a:r>
            <a:r>
              <a:rPr lang="en-AU" altLang="en-US" sz="1800" i="1"/>
              <a:t>sockfd</a:t>
            </a:r>
            <a:r>
              <a:rPr lang="en-AU" altLang="en-US" sz="1800"/>
              <a:t>); 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E5A10-F63C-4A70-8695-ED2BA3853469}"/>
              </a:ext>
            </a:extLst>
          </p:cNvPr>
          <p:cNvSpPr txBox="1"/>
          <p:nvPr/>
        </p:nvSpPr>
        <p:spPr>
          <a:xfrm>
            <a:off x="990600" y="2385638"/>
            <a:ext cx="746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GB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ockfd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/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The descriptor of the socket to be closed</a:t>
            </a:r>
            <a:endParaRPr lang="en-US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If no error occurs, close() returns 0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Otherwise, return -1 (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vi-VN" altLang="en-US" b="1" dirty="0">
                <a:latin typeface="Verdana" panose="020B0604030504040204" pitchFamily="34" charset="0"/>
                <a:cs typeface="Arial" panose="020B0604020202020204" pitchFamily="34" charset="0"/>
              </a:rPr>
              <a:t>errno 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will be set accordingly)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0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4B04-8C11-410F-8703-D9ECE896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99A0-67F4-4875-85AE-8EC255BA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TCP client, find IP of a host (by its name), connect to a service port (ex.: 80), send a message to the server, receive and print out the server’s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BB639-0EA0-4016-9F56-34C9B35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0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CF5A-E09D-4293-90C4-E5A764B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2D04-E119-42EE-9AE2-10F01D93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cs typeface="Arial" panose="020B0604020202020204" pitchFamily="34" charset="0"/>
              </a:rPr>
              <a:t>Types of server sockets</a:t>
            </a:r>
          </a:p>
          <a:p>
            <a:pPr lvl="1" eaLnBrk="1" hangingPunct="1"/>
            <a:r>
              <a:rPr lang="vi-VN" altLang="en-US" sz="2400" i="1" dirty="0">
                <a:latin typeface="Verdana" panose="020B0604030504040204" pitchFamily="34" charset="0"/>
                <a:cs typeface="Arial" panose="020B0604020202020204" pitchFamily="34" charset="0"/>
              </a:rPr>
              <a:t>Iterating server</a:t>
            </a:r>
            <a:r>
              <a:rPr lang="vi-V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eaLnBrk="1" hangingPunct="1"/>
            <a:r>
              <a:rPr lang="vi-VN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Only one socket is opened at a time. </a:t>
            </a:r>
          </a:p>
          <a:p>
            <a:pPr lvl="1" eaLnBrk="1" hangingPunct="1"/>
            <a:r>
              <a:rPr lang="vi-VN" altLang="en-US" sz="2400" i="1" dirty="0">
                <a:latin typeface="Verdana" panose="020B0604030504040204" pitchFamily="34" charset="0"/>
                <a:cs typeface="Arial" panose="020B0604020202020204" pitchFamily="34" charset="0"/>
              </a:rPr>
              <a:t>Forking server</a:t>
            </a:r>
            <a:r>
              <a:rPr lang="vi-V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lvl="2" eaLnBrk="1" hangingPunct="1"/>
            <a:r>
              <a:rPr lang="vi-VN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After an accept, a child process is forked off to handle the connection. </a:t>
            </a:r>
          </a:p>
          <a:p>
            <a:pPr lvl="1" eaLnBrk="1" hangingPunct="1"/>
            <a:r>
              <a:rPr lang="vi-VN" altLang="en-US" sz="2400" i="1" dirty="0">
                <a:latin typeface="Verdana" panose="020B0604030504040204" pitchFamily="34" charset="0"/>
                <a:cs typeface="Arial" panose="020B0604020202020204" pitchFamily="34" charset="0"/>
              </a:rPr>
              <a:t>Concurrent single server</a:t>
            </a:r>
            <a:r>
              <a:rPr lang="vi-VN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eaLnBrk="1" hangingPunct="1"/>
            <a:r>
              <a:rPr lang="vi-VN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use select to simultaneously wait on all open socketIds, and waking up the process only when new data arrives</a:t>
            </a:r>
          </a:p>
          <a:p>
            <a:pPr lvl="2" eaLnBrk="1" hangingPunct="1"/>
            <a:endParaRPr lang="vi-VN" altLang="en-US" dirty="0">
              <a:cs typeface="Arial" panose="020B0604020202020204" pitchFamily="34" charset="0"/>
            </a:endParaRPr>
          </a:p>
          <a:p>
            <a:pPr lvl="1" eaLnBrk="1" hangingPunct="1"/>
            <a:endParaRPr lang="vi-VN" altLang="en-US" dirty="0">
              <a:cs typeface="Arial" panose="020B0604020202020204" pitchFamily="34" charset="0"/>
            </a:endParaRP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3819-6B88-4204-984F-BD1B84B6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4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0297-448C-45B9-8F12-C74BAF8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3CC0-56E1-4D54-A791-BE80581B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F48FA-9AAD-44BD-87B1-78A049ED9F3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131888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881E4-6784-46D5-A7DB-9307E594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08902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ED852-FDFE-4428-9372-4CFA61E4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6652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37ADB-AD2E-4789-A917-4AD14383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239963"/>
            <a:ext cx="1296987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listen()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43CD4-A688-4B98-BEFD-3D6EDA6C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816226"/>
            <a:ext cx="1296987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accept()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7B39F-9F92-494F-8C16-A91DA89C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5103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28684-C5DB-4E77-9E40-3EC9E115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73351"/>
            <a:ext cx="1296988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41DC3-3625-4B8F-AE60-0E3B9352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59326"/>
            <a:ext cx="1296988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89BCB9-9A20-4624-A779-645D8FFF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5148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3F97671-A869-4426-8196-2B8B0C92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520826"/>
            <a:ext cx="1233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client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5E4A20BD-472E-415F-A27E-915639AB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728663"/>
            <a:ext cx="1374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Server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F8300454-5F7C-4CCB-AB39-9017836D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384426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51A4C60E-C87F-4ED9-9196-49BE43A4E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824288"/>
            <a:ext cx="1587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A8281629-5EDC-4398-ACAB-C4934AB7A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5192713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3C26970-0293-4183-BB00-52CD197929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1613" y="4976813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E03126A5-DCC8-4416-99E2-BE27E0EA4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1613" y="3608388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77247A6E-F129-4217-AB9F-BEB0E5326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3603626"/>
            <a:ext cx="1588" cy="137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F65E723-4701-43C0-9B08-A4B21FE05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1520826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4CCE1FA2-04D0-4E9B-A5B3-1BCFE7666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97088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1FF71-14B2-4F3A-AC4B-626987E6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392488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D2497684-90F7-436A-A34C-F087380B2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105151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F1EF0143-B341-4502-BED3-EA24B7428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673351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F680D-C9E5-4051-947E-86B284DE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6814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32A560-795C-44C9-8CE9-D915D702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560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D285DDEB-7F0D-4DF6-9F04-4A901AF58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113213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AC6473-A3A6-482F-B6E8-331CBF8DE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12127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FA6DF7-0F3B-4057-9701-114C9D11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6959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923C4F67-19D7-4092-B58B-5DB6ECF1F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553076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FE34A261-8D12-4B82-AA6F-EBACED364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689476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034EB29F-6B30-4446-B677-622D786C7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251201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2391F9FC-1ED2-4999-83EC-BA4A63BB0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8188" y="4473576"/>
            <a:ext cx="441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BFF213E7-2880-4CCE-BB07-5FE7D3BD0B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8188" y="3897313"/>
            <a:ext cx="441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AB63A46E-4330-4635-9252-D44977C48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3892551"/>
            <a:ext cx="1588" cy="5857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C7E333F7-3EE9-4AE1-BDEB-88C112855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608388"/>
            <a:ext cx="2592388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FCC05ED-67BA-44B0-8771-CCC4F2FB1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8813" y="4473576"/>
            <a:ext cx="2601912" cy="503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B649875D-83F3-4445-9E7F-532F6B585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5332413"/>
            <a:ext cx="2592388" cy="4413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D599647C-1CF6-44A2-A876-2F63810BB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889251"/>
            <a:ext cx="2592388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F0B28E1-392D-4D9F-853B-22AF4FA5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3392488"/>
            <a:ext cx="625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CF738E1E-E780-4953-8792-37095893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394201"/>
            <a:ext cx="625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BC74A2E7-6945-49C0-9DF6-F61B8393D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2600326"/>
            <a:ext cx="1077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establish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905AC71A-EF64-48C8-8978-F01FA76C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2713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136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05F7-1D8F-4218-A925-5FCFE9A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10AA4-5CDF-4755-94A0-5DA49462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47DAA86-C9E9-490B-A249-5D52FB40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#include &lt;sys/types.h&gt;</a:t>
            </a:r>
          </a:p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#include &lt;sys/socket.h&gt;</a:t>
            </a:r>
            <a:endParaRPr lang="en-AU" altLang="en-US" sz="1800">
              <a:cs typeface="Arial" panose="020B0604020202020204" pitchFamily="34" charset="0"/>
            </a:endParaRPr>
          </a:p>
          <a:p>
            <a:pPr lvl="1" eaLnBrk="1" hangingPunct="1"/>
            <a:endParaRPr lang="vi-VN" altLang="en-US" sz="1800"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800">
                <a:cs typeface="Arial" panose="020B0604020202020204" pitchFamily="34" charset="0"/>
              </a:rPr>
              <a:t>int bind(int </a:t>
            </a:r>
            <a:r>
              <a:rPr lang="vi-VN" altLang="en-US" sz="1800" i="1">
                <a:cs typeface="Arial" panose="020B0604020202020204" pitchFamily="34" charset="0"/>
              </a:rPr>
              <a:t>sockfd</a:t>
            </a:r>
            <a:r>
              <a:rPr lang="vi-VN" altLang="en-US" sz="1800">
                <a:cs typeface="Arial" panose="020B0604020202020204" pitchFamily="34" charset="0"/>
              </a:rPr>
              <a:t>, struct sockaddr *</a:t>
            </a:r>
            <a:r>
              <a:rPr lang="vi-VN" altLang="en-US" sz="1800" i="1">
                <a:cs typeface="Arial" panose="020B0604020202020204" pitchFamily="34" charset="0"/>
              </a:rPr>
              <a:t>my_addr</a:t>
            </a:r>
            <a:r>
              <a:rPr lang="vi-VN" altLang="en-US" sz="1800">
                <a:cs typeface="Arial" panose="020B0604020202020204" pitchFamily="34" charset="0"/>
              </a:rPr>
              <a:t>, socklen_t </a:t>
            </a:r>
            <a:r>
              <a:rPr lang="vi-VN" altLang="en-US" sz="1800" i="1">
                <a:cs typeface="Arial" panose="020B0604020202020204" pitchFamily="34" charset="0"/>
              </a:rPr>
              <a:t>addrlen</a:t>
            </a:r>
            <a:r>
              <a:rPr lang="vi-VN" altLang="en-US" sz="1800"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CC32-9437-4656-9371-381443D9330B}"/>
              </a:ext>
            </a:extLst>
          </p:cNvPr>
          <p:cNvSpPr txBox="1"/>
          <p:nvPr/>
        </p:nvSpPr>
        <p:spPr>
          <a:xfrm>
            <a:off x="304800" y="2633625"/>
            <a:ext cx="8458200" cy="3489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900" dirty="0">
                <a:latin typeface="Verdana" charset="0"/>
                <a:ea typeface="ＭＳ Ｐゴシック" charset="0"/>
                <a:cs typeface="Arial" charset="0"/>
              </a:rPr>
              <a:t>Where</a:t>
            </a:r>
            <a:endParaRPr lang="en-US" sz="1900" dirty="0">
              <a:latin typeface="Verdana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vi-VN" sz="19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sockfd</a:t>
            </a:r>
            <a:r>
              <a:rPr lang="vi-VN" sz="1700" dirty="0">
                <a:latin typeface="Verdana" charset="0"/>
                <a:ea typeface="ＭＳ Ｐゴシック" charset="0"/>
                <a:cs typeface="Arial" charset="0"/>
              </a:rPr>
              <a:t> : is the file descriptor of the socket to be bound with the address in </a:t>
            </a: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my_addr</a:t>
            </a:r>
            <a:r>
              <a:rPr lang="vi-VN" sz="1700" dirty="0">
                <a:latin typeface="Verdana" charset="0"/>
                <a:ea typeface="ＭＳ Ｐゴシック" charset="0"/>
                <a:cs typeface="Arial" charset="0"/>
              </a:rPr>
              <a:t> </a:t>
            </a:r>
            <a:endParaRPr lang="en-US" sz="17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vi-VN" sz="17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my_addr</a:t>
            </a:r>
            <a:r>
              <a:rPr lang="vi-VN" sz="1700" dirty="0">
                <a:latin typeface="Verdana" charset="0"/>
                <a:ea typeface="ＭＳ Ｐゴシック" charset="0"/>
                <a:cs typeface="Arial" charset="0"/>
              </a:rPr>
              <a:t> : is a pointer to the structure of the address to be assigned to the socket </a:t>
            </a: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sockfd</a:t>
            </a:r>
            <a:endParaRPr lang="en-US" sz="1700" i="1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vi-VN" sz="17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addrlen</a:t>
            </a:r>
            <a:r>
              <a:rPr lang="vi-VN" sz="1700" dirty="0">
                <a:latin typeface="Verdana" charset="0"/>
                <a:ea typeface="ＭＳ Ｐゴシック" charset="0"/>
                <a:cs typeface="Arial" charset="0"/>
              </a:rPr>
              <a:t> : is the size of *</a:t>
            </a:r>
            <a:r>
              <a:rPr lang="vi-VN" sz="1700" i="1" dirty="0">
                <a:latin typeface="Verdana" charset="0"/>
                <a:ea typeface="ＭＳ Ｐゴシック" charset="0"/>
                <a:cs typeface="Arial" charset="0"/>
              </a:rPr>
              <a:t>my_addr</a:t>
            </a:r>
            <a:r>
              <a:rPr lang="vi-VN" sz="1700" dirty="0">
                <a:latin typeface="Verdana" charset="0"/>
                <a:ea typeface="ＭＳ Ｐゴシック" charset="0"/>
                <a:cs typeface="Arial" charset="0"/>
              </a:rPr>
              <a:t> </a:t>
            </a:r>
            <a:endParaRPr lang="en-US" sz="17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AU" sz="1700" dirty="0">
              <a:latin typeface="Verdana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900" dirty="0">
                <a:latin typeface="Verdana" charset="0"/>
                <a:ea typeface="ＭＳ Ｐゴシック" charset="0"/>
                <a:cs typeface="Arial" charset="0"/>
              </a:rPr>
              <a:t>Return value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AU" sz="19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700" dirty="0">
                <a:latin typeface="Verdana" charset="0"/>
                <a:ea typeface="ＭＳ Ｐゴシック" charset="0"/>
                <a:cs typeface="Arial" charset="0"/>
              </a:rPr>
              <a:t>0 if no errors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AU" sz="1700" dirty="0">
              <a:latin typeface="Verdana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1700" dirty="0">
                <a:latin typeface="Verdana" charset="0"/>
                <a:ea typeface="ＭＳ Ｐゴシック" charset="0"/>
                <a:cs typeface="Arial" charset="0"/>
              </a:rPr>
              <a:t>-1 if has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1437-3E99-48EC-8084-0E119946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BD90-E177-4F27-A0F9-3B047A8A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E6FA1B5-B6D7-4BC6-83FE-077CCBBF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99457"/>
            <a:ext cx="838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int listen(int </a:t>
            </a:r>
            <a:r>
              <a:rPr lang="vi-VN" altLang="en-US" sz="1800" i="1"/>
              <a:t>s</a:t>
            </a:r>
            <a:r>
              <a:rPr lang="en-GB" altLang="en-US" sz="1800" i="1"/>
              <a:t>ockfd</a:t>
            </a:r>
            <a:r>
              <a:rPr lang="vi-VN" altLang="en-US" sz="1800"/>
              <a:t>, int </a:t>
            </a:r>
            <a:r>
              <a:rPr lang="vi-VN" altLang="en-US" sz="1800" i="1"/>
              <a:t>backlog</a:t>
            </a:r>
            <a:r>
              <a:rPr lang="vi-VN" altLang="en-US" sz="18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0AAB-62F4-4AB4-9F32-3D200BE00BCD}"/>
              </a:ext>
            </a:extLst>
          </p:cNvPr>
          <p:cNvSpPr txBox="1"/>
          <p:nvPr/>
        </p:nvSpPr>
        <p:spPr>
          <a:xfrm>
            <a:off x="304800" y="1253020"/>
            <a:ext cx="838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endParaRPr lang="vi-VN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vi-VN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endParaRPr lang="en-US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file descriptor of the unconnected socket that is waiting for connections from client</a:t>
            </a:r>
          </a:p>
          <a:p>
            <a:pPr lvl="1" eaLnBrk="1" hangingPunct="1"/>
            <a:endParaRPr lang="en-US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backlog	</a:t>
            </a:r>
          </a:p>
          <a:p>
            <a:pPr lvl="1" eaLnBrk="1" hangingPunct="1"/>
            <a:r>
              <a:rPr lang="en-US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maximum number of pending connections.</a:t>
            </a:r>
            <a:endParaRPr lang="vi-VN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AU" altLang="en-US" sz="1900" dirty="0"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1900" dirty="0">
                <a:cs typeface="Arial" panose="020B0604020202020204" pitchFamily="34" charset="0"/>
              </a:rPr>
              <a:t>Use after bind() with a port number</a:t>
            </a:r>
            <a:endParaRPr lang="vi-VN" altLang="en-US" sz="1900" dirty="0">
              <a:cs typeface="Arial" panose="020B0604020202020204" pitchFamily="34" charset="0"/>
            </a:endParaRPr>
          </a:p>
          <a:p>
            <a:pPr eaLnBrk="1" hangingPunct="1"/>
            <a:endParaRPr lang="en-AU" altLang="en-US" sz="21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0 if no errors</a:t>
            </a:r>
          </a:p>
          <a:p>
            <a:pPr lvl="1"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- if has errors</a:t>
            </a:r>
            <a:endParaRPr lang="vi-VN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vi-VN" altLang="en-US" sz="18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0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9C5-AF47-4E4E-A00F-97FBFE2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3291-12A5-4B6E-BBB9-97AD64F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2F3C582-C7F8-4BF9-936C-796CAD0D1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" y="990600"/>
            <a:ext cx="852011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800"/>
              <a:t>#include &lt;sys/types.h&gt;</a:t>
            </a:r>
          </a:p>
          <a:p>
            <a:pPr eaLnBrk="1" hangingPunct="1"/>
            <a:r>
              <a:rPr lang="en-US" altLang="en-US" sz="1800"/>
              <a:t>#include &lt;sys/socket.h&gt;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int accept(int </a:t>
            </a:r>
            <a:r>
              <a:rPr lang="en-US" altLang="en-US" sz="1800" i="1"/>
              <a:t>sockfd</a:t>
            </a:r>
            <a:r>
              <a:rPr lang="en-US" altLang="en-US" sz="1800"/>
              <a:t>, struct sockaddr *</a:t>
            </a:r>
            <a:r>
              <a:rPr lang="en-US" altLang="en-US" sz="1800" i="1"/>
              <a:t>addr</a:t>
            </a:r>
            <a:r>
              <a:rPr lang="en-US" altLang="en-US" sz="1800"/>
              <a:t>, socklen_t *</a:t>
            </a:r>
            <a:r>
              <a:rPr lang="en-US" altLang="en-US" sz="1800" i="1"/>
              <a:t>addrlen</a:t>
            </a:r>
            <a:r>
              <a:rPr lang="en-US" altLang="en-US" sz="1800"/>
              <a:t>);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BEBFA-4650-43E8-9D6D-A14EC12879B5}"/>
              </a:ext>
            </a:extLst>
          </p:cNvPr>
          <p:cNvSpPr txBox="1"/>
          <p:nvPr/>
        </p:nvSpPr>
        <p:spPr>
          <a:xfrm>
            <a:off x="228599" y="1166843"/>
            <a:ext cx="8520113" cy="383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endParaRPr lang="vi-VN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vi-VN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sockfd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The file descriptor of the socket which receives the connection request to be accepted after a listen()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An optional </a:t>
            </a:r>
            <a:r>
              <a:rPr lang="en-US" altLang="en-US" sz="1400" dirty="0"/>
              <a:t>reference pointer to the address of the client socket on the other end of the connection</a:t>
            </a:r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The format of the </a:t>
            </a:r>
            <a:r>
              <a:rPr lang="en-US" altLang="en-US" sz="1400" dirty="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 is determined by the address family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addrlen</a:t>
            </a:r>
            <a:r>
              <a:rPr lang="en-US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A optional pointer to an integer which contains the length of the address </a:t>
            </a:r>
            <a:r>
              <a:rPr lang="en-US" altLang="en-US" sz="1400" dirty="0" err="1">
                <a:latin typeface="Verdana" panose="020B0604030504040204" pitchFamily="34" charset="0"/>
                <a:cs typeface="Arial" panose="020B0604020202020204" pitchFamily="34" charset="0"/>
              </a:rPr>
              <a:t>addr</a:t>
            </a:r>
            <a:endParaRPr lang="en-US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vi-VN" altLang="en-US" sz="14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Newly connected socket file descriptor if no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- if has errors</a:t>
            </a:r>
            <a:endParaRPr lang="vi-VN" altLang="en-US" sz="14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4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25BE-930F-4F45-8059-AC31EA5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send(), </a:t>
            </a:r>
            <a:r>
              <a:rPr lang="en-US" dirty="0" err="1"/>
              <a:t>recv</a:t>
            </a:r>
            <a:r>
              <a:rPr lang="en-US" dirty="0"/>
              <a:t>() and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970A-722E-472C-B230-66479576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TCP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5BDC-B281-48DC-A35B-85774B96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6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3E03-0D8C-405B-9A90-82C990C2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9E2A-FC29-4FD5-84B9-71C923EB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TCP server listening at port 8888, send a message “Welcome to my first TCP server” when never a client connect to it then wait for a message from the client and print the received message to the console, close the socket.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EE19-DD14-46A0-9E52-80B83284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AD53-6D9D-4624-9BD3-26E04E3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75A5-8834-4754-9806-CDD22151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TCP Server to</a:t>
            </a:r>
          </a:p>
          <a:p>
            <a:pPr lvl="1"/>
            <a:r>
              <a:rPr lang="en-US" dirty="0"/>
              <a:t>Listen at port 9999 (or from command line)</a:t>
            </a:r>
          </a:p>
          <a:p>
            <a:pPr lvl="1"/>
            <a:r>
              <a:rPr lang="en-US" dirty="0"/>
              <a:t>Accept a connection from a TCP Client </a:t>
            </a:r>
          </a:p>
          <a:p>
            <a:pPr lvl="1"/>
            <a:r>
              <a:rPr lang="en-US" dirty="0"/>
              <a:t>Repeat</a:t>
            </a:r>
          </a:p>
          <a:p>
            <a:pPr lvl="2"/>
            <a:r>
              <a:rPr lang="en-US" dirty="0"/>
              <a:t>Receive a command (in text format) from the client</a:t>
            </a:r>
          </a:p>
          <a:p>
            <a:pPr lvl="2"/>
            <a:r>
              <a:rPr lang="en-US" dirty="0"/>
              <a:t>Execute the command </a:t>
            </a:r>
          </a:p>
          <a:p>
            <a:pPr lvl="2"/>
            <a:r>
              <a:rPr lang="en-US" dirty="0"/>
              <a:t>Return the result to the client</a:t>
            </a:r>
          </a:p>
          <a:p>
            <a:pPr lvl="3"/>
            <a:r>
              <a:rPr lang="en-US" dirty="0" err="1"/>
              <a:t>fopen</a:t>
            </a:r>
            <a:r>
              <a:rPr lang="en-US" dirty="0"/>
              <a:t>(path, “rt”);</a:t>
            </a:r>
          </a:p>
          <a:p>
            <a:pPr lvl="3"/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lvl="3"/>
            <a:r>
              <a:rPr lang="en-US"/>
              <a:t>send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Netcat</a:t>
            </a:r>
            <a:r>
              <a:rPr lang="en-US" dirty="0"/>
              <a:t> for testing</a:t>
            </a:r>
          </a:p>
          <a:p>
            <a:r>
              <a:rPr lang="en-US" dirty="0"/>
              <a:t>Write your own TCP Client for testing</a:t>
            </a:r>
          </a:p>
          <a:p>
            <a:pPr lvl="1"/>
            <a:r>
              <a:rPr lang="en-US" dirty="0"/>
              <a:t>Send “</a:t>
            </a:r>
            <a:r>
              <a:rPr lang="en-US" dirty="0" err="1"/>
              <a:t>pwd</a:t>
            </a:r>
            <a:r>
              <a:rPr lang="en-US" dirty="0"/>
              <a:t>” to know the current directory and display the current directory as a command prompt.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6531-FEEC-4518-879E-0217CA9B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26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0E91-F5EB-4E83-B74B-9541D058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7AB6-2F9C-48A6-AD1A-E3E7F352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9B456-99FC-4E13-9DA9-DA150B29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12930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F4F3352-88F6-4D89-AD0F-6A1696FF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931" y="1254919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3B3-6DDF-465C-AF9B-9603275D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19026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20D69D8-8526-4830-BB85-5D1A8155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256" y="1864519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8E3055-21C1-47D7-9A92-BA05BEC8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25884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D919C-2C3C-4248-B126-B2A91724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44" y="50268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4EB85-DA2D-4AEE-9084-401BA99F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28170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9D539-0FE5-422E-8403-1E042D95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2207419"/>
            <a:ext cx="1219200" cy="304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29C0D-AD97-4885-872C-7F341662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3426619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E3989-E158-4ABE-A7DF-50D0A88F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544" y="5269707"/>
            <a:ext cx="1219200" cy="304800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6A2A099D-17AC-4415-AAD9-FDCB0F18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69" y="1612107"/>
            <a:ext cx="77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011D475-48E8-4D9F-9423-2B652DEC8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531" y="2207419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53E1967-C80F-4A3B-81FD-8470F55F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31" y="2564607"/>
            <a:ext cx="11953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recvfrom()</a:t>
            </a:r>
            <a:r>
              <a:rPr lang="ar-SA" alt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01E8721-53BD-4BB8-A70A-EC9EB8C1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844" y="5003007"/>
            <a:ext cx="950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sendto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BEB9CC79-FE87-402B-8D82-62B21EADE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781" y="2778919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E690881C-BE1F-4DF7-BF23-8327DF9E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244" y="3388519"/>
            <a:ext cx="9509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sendto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1434234-C925-4695-A4C8-4DEE20BE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794" y="5231607"/>
            <a:ext cx="11953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recvfrom</a:t>
            </a: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A6EEFC2-6F7B-47C6-86AD-BDAEE9F90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1612107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2E1B8E9-39F3-4079-9D6F-C5898DC4A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2221707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4AB63C72-B176-40B3-A6FC-74E411EE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0344" y="2907507"/>
            <a:ext cx="1587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95CAECF0-AD45-4BEA-9BCE-8DCDF26A2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2512219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149F1ECF-13C1-4D08-9F0C-62660246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3121819"/>
            <a:ext cx="1587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0BF578D9-4927-4AA3-819C-1A3A40A91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944" y="3745707"/>
            <a:ext cx="1587" cy="152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9B7EC9F-44E4-4696-BBCB-D85A78651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756" y="3631407"/>
            <a:ext cx="3889375" cy="495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5561DC4-9D3D-40C1-B427-796591119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6144" y="5117307"/>
            <a:ext cx="3200400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C631096-C022-452E-B7EF-0AF97535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6" y="3136107"/>
            <a:ext cx="12033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Block until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from 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5FC5B9DD-348B-4C68-977C-A1109EB08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6" y="4247357"/>
            <a:ext cx="8794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Process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687C1CFD-0C81-49F9-8111-233CC7C8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931" y="3455194"/>
            <a:ext cx="148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(request)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73BD0CD-DDB0-4CD7-ABE1-7C94C61A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4" y="4850607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Data (reply)</a:t>
            </a:r>
            <a:r>
              <a:rPr lang="ar-SA" alt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58AB-4504-4CD9-92A3-34D77951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119E-1D9B-4562-96B5-1B7D42A2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82088D-FFB4-43C8-932E-1B5D8FC72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 dirty="0"/>
              <a:t>#include &lt;sys/types.h&gt;</a:t>
            </a:r>
          </a:p>
          <a:p>
            <a:pPr eaLnBrk="1" hangingPunct="1"/>
            <a:r>
              <a:rPr lang="vi-VN" altLang="en-US" sz="1800" dirty="0"/>
              <a:t>#include &lt;sys/socket.h&gt;</a:t>
            </a:r>
            <a:endParaRPr lang="en-AU" altLang="en-US" sz="1800" dirty="0"/>
          </a:p>
          <a:p>
            <a:pPr eaLnBrk="1" hangingPunct="1"/>
            <a:endParaRPr lang="vi-VN" altLang="en-US" sz="1800" dirty="0"/>
          </a:p>
          <a:p>
            <a:pPr eaLnBrk="1" hangingPunct="1"/>
            <a:r>
              <a:rPr lang="en-AU" altLang="en-US" sz="1800" dirty="0" err="1"/>
              <a:t>ssize_t</a:t>
            </a:r>
            <a:r>
              <a:rPr lang="en-AU" altLang="en-US" sz="1800" dirty="0"/>
              <a:t> </a:t>
            </a:r>
            <a:r>
              <a:rPr lang="en-AU" altLang="en-US" sz="1800" dirty="0" err="1"/>
              <a:t>recvfrom</a:t>
            </a:r>
            <a:r>
              <a:rPr lang="en-AU" altLang="en-US" sz="1800" dirty="0"/>
              <a:t>(int </a:t>
            </a:r>
            <a:r>
              <a:rPr lang="en-AU" altLang="en-US" sz="1800" i="1" dirty="0"/>
              <a:t>s</a:t>
            </a:r>
            <a:r>
              <a:rPr lang="en-AU" altLang="en-US" sz="1800" dirty="0"/>
              <a:t>, void *</a:t>
            </a:r>
            <a:r>
              <a:rPr lang="en-AU" altLang="en-US" sz="1800" i="1" dirty="0" err="1"/>
              <a:t>buf</a:t>
            </a:r>
            <a:r>
              <a:rPr lang="en-AU" altLang="en-US" sz="1800" dirty="0"/>
              <a:t>, </a:t>
            </a:r>
            <a:r>
              <a:rPr lang="en-AU" altLang="en-US" sz="1800" dirty="0" err="1"/>
              <a:t>size_t</a:t>
            </a:r>
            <a:r>
              <a:rPr lang="en-AU" altLang="en-US" sz="1800" dirty="0"/>
              <a:t> </a:t>
            </a:r>
            <a:r>
              <a:rPr lang="en-AU" altLang="en-US" sz="1800" i="1" dirty="0" err="1"/>
              <a:t>len</a:t>
            </a:r>
            <a:r>
              <a:rPr lang="en-AU" altLang="en-US" sz="1800" dirty="0"/>
              <a:t>, int </a:t>
            </a:r>
            <a:r>
              <a:rPr lang="en-AU" altLang="en-US" sz="1800" i="1" dirty="0"/>
              <a:t>flags</a:t>
            </a:r>
            <a:r>
              <a:rPr lang="en-AU" altLang="en-US" sz="1800" dirty="0"/>
              <a:t>, struct 		        		</a:t>
            </a:r>
            <a:r>
              <a:rPr lang="en-AU" altLang="en-US" sz="1800" dirty="0" err="1"/>
              <a:t>sockaddr</a:t>
            </a:r>
            <a:r>
              <a:rPr lang="en-AU" altLang="en-US" sz="1800" dirty="0"/>
              <a:t> *</a:t>
            </a:r>
            <a:r>
              <a:rPr lang="en-AU" altLang="en-US" sz="1800" i="1" dirty="0"/>
              <a:t>from</a:t>
            </a:r>
            <a:r>
              <a:rPr lang="en-AU" altLang="en-US" sz="1800" dirty="0"/>
              <a:t>, </a:t>
            </a:r>
            <a:r>
              <a:rPr lang="en-AU" altLang="en-US" sz="1800" dirty="0" err="1"/>
              <a:t>socklen_t</a:t>
            </a:r>
            <a:r>
              <a:rPr lang="en-AU" altLang="en-US" sz="1800" dirty="0"/>
              <a:t> *</a:t>
            </a:r>
            <a:r>
              <a:rPr lang="en-AU" altLang="en-US" sz="1800" i="1" dirty="0" err="1"/>
              <a:t>fromlen</a:t>
            </a:r>
            <a:r>
              <a:rPr lang="en-AU" altLang="en-US" sz="1800" dirty="0"/>
              <a:t>); </a:t>
            </a:r>
            <a:endParaRPr lang="vi-V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1AA44-58A6-49C7-AEFD-1ECA5676B416}"/>
              </a:ext>
            </a:extLst>
          </p:cNvPr>
          <p:cNvSpPr txBox="1"/>
          <p:nvPr/>
        </p:nvSpPr>
        <p:spPr>
          <a:xfrm>
            <a:off x="381000" y="2895600"/>
            <a:ext cx="838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s: a socket we use to 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a buffer uses to 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the length of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AU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flag: how to control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recvfrom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 function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from: an address structure that will tell you where the data came from 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to use </a:t>
            </a:r>
            <a:r>
              <a:rPr lang="en-AU" altLang="en-US" i="1" dirty="0" err="1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sockaddr_in</a:t>
            </a:r>
            <a:r>
              <a:rPr lang="en-AU" altLang="en-US" i="1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 </a:t>
            </a:r>
            <a:r>
              <a:rPr lang="en-AU" altLang="en-US" i="1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sockaddr_in6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type and cast it </a:t>
            </a:r>
            <a:endParaRPr lang="en-AU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fromlen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the size of struct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sockaddr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67CC-0D5B-439F-AA80-C8E0B363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6D6B-7C90-42A5-BF0F-6525502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recvfrom</a:t>
            </a:r>
            <a:r>
              <a:rPr lang="en-US" dirty="0"/>
              <a:t>() vs 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pPr lvl="1" eaLnBrk="1" hangingPunct="1"/>
            <a:r>
              <a:rPr lang="en-AU" altLang="en-US" sz="2200" dirty="0" err="1"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() : do not need address parameter (because two host have connected already)</a:t>
            </a:r>
          </a:p>
          <a:p>
            <a:pPr lvl="1" eaLnBrk="1" hangingPunct="1"/>
            <a:r>
              <a:rPr lang="en-AU" altLang="en-US" sz="2200" dirty="0" err="1">
                <a:latin typeface="Verdana" panose="020B0604030504040204" pitchFamily="34" charset="0"/>
                <a:cs typeface="Arial" panose="020B0604020202020204" pitchFamily="34" charset="0"/>
              </a:rPr>
              <a:t>Rrecvfrom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() : need address parameter – no need connection, no reliable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59E5-ED7D-44CF-B19E-3A6DEC2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7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CDDD-214F-4707-BCE9-3BBE202B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B7006-C519-4698-801C-80A6A38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B8AEAE-C0D9-4460-829D-BC185629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3820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en-AU" altLang="en-US" sz="1800"/>
              <a:t>ssize_t sendto(int s, const void *buf, size_t len, int flags, const 		       struct sockaddr *to, socklen_t tolen); </a:t>
            </a:r>
            <a:endParaRPr lang="vi-VN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03163-B124-4E31-AD0D-0BBB6183533A}"/>
              </a:ext>
            </a:extLst>
          </p:cNvPr>
          <p:cNvSpPr txBox="1"/>
          <p:nvPr/>
        </p:nvSpPr>
        <p:spPr>
          <a:xfrm>
            <a:off x="381000" y="2743200"/>
            <a:ext cx="838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s: a socket we use to send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a buffer contains data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len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the length of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buf</a:t>
            </a:r>
            <a:endParaRPr lang="en-AU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flag: how to control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sendto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 function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to: a address structure where you specify the remote socket to send data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tolen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: the size of struct 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sockaddr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0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77EB-950A-4CE1-83DF-E739CE07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F6D6-09E3-4A89-8911-94170D8F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9C63-3C55-41C0-BE13-F1F48313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1"/>
            <a:ext cx="7772400" cy="143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076059-D9B7-5A8A-F390-39BFD9687B72}"/>
              </a:ext>
            </a:extLst>
          </p:cNvPr>
          <p:cNvSpPr txBox="1"/>
          <p:nvPr/>
        </p:nvSpPr>
        <p:spPr>
          <a:xfrm>
            <a:off x="6553200" y="243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3A02D-2126-1321-E2A6-AAEAAF80946B}"/>
              </a:ext>
            </a:extLst>
          </p:cNvPr>
          <p:cNvSpPr txBox="1"/>
          <p:nvPr/>
        </p:nvSpPr>
        <p:spPr>
          <a:xfrm>
            <a:off x="3505200" y="36526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371797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3667-628D-409C-AA20-92BD0B26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F00-C927-489D-9AFB-E733901B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Revise client and server so that </a:t>
            </a:r>
          </a:p>
          <a:p>
            <a:pPr lvl="1"/>
            <a:r>
              <a:rPr lang="en-US" altLang="en-US" dirty="0"/>
              <a:t>One server will work with 2 (or more)s clients</a:t>
            </a:r>
          </a:p>
          <a:p>
            <a:pPr lvl="1"/>
            <a:r>
              <a:rPr lang="en-US" altLang="en-US" dirty="0"/>
              <a:t>Whenever the server receives a message from one client, it sends the message to the other client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849D-D710-488C-84DF-B3DD9FE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2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B9E4-D1C7-4168-B5E7-2A327366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CBF-E910-487E-812A-EE307680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Broadcast address: All of bits in </a:t>
            </a:r>
            <a:r>
              <a:rPr lang="en-US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hostID</a:t>
            </a:r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 are 1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Local: 255.255.255.255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Broadcasting: send data with destination address as a broadcast address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Only broadcast on UDP</a:t>
            </a:r>
          </a:p>
          <a:p>
            <a:pPr eaLnBrk="1" hangingPunct="1"/>
            <a:r>
              <a:rPr lang="en-US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SocketAPI</a:t>
            </a:r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: SO_BROADCAST Socket Option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F16A0-DA68-4E20-ACAD-CFC43400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3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4ADC-635B-441F-A9DD-880BEC2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A2CA-8F0E-4175-B28F-314A911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7D1C4-732F-479E-A258-0CE0E35970AF}"/>
              </a:ext>
            </a:extLst>
          </p:cNvPr>
          <p:cNvSpPr>
            <a:spLocks noGrp="1"/>
          </p:cNvSpPr>
          <p:nvPr/>
        </p:nvSpPr>
        <p:spPr bwMode="auto">
          <a:xfrm>
            <a:off x="571500" y="1676400"/>
            <a:ext cx="8001000" cy="3505200"/>
          </a:xfrm>
          <a:prstGeom prst="rect">
            <a:avLst/>
          </a:prstGeom>
          <a:noFill/>
          <a:ln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int     n;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const int on = 1;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char    sendline[MAXLINE], recvline[MAXLINE + 1];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socklen_t servlen;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struct sockaddr *preply_addr;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preply_addr = malloc(servlen);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setsockopt(sockfd, SOL_SOCKET, SO_BROADCAST, &amp;on, 							sizeof(on));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sendto(sockfd, sendline, strlen(sendline), 0, 				servaddr, servlen);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800">
                <a:latin typeface="Courier New" charset="0"/>
                <a:ea typeface="+mn-ea"/>
                <a:cs typeface="Courier New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1800">
              <a:latin typeface="Courier New" charset="0"/>
              <a:ea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19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CE35-5242-45B0-8279-0E833E7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C1D-2B31-4DCD-9DB1-465DAFB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CEC3E-4042-4D95-A0AA-C3B1E8B02E8A}"/>
              </a:ext>
            </a:extLst>
          </p:cNvPr>
          <p:cNvSpPr>
            <a:spLocks noGrp="1"/>
          </p:cNvSpPr>
          <p:nvPr/>
        </p:nvSpPr>
        <p:spPr bwMode="auto">
          <a:xfrm>
            <a:off x="571500" y="1562100"/>
            <a:ext cx="8001000" cy="3733800"/>
          </a:xfrm>
          <a:prstGeom prst="rect">
            <a:avLst/>
          </a:prstGeom>
          <a:noFill/>
          <a:ln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for ( ; ; )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len = servlen;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n = recvfrom(sockfd, recvline, MAXLINE, 0, 						preply_addr, &amp;len);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if (n &lt; 0)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printf("recvfrom error");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} else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recvline[n] = 0;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printf("%s",recvline);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2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Stream socket</a:t>
            </a:r>
          </a:p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TCP Application</a:t>
            </a:r>
          </a:p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Functions in client side</a:t>
            </a:r>
          </a:p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Iterating TCP server</a:t>
            </a:r>
            <a:endParaRPr lang="vi-VN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64A-68E4-C7F4-F17B-5F0DED3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0270-85A5-48C9-D395-32D407EA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Client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uname</a:t>
            </a:r>
            <a:r>
              <a:rPr lang="en-US" dirty="0"/>
              <a:t>_&lt;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Broadcast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(“REG &lt;</a:t>
            </a:r>
            <a:r>
              <a:rPr lang="en-US" dirty="0" err="1"/>
              <a:t>Tên</a:t>
            </a:r>
            <a:r>
              <a:rPr lang="en-US" dirty="0"/>
              <a:t>&gt;”)</a:t>
            </a:r>
          </a:p>
          <a:p>
            <a:r>
              <a:rPr lang="en-US" dirty="0"/>
              <a:t>Server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client,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“REG”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“LIST”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“LIST”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broadcast “LIST”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Server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1 NAME IP</a:t>
            </a:r>
          </a:p>
          <a:p>
            <a:pPr marL="457200" lvl="1" indent="0">
              <a:buNone/>
            </a:pPr>
            <a:r>
              <a:rPr lang="en-US" dirty="0"/>
              <a:t>2 NAME IP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Client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Send &lt;File&gt; &lt;ID&gt; </a:t>
            </a:r>
            <a:r>
              <a:rPr lang="en-US" dirty="0" err="1"/>
              <a:t>thì</a:t>
            </a:r>
            <a:endParaRPr lang="en-US" dirty="0"/>
          </a:p>
          <a:p>
            <a:pPr lvl="1"/>
            <a:r>
              <a:rPr lang="en-US" dirty="0"/>
              <a:t>Broadcast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send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&lt;Name&gt;</a:t>
            </a:r>
          </a:p>
          <a:p>
            <a:pPr lvl="1"/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&lt;Name&gt;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&lt;IP&gt; </a:t>
            </a:r>
            <a:r>
              <a:rPr lang="en-US" dirty="0" err="1"/>
              <a:t>và</a:t>
            </a:r>
            <a:r>
              <a:rPr lang="en-US" dirty="0"/>
              <a:t> &lt;Port&gt; </a:t>
            </a:r>
            <a:r>
              <a:rPr lang="en-US" dirty="0" err="1"/>
              <a:t>của</a:t>
            </a:r>
            <a:r>
              <a:rPr lang="en-US" dirty="0"/>
              <a:t> &lt;Name&gt;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file </a:t>
            </a:r>
            <a:r>
              <a:rPr lang="en-US" dirty="0" err="1"/>
              <a:t>dùng</a:t>
            </a:r>
            <a:r>
              <a:rPr lang="en-US" dirty="0"/>
              <a:t>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6346-FD59-DAB7-73B0-09784675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95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7E98-B8F7-9CD4-8620-CD3FA327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E08D-1272-68A2-4612-BD701233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broadcast </a:t>
            </a:r>
            <a:r>
              <a:rPr lang="en-US" dirty="0" err="1"/>
              <a:t>tên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&lt;2 Byte Length&gt;ID_&lt;Name&gt;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	&lt;2 Byte Length&gt;DA_&lt;Name&gt;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file 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&lt;2 Bye Length&gt;OK_&lt;Name&gt;_&lt;TCP PORT&gt;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r>
              <a:rPr lang="en-US" dirty="0"/>
              <a:t>	&lt;4 Byte Length&gt;</a:t>
            </a:r>
            <a:r>
              <a:rPr lang="en-US" dirty="0" err="1"/>
              <a:t>Nội</a:t>
            </a:r>
            <a:r>
              <a:rPr lang="en-US" dirty="0"/>
              <a:t> dung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323FC-D28E-E73A-6107-E9DD90DF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82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E74A-58DB-4BFD-A0ED-64A53E84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F107-B0CF-4F11-AE32-A5A0A06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D8A25-8645-4F76-B7AA-5B3026E418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64356" y="1069975"/>
            <a:ext cx="40386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Provide reliable communication </a:t>
            </a:r>
          </a:p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Data rate control</a:t>
            </a:r>
          </a:p>
          <a:p>
            <a:pPr eaLnBrk="1" hangingPunct="1"/>
            <a:r>
              <a:rPr lang="vi-VN" altLang="en-US" sz="2600">
                <a:latin typeface="Verdana" panose="020B0604030504040204" pitchFamily="34" charset="0"/>
                <a:cs typeface="Arial" panose="020B0604020202020204" pitchFamily="34" charset="0"/>
              </a:rPr>
              <a:t>Example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Mail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WEB </a:t>
            </a:r>
          </a:p>
          <a:p>
            <a:pPr lvl="1" eaLnBrk="1" hangingPunct="1"/>
            <a: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  <a:t>Image </a:t>
            </a:r>
            <a:br>
              <a:rPr lang="vi-VN" altLang="en-US" sz="2200"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vi-VN" altLang="en-US" sz="2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3CE2A53D-FF07-4DE1-A94F-391F13B89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556" y="1911350"/>
            <a:ext cx="1588" cy="3657600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B274EA3F-78FD-432E-AF14-E5321D721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44" y="1087438"/>
            <a:ext cx="1244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42A37BD3-95AD-4BF6-BD1C-1F25BFFC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69" y="1116013"/>
            <a:ext cx="12477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DCCFC5B5-8690-4DE3-ABF3-E8242BFD7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756" y="1911350"/>
            <a:ext cx="1588" cy="3657600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99236D0E-15A5-4F47-A22C-AFFBBEE7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2125663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E984856F-184B-4EF7-B39D-D9857B8DA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844" y="2063750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SYN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CF4B6544-1F10-42E8-98D9-D3370EAA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244" y="2840038"/>
            <a:ext cx="98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SYN+ACK</a:t>
            </a: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7116271E-9AA3-44F9-A87C-7A478DD63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3892550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88E52BF2-202D-4150-8766-AA48126C0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019" y="3754438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C8B213A9-531A-43F9-A356-01860F589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56" y="4730750"/>
            <a:ext cx="22098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F0275F62-536D-4873-B2EC-0516533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906" y="45926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Verdana" panose="020B060403050404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D203585B-1DC6-4BE9-BFA9-890C0F2A21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6581" y="3054350"/>
            <a:ext cx="221615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91E-F288-41AF-AA12-A8925496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983AF-24B9-46B2-96F2-C30512BD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89A62-6BE8-4E93-B173-5CBA69228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0731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C1669-B5BC-4631-8006-707A8910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494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bind()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AD966-5D47-4559-A409-A251027F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22408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listen()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84FA3-BEE0-4CF4-B3CF-F3512BF1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280035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accept()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7A2EA-4000-4848-A829-E77AC252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1935163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socket()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2E9082-08CA-4FCB-9D06-5CE8E282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2657476"/>
            <a:ext cx="1296988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connect()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C25C8-DE2C-4B7F-9A97-7E2C1255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4743451"/>
            <a:ext cx="1296988" cy="433387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B9649-5D3D-468A-BAE4-67B31D3B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5535613"/>
            <a:ext cx="1296988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87963D1-5702-4296-BCD7-94932ADA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1504951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client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4BF75DC-FB53-4AB7-BB95-B082AAA8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7" y="712788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TCP Server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A1CF09C-41E8-49D6-A2E8-2077EBEAF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2368551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4D8E8E8-A42A-4A1A-988F-E547D4E2E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808413"/>
            <a:ext cx="1587" cy="936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416CC13-E7D6-410B-B450-8DE26860D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5176838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1483451-885E-43CD-9293-9031D5CA3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7337" y="4960938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C2D081AE-43A8-40C9-9E0A-4D926173A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7337" y="3592513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BB79249-0D13-4692-A408-90B892C15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0512" y="3589338"/>
            <a:ext cx="1588" cy="1374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8C46B811-8EAB-4ED5-9721-C99EF50E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1504951"/>
            <a:ext cx="1587" cy="1444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F368DC59-48D5-4994-947A-E6A41A48A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081213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4BD63C-8D8E-4276-BB46-22B28F71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2" y="3376613"/>
            <a:ext cx="1296988" cy="433388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chemeClr val="bg1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447FE61-DB94-45EB-B604-8624C13A7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3089276"/>
            <a:ext cx="1587" cy="2873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135CAA7-5BA7-4621-BF2B-46DB331A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657476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D9AD15-6E51-4BA4-9483-597BE00E8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665538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73D8D-FEC0-48E4-BAA4-701A88B1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4240213"/>
            <a:ext cx="1296987" cy="433388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write()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7C1C9AAA-23E9-47A6-9BD7-97734A0E5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097338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D5BE9-AAEF-4A6E-8F0D-57D68853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105401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read()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9BD7B-253F-4EFE-96EC-08451848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680076"/>
            <a:ext cx="1296987" cy="433387"/>
          </a:xfrm>
          <a:prstGeom prst="rect">
            <a:avLst/>
          </a:prstGeom>
          <a:solidFill>
            <a:srgbClr val="A3B2C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close()</a:t>
            </a:r>
            <a:r>
              <a:rPr lang="ar-SA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‏</a:t>
            </a: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C89EB20-43B5-4B81-A968-5298C9599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5537201"/>
            <a:ext cx="1587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FECCECA-2BD4-43EA-A8DC-D44858D14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673601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AFB1A152-9E30-425A-A319-0B1C2544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235326"/>
            <a:ext cx="1587" cy="430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F2C1C9A4-185F-49CB-B7E3-B7F80E641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2" y="4457701"/>
            <a:ext cx="4381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1032A9EC-15F8-4A43-AE3D-F072AAF5B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2" y="3881438"/>
            <a:ext cx="4381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F5C2073F-D4EF-4D88-A426-999FE9381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8887" y="3878263"/>
            <a:ext cx="1588" cy="5826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7516C485-AD0E-458D-BC07-1DB20BAA9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2" y="3592513"/>
            <a:ext cx="2592388" cy="288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8E9A870-42ED-4A47-B80E-8A4CCD425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4537" y="4457701"/>
            <a:ext cx="2598738" cy="503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B21A59C5-0770-4450-8066-3AD9E5423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2" y="5318126"/>
            <a:ext cx="25923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1BE3B9B9-1C0A-464B-A390-1DA4D5A31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2" y="2873376"/>
            <a:ext cx="2592388" cy="1428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A53619D7-E8BB-403B-9BD7-F38EA0BC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3376613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696119AF-C7EB-4E75-BC37-D9DB42AB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378326"/>
            <a:ext cx="639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AF14D808-F599-426E-98F1-38660A3C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7" y="2584451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establish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88769BC-E2BD-478E-B077-E92CC7DE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5176838"/>
            <a:ext cx="52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758562-CC01-491E-8933-0DC7492B1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7" y="1801813"/>
            <a:ext cx="2133600" cy="434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194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DC6A-019E-459E-8EB8-CAF5C94A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7649-CCFF-41DE-84A3-F954ED13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 altLang="en-US" sz="3200" dirty="0">
                <a:cs typeface="Arial" panose="020B0604020202020204" pitchFamily="34" charset="0"/>
              </a:rPr>
              <a:t>#include &lt;sys/types.h&gt;</a:t>
            </a:r>
          </a:p>
          <a:p>
            <a:pPr algn="just"/>
            <a:r>
              <a:rPr lang="vi-VN" altLang="en-US" sz="3200" dirty="0">
                <a:cs typeface="Arial" panose="020B0604020202020204" pitchFamily="34" charset="0"/>
              </a:rPr>
              <a:t>#include &lt;sys/socket.h&gt;</a:t>
            </a:r>
          </a:p>
          <a:p>
            <a:pPr algn="just"/>
            <a:r>
              <a:rPr lang="vi-VN" altLang="en-US" sz="3200" dirty="0">
                <a:cs typeface="Arial" panose="020B0604020202020204" pitchFamily="34" charset="0"/>
              </a:rPr>
              <a:t>int socket(int domain, int type, int protocol)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lvl="1" algn="just"/>
            <a:r>
              <a:rPr lang="en-US" altLang="en-US" dirty="0">
                <a:cs typeface="Arial" panose="020B0604020202020204" pitchFamily="34" charset="0"/>
              </a:rPr>
              <a:t>Return value: </a:t>
            </a:r>
          </a:p>
          <a:p>
            <a:pPr lvl="2" algn="just"/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 new socket file descriptor (a socket “handle”) that you can use to read/receive data from/to</a:t>
            </a:r>
            <a:endParaRPr lang="en-US" altLang="en-US" sz="21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f error occurs,</a:t>
            </a:r>
            <a:r>
              <a:rPr lang="vi-VN" altLang="en-US" sz="38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return -1</a:t>
            </a:r>
          </a:p>
          <a:p>
            <a:pPr lvl="1" algn="just"/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 dirty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 is AF_INET, AF_INET6, or AF_UNSPEC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, etc.</a:t>
            </a:r>
          </a:p>
          <a:p>
            <a:pPr lvl="1" algn="just"/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 dirty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type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 argument can be</a:t>
            </a:r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: </a:t>
            </a:r>
          </a:p>
          <a:p>
            <a:pPr lvl="2" algn="just"/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SOCK</a:t>
            </a:r>
            <a:r>
              <a:rPr lang="en-US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_</a:t>
            </a:r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STREAM: socket for TCP connection</a:t>
            </a:r>
            <a:endParaRPr lang="en-US" altLang="en-US" sz="21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SOCK</a:t>
            </a:r>
            <a:r>
              <a:rPr lang="en-US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_</a:t>
            </a:r>
            <a:r>
              <a:rPr lang="vi-VN" altLang="en-US" sz="2100" dirty="0">
                <a:latin typeface="Verdana" panose="020B0604030504040204" pitchFamily="34" charset="0"/>
                <a:cs typeface="Arial" panose="020B0604020202020204" pitchFamily="34" charset="0"/>
              </a:rPr>
              <a:t>DGRAM: Socket for datagram communication (UDP)</a:t>
            </a:r>
            <a:endParaRPr lang="en-US" altLang="en-US" sz="21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en-US" i="1" dirty="0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vi-VN" altLang="en-US" i="1" dirty="0">
                <a:solidFill>
                  <a:schemeClr val="accent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protocol</a:t>
            </a:r>
            <a:r>
              <a:rPr lang="vi-VN" altLang="en-US" dirty="0">
                <a:latin typeface="Verdana" panose="020B0604030504040204" pitchFamily="34" charset="0"/>
                <a:cs typeface="Arial" panose="020B0604020202020204" pitchFamily="34" charset="0"/>
              </a:rPr>
              <a:t> is usually zero, means that the protocol is automatically chosen according to communication </a:t>
            </a:r>
            <a:r>
              <a:rPr lang="vi-VN" altLang="en-US" i="1" dirty="0">
                <a:latin typeface="Verdana" panose="020B0604030504040204" pitchFamily="34" charset="0"/>
                <a:cs typeface="Arial" panose="020B0604020202020204" pitchFamily="34" charset="0"/>
              </a:rPr>
              <a:t>type</a:t>
            </a:r>
            <a:endParaRPr lang="vi-VN" altLang="en-US" sz="28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0648-831A-470B-ABA5-32D55C64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8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B68F-A198-4102-A1F4-06B6D349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socket()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5CCAF-5C57-4B7B-92F2-DDE6E6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A1DA40A-F95A-4AFC-83C5-AAD8E4D5A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6981"/>
            <a:ext cx="8229600" cy="182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600"/>
              <a:t>#include &lt;sys/types.h&gt;</a:t>
            </a:r>
          </a:p>
          <a:p>
            <a:pPr eaLnBrk="1" hangingPunct="1"/>
            <a:r>
              <a:rPr lang="vi-VN" altLang="en-US" sz="1600"/>
              <a:t>#include &lt;sys/socket.h&gt;</a:t>
            </a:r>
            <a:endParaRPr lang="en-AU" altLang="en-US" sz="1600"/>
          </a:p>
          <a:p>
            <a:pPr eaLnBrk="1" hangingPunct="1"/>
            <a:endParaRPr lang="vi-VN" altLang="en-US" sz="1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int sockfd;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60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sockfd = socket(AF_INET, SOCK_STREAM, 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60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cs typeface="Arial" panose="020B0604020202020204" pitchFamily="34" charset="0"/>
              </a:rPr>
              <a:t>// create a TCP socket </a:t>
            </a:r>
          </a:p>
        </p:txBody>
      </p:sp>
    </p:spTree>
    <p:extLst>
      <p:ext uri="{BB962C8B-B14F-4D97-AF65-F5344CB8AC3E}">
        <p14:creationId xmlns:p14="http://schemas.microsoft.com/office/powerpoint/2010/main" val="22702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AAC7-7B28-48B6-8952-3D8395F3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93BF-8864-4E58-8FDE-E77D09E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24FA44-F0F3-4853-9C19-C5AD11B4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3" y="1066800"/>
            <a:ext cx="8229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600"/>
              <a:t>#include &lt;sys/types.h&gt;</a:t>
            </a:r>
          </a:p>
          <a:p>
            <a:pPr eaLnBrk="1" hangingPunct="1"/>
            <a:r>
              <a:rPr lang="vi-VN" altLang="en-US" sz="1600"/>
              <a:t>#include &lt;sys/socket.h&gt;</a:t>
            </a:r>
            <a:endParaRPr lang="en-AU" altLang="en-US" sz="1600"/>
          </a:p>
          <a:p>
            <a:pPr eaLnBrk="1" hangingPunct="1"/>
            <a:endParaRPr lang="vi-VN" altLang="en-US" sz="1600"/>
          </a:p>
          <a:p>
            <a:pPr eaLnBrk="1" hangingPunct="1"/>
            <a:r>
              <a:rPr lang="vi-VN" altLang="en-US" sz="1600"/>
              <a:t>int connect(int </a:t>
            </a:r>
            <a:r>
              <a:rPr lang="vi-VN" altLang="en-US" sz="1600" i="1"/>
              <a:t>sockfd</a:t>
            </a:r>
            <a:r>
              <a:rPr lang="vi-VN" altLang="en-US" sz="1600"/>
              <a:t>, const struct sockaddr *</a:t>
            </a:r>
            <a:r>
              <a:rPr lang="vi-VN" altLang="en-US" sz="1600" i="1"/>
              <a:t>serv_addr</a:t>
            </a:r>
            <a:r>
              <a:rPr lang="vi-VN" altLang="en-US" sz="1600"/>
              <a:t>,</a:t>
            </a:r>
            <a:r>
              <a:rPr lang="en-AU" altLang="en-US" sz="1600"/>
              <a:t> </a:t>
            </a:r>
            <a:r>
              <a:rPr lang="vi-VN" altLang="en-US" sz="1600"/>
              <a:t>socklen_t </a:t>
            </a:r>
            <a:r>
              <a:rPr lang="vi-VN" altLang="en-US" sz="1600" i="1"/>
              <a:t>addrlen</a:t>
            </a:r>
            <a:r>
              <a:rPr lang="vi-VN" altLang="en-US" sz="160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CE655-8DB3-41C7-B95D-A73F03111EA4}"/>
              </a:ext>
            </a:extLst>
          </p:cNvPr>
          <p:cNvSpPr txBox="1"/>
          <p:nvPr/>
        </p:nvSpPr>
        <p:spPr>
          <a:xfrm>
            <a:off x="685799" y="2286000"/>
            <a:ext cx="7892143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vi-VN" altLang="en-US" sz="1700" i="1" dirty="0">
                <a:latin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GB" altLang="en-US" sz="1700" i="1" dirty="0" err="1">
                <a:latin typeface="Verdana" panose="020B0604030504040204" pitchFamily="34" charset="0"/>
                <a:cs typeface="Arial" panose="020B0604020202020204" pitchFamily="34" charset="0"/>
              </a:rPr>
              <a:t>ockfd</a:t>
            </a:r>
            <a:endParaRPr lang="vi-VN" altLang="en-US" sz="17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A descriptor identifying an unconnected socket</a:t>
            </a:r>
            <a:endParaRPr lang="en-US" altLang="en-US" sz="15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 sz="15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vi-VN" altLang="en-US" sz="1700" i="1" dirty="0">
                <a:latin typeface="Verdana" panose="020B0604030504040204" pitchFamily="34" charset="0"/>
                <a:cs typeface="Arial" panose="020B0604020202020204" pitchFamily="34" charset="0"/>
              </a:rPr>
              <a:t>serv_addr</a:t>
            </a:r>
            <a:endParaRPr lang="vi-VN" altLang="en-US" sz="17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address</a:t>
            </a:r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 of the </a:t>
            </a:r>
            <a:r>
              <a:rPr lang="en-GB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 to which the socket is to be connected</a:t>
            </a:r>
          </a:p>
          <a:p>
            <a:pPr lvl="1" eaLnBrk="1" hangingPunct="1"/>
            <a:r>
              <a:rPr lang="vi-VN" altLang="en-US" sz="1500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IPv4 socket uses structure sockaddr_in</a:t>
            </a:r>
          </a:p>
          <a:p>
            <a:pPr lvl="1" eaLnBrk="1" hangingPunct="1"/>
            <a:r>
              <a:rPr lang="vi-VN" altLang="en-US" sz="1500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IPv6 socket uses structure sockaddr_in6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è"/>
            </a:pPr>
            <a:r>
              <a:rPr lang="vi-VN" altLang="en-US" sz="1500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they are both based on sockaddr, need to cast them to sockaddr</a:t>
            </a:r>
            <a:endParaRPr lang="en-US" altLang="en-US" sz="1500" dirty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è"/>
            </a:pPr>
            <a:endParaRPr lang="vi-VN" altLang="en-US" sz="1500" dirty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vi-VN" altLang="en-US" sz="1700" i="1" dirty="0">
                <a:latin typeface="Verdana" panose="020B0604030504040204" pitchFamily="34" charset="0"/>
                <a:cs typeface="Arial" panose="020B0604020202020204" pitchFamily="34" charset="0"/>
              </a:rPr>
              <a:t>addrlen</a:t>
            </a:r>
            <a:endParaRPr lang="vi-VN" altLang="en-US" sz="17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The length of the address</a:t>
            </a:r>
            <a:endParaRPr lang="en-US" altLang="en-US" sz="15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vi-VN" altLang="en-US" sz="15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Return value</a:t>
            </a:r>
          </a:p>
          <a:p>
            <a:pPr lvl="1" eaLnBrk="1" hangingPunct="1"/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If no error occurs, </a:t>
            </a:r>
            <a:r>
              <a:rPr lang="vi-VN" altLang="en-US" sz="1500" b="1" dirty="0">
                <a:latin typeface="Verdana" panose="020B0604030504040204" pitchFamily="34" charset="0"/>
                <a:cs typeface="Arial" panose="020B0604020202020204" pitchFamily="34" charset="0"/>
              </a:rPr>
              <a:t>connect()</a:t>
            </a:r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 returns 0. </a:t>
            </a:r>
          </a:p>
          <a:p>
            <a:pPr lvl="1" eaLnBrk="1" hangingPunct="1"/>
            <a:r>
              <a:rPr lang="vi-VN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Otherwise, it returns </a:t>
            </a:r>
            <a:r>
              <a:rPr lang="en-AU" altLang="en-US" sz="1500" dirty="0">
                <a:latin typeface="Verdana" panose="020B0604030504040204" pitchFamily="34" charset="0"/>
                <a:cs typeface="Arial" panose="020B0604020202020204" pitchFamily="34" charset="0"/>
              </a:rPr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613A-6D86-4ACF-9946-2ED29147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3D8F-F3EB-4A3B-B3FC-01377BB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6F8A39-93EA-444E-8A75-DDDB20DD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9200"/>
            <a:ext cx="8001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vi-VN" altLang="en-US" sz="1800"/>
              <a:t>#include &lt;sys/types.h&gt;</a:t>
            </a:r>
          </a:p>
          <a:p>
            <a:pPr eaLnBrk="1" hangingPunct="1"/>
            <a:r>
              <a:rPr lang="vi-VN" altLang="en-US" sz="1800"/>
              <a:t>#include &lt;sys/socket.h&gt;</a:t>
            </a:r>
            <a:endParaRPr lang="en-AU" altLang="en-US" sz="1800"/>
          </a:p>
          <a:p>
            <a:pPr eaLnBrk="1" hangingPunct="1"/>
            <a:endParaRPr lang="vi-VN" altLang="en-US" sz="1800"/>
          </a:p>
          <a:p>
            <a:pPr eaLnBrk="1" hangingPunct="1"/>
            <a:r>
              <a:rPr lang="vi-VN" altLang="en-US" sz="1800"/>
              <a:t>ssize_t send(int s</a:t>
            </a:r>
            <a:r>
              <a:rPr lang="en-GB" altLang="en-US" sz="1800"/>
              <a:t>ockfd</a:t>
            </a:r>
            <a:r>
              <a:rPr lang="vi-VN" altLang="en-US" sz="1800"/>
              <a:t>, const void *buf, size_t len, int flags);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308A4-3564-4928-99B0-19BE293F863E}"/>
              </a:ext>
            </a:extLst>
          </p:cNvPr>
          <p:cNvSpPr txBox="1"/>
          <p:nvPr/>
        </p:nvSpPr>
        <p:spPr>
          <a:xfrm>
            <a:off x="552838" y="2585746"/>
            <a:ext cx="801966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dirty="0" err="1">
                <a:latin typeface="Verdana" charset="0"/>
                <a:ea typeface="+mn-ea"/>
                <a:cs typeface="Arial" charset="0"/>
              </a:rPr>
              <a:t>sockfd</a:t>
            </a:r>
            <a:r>
              <a:rPr lang="en-US" sz="1600" dirty="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The file descriptor of the local socket from which data will be sent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 dirty="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vi-VN" sz="1600" dirty="0">
                <a:latin typeface="Verdana" charset="0"/>
                <a:ea typeface="+mn-ea"/>
                <a:cs typeface="Arial" charset="0"/>
              </a:rPr>
              <a:t>buf</a:t>
            </a:r>
            <a:r>
              <a:rPr lang="en-US" sz="1600" dirty="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A buffer containing the data to be transmitted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 dirty="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dirty="0" err="1">
                <a:latin typeface="Verdana" charset="0"/>
                <a:ea typeface="+mn-ea"/>
                <a:cs typeface="Arial" charset="0"/>
              </a:rPr>
              <a:t>len</a:t>
            </a:r>
            <a:r>
              <a:rPr lang="en-US" sz="1600" dirty="0">
                <a:latin typeface="Verdana" charset="0"/>
                <a:ea typeface="+mn-ea"/>
                <a:cs typeface="Arial" charset="0"/>
              </a:rPr>
              <a:t>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The length of the data in </a:t>
            </a:r>
            <a:r>
              <a:rPr lang="vi-VN" sz="1400" dirty="0">
                <a:latin typeface="Verdana" charset="0"/>
                <a:ea typeface="+mn-ea"/>
                <a:cs typeface="Arial" charset="0"/>
              </a:rPr>
              <a:t>buff</a:t>
            </a:r>
            <a:endParaRPr lang="en-AU" sz="1400" dirty="0">
              <a:latin typeface="Verdana" charset="0"/>
              <a:cs typeface="Arial" charset="0"/>
            </a:endParaRP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en-US" sz="1400" dirty="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Verdana" charset="0"/>
                <a:ea typeface="+mn-ea"/>
                <a:cs typeface="Arial" charset="0"/>
              </a:rPr>
              <a:t>flags	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Specifies the way in which the call is made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AU" sz="1200" dirty="0">
                <a:latin typeface="Verdana" charset="0"/>
                <a:ea typeface="+mn-ea"/>
                <a:cs typeface="Arial" charset="0"/>
              </a:rPr>
              <a:t>Usually 0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endParaRPr lang="vi-VN" sz="1200" dirty="0">
              <a:latin typeface="Verdana" charset="0"/>
              <a:ea typeface="+mn-ea"/>
              <a:cs typeface="Arial" charset="0"/>
            </a:endParaRP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Verdana" charset="0"/>
                <a:ea typeface="+mn-ea"/>
                <a:cs typeface="Arial" charset="0"/>
              </a:rPr>
              <a:t>Return value</a:t>
            </a: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If no error occurs, send() </a:t>
            </a:r>
            <a:r>
              <a:rPr lang="en-US" sz="1400" dirty="0">
                <a:solidFill>
                  <a:srgbClr val="FF0000"/>
                </a:solidFill>
                <a:latin typeface="Verdana" charset="0"/>
                <a:ea typeface="+mn-ea"/>
                <a:cs typeface="Arial" charset="0"/>
              </a:rPr>
              <a:t>returns the total number of characters sent</a:t>
            </a:r>
            <a:endParaRPr lang="vi-VN" sz="1400" dirty="0">
              <a:solidFill>
                <a:srgbClr val="FF0000"/>
              </a:solidFill>
              <a:latin typeface="Verdana" charset="0"/>
              <a:ea typeface="+mn-ea"/>
              <a:cs typeface="Arial" charset="0"/>
            </a:endParaRPr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Verdana" charset="0"/>
                <a:ea typeface="+mn-ea"/>
                <a:cs typeface="Arial" charset="0"/>
              </a:rPr>
              <a:t>Otherwise,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8478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F89945-C54C-4952-A59B-FD09193EFF21}"/>
</file>

<file path=customXml/itemProps2.xml><?xml version="1.0" encoding="utf-8"?>
<ds:datastoreItem xmlns:ds="http://schemas.openxmlformats.org/officeDocument/2006/customXml" ds:itemID="{4F516BC8-FD10-4726-9551-98DF1F5C325D}"/>
</file>

<file path=customXml/itemProps3.xml><?xml version="1.0" encoding="utf-8"?>
<ds:datastoreItem xmlns:ds="http://schemas.openxmlformats.org/officeDocument/2006/customXml" ds:itemID="{C906ABB3-6DEE-4213-831C-9AA04D05D90A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17686</TotalTime>
  <Words>2140</Words>
  <Application>Microsoft Office PowerPoint</Application>
  <PresentationFormat>On-screen Show (4:3)</PresentationFormat>
  <Paragraphs>381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Verdana</vt:lpstr>
      <vt:lpstr>Wingdings</vt:lpstr>
      <vt:lpstr>SoICT-PPT-template(official) - Eng^0Vie (4x3)</vt:lpstr>
      <vt:lpstr>1_Office Theme</vt:lpstr>
      <vt:lpstr>Basic TCP and UDP Socket</vt:lpstr>
      <vt:lpstr>References</vt:lpstr>
      <vt:lpstr>Content</vt:lpstr>
      <vt:lpstr>TCP Client</vt:lpstr>
      <vt:lpstr>Example (TCP)</vt:lpstr>
      <vt:lpstr>socket()</vt:lpstr>
      <vt:lpstr>socket() example</vt:lpstr>
      <vt:lpstr>connect()</vt:lpstr>
      <vt:lpstr>send()</vt:lpstr>
      <vt:lpstr>recv()</vt:lpstr>
      <vt:lpstr>close()</vt:lpstr>
      <vt:lpstr>Excercise</vt:lpstr>
      <vt:lpstr>TCP Server</vt:lpstr>
      <vt:lpstr>Iterating Server</vt:lpstr>
      <vt:lpstr>bind()</vt:lpstr>
      <vt:lpstr>listen()</vt:lpstr>
      <vt:lpstr>accept()</vt:lpstr>
      <vt:lpstr>send(), recv() and close()</vt:lpstr>
      <vt:lpstr>Excercise</vt:lpstr>
      <vt:lpstr>Excercise</vt:lpstr>
      <vt:lpstr>UDP</vt:lpstr>
      <vt:lpstr>UDP</vt:lpstr>
      <vt:lpstr>UDP</vt:lpstr>
      <vt:lpstr>UDP</vt:lpstr>
      <vt:lpstr>UDP Example</vt:lpstr>
      <vt:lpstr>UDP Example</vt:lpstr>
      <vt:lpstr>UDP Broadcasting</vt:lpstr>
      <vt:lpstr>UDP Broadcasting</vt:lpstr>
      <vt:lpstr>UDP Broadcasting</vt:lpstr>
      <vt:lpstr>Viết chương trình chia sẻ file</vt:lpstr>
      <vt:lpstr>Cần định nghĩa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360</cp:revision>
  <dcterms:created xsi:type="dcterms:W3CDTF">2011-09-29T02:04:50Z</dcterms:created>
  <dcterms:modified xsi:type="dcterms:W3CDTF">2022-11-07T06:38:32Z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