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63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800" y="1960714"/>
            <a:ext cx="10172065" cy="205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3576" y="817118"/>
            <a:ext cx="7946390" cy="1666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2697018"/>
            <a:ext cx="9345930" cy="332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472" y="912781"/>
            <a:ext cx="1833880" cy="518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90" dirty="0">
                <a:latin typeface="Lucida Sans Unicode"/>
                <a:cs typeface="Lucida Sans Unicode"/>
              </a:rPr>
              <a:t>CodeNest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4589" y="867028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849" y="0"/>
                </a:lnTo>
              </a:path>
            </a:pathLst>
          </a:custGeom>
          <a:ln w="1904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975" y="4245863"/>
            <a:ext cx="14776703" cy="19476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26194" y="8787624"/>
            <a:ext cx="4986020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14" dirty="0">
                <a:latin typeface="Times New Roman"/>
                <a:cs typeface="Times New Roman"/>
              </a:rPr>
              <a:t>Подготовила</a:t>
            </a:r>
            <a:r>
              <a:rPr sz="3600" b="1" spc="-165" dirty="0">
                <a:latin typeface="Times New Roman"/>
                <a:cs typeface="Times New Roman"/>
              </a:rPr>
              <a:t> </a:t>
            </a:r>
            <a:r>
              <a:rPr sz="3600" b="1" spc="-95" dirty="0">
                <a:latin typeface="Times New Roman"/>
                <a:cs typeface="Times New Roman"/>
              </a:rPr>
              <a:t>команда</a:t>
            </a:r>
            <a:r>
              <a:rPr sz="3600" b="1" spc="-165" dirty="0">
                <a:latin typeface="Times New Roman"/>
                <a:cs typeface="Times New Roman"/>
              </a:rPr>
              <a:t> </a:t>
            </a:r>
            <a:r>
              <a:rPr sz="3850" spc="-409" dirty="0">
                <a:latin typeface="Arial MT"/>
                <a:cs typeface="Arial MT"/>
              </a:rPr>
              <a:t>8.1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17366" y="8847641"/>
            <a:ext cx="571500" cy="600075"/>
          </a:xfrm>
          <a:custGeom>
            <a:avLst/>
            <a:gdLst/>
            <a:ahLst/>
            <a:cxnLst/>
            <a:rect l="l" t="t" r="r" b="b"/>
            <a:pathLst>
              <a:path w="571500" h="600075">
                <a:moveTo>
                  <a:pt x="0" y="0"/>
                </a:moveTo>
                <a:lnTo>
                  <a:pt x="190499" y="0"/>
                </a:lnTo>
                <a:lnTo>
                  <a:pt x="571499" y="400049"/>
                </a:lnTo>
                <a:lnTo>
                  <a:pt x="571499" y="600074"/>
                </a:lnTo>
                <a:lnTo>
                  <a:pt x="0" y="0"/>
                </a:lnTo>
                <a:close/>
              </a:path>
            </a:pathLst>
          </a:custGeom>
          <a:solidFill>
            <a:srgbClr val="674A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17" y="536036"/>
            <a:ext cx="66484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375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12030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4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0181" y="140900"/>
            <a:ext cx="4010024" cy="8315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7559" y="140900"/>
            <a:ext cx="4010024" cy="8315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0380" y="140900"/>
            <a:ext cx="4010024" cy="83153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8683" y="7790354"/>
            <a:ext cx="966216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915" dirty="0">
                <a:solidFill>
                  <a:srgbClr val="FFFFFF"/>
                </a:solidFill>
                <a:latin typeface="Times New Roman"/>
                <a:cs typeface="Times New Roman"/>
              </a:rPr>
              <a:t>П</a:t>
            </a:r>
            <a:r>
              <a:rPr sz="17250" spc="-905" dirty="0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sz="17250" spc="-1130" dirty="0">
                <a:solidFill>
                  <a:srgbClr val="FFFFFF"/>
                </a:solidFill>
                <a:latin typeface="Times New Roman"/>
                <a:cs typeface="Times New Roman"/>
              </a:rPr>
              <a:t>ото</a:t>
            </a:r>
            <a:r>
              <a:rPr sz="17250" spc="-905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915" dirty="0">
                <a:solidFill>
                  <a:srgbClr val="FFFFFF"/>
                </a:solidFill>
                <a:latin typeface="Times New Roman"/>
                <a:cs typeface="Times New Roman"/>
              </a:rPr>
              <a:t>ип</a:t>
            </a:r>
            <a:r>
              <a:rPr sz="17250" spc="-40" dirty="0">
                <a:solidFill>
                  <a:srgbClr val="FFFFFF"/>
                </a:solidFill>
                <a:latin typeface="Times New Roman"/>
                <a:cs typeface="Times New Roman"/>
              </a:rPr>
              <a:t>ы</a:t>
            </a:r>
            <a:endParaRPr sz="17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803" y="536030"/>
            <a:ext cx="45720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1185" dirty="0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77769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4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732" y="377558"/>
            <a:ext cx="8934449" cy="5553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6438" y="4072858"/>
            <a:ext cx="7439024" cy="5867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937" y="8163014"/>
            <a:ext cx="4690110" cy="164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15"/>
              </a:lnSpc>
            </a:pPr>
            <a:r>
              <a:rPr sz="18700" spc="-248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700" spc="-13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700" spc="-35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700" spc="-209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8700" spc="-21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700" spc="-869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18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803" y="588622"/>
            <a:ext cx="58737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675" dirty="0">
                <a:latin typeface="Arial MT"/>
                <a:cs typeface="Arial MT"/>
              </a:rPr>
              <a:t>12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12024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>
                <a:moveTo>
                  <a:pt x="0" y="0"/>
                </a:moveTo>
                <a:lnTo>
                  <a:pt x="733424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3131" y="2993138"/>
            <a:ext cx="16336010" cy="47155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19200" indent="-1206500">
              <a:lnSpc>
                <a:spcPts val="8360"/>
              </a:lnSpc>
              <a:spcBef>
                <a:spcPts val="115"/>
              </a:spcBef>
              <a:buChar char="•"/>
              <a:tabLst>
                <a:tab pos="1219200" algn="l"/>
              </a:tabLst>
            </a:pPr>
            <a:r>
              <a:rPr sz="7200" spc="290" dirty="0">
                <a:latin typeface="Arial MT"/>
                <a:cs typeface="Arial MT"/>
              </a:rPr>
              <a:t>200</a:t>
            </a:r>
            <a:r>
              <a:rPr sz="7200" spc="-775" dirty="0">
                <a:latin typeface="Arial MT"/>
                <a:cs typeface="Arial MT"/>
              </a:rPr>
              <a:t> </a:t>
            </a:r>
            <a:r>
              <a:rPr sz="6750" b="1" spc="-200" dirty="0">
                <a:latin typeface="Times New Roman"/>
                <a:cs typeface="Times New Roman"/>
              </a:rPr>
              <a:t>активных</a:t>
            </a:r>
            <a:r>
              <a:rPr sz="6750" b="1" spc="-455" dirty="0">
                <a:latin typeface="Times New Roman"/>
                <a:cs typeface="Times New Roman"/>
              </a:rPr>
              <a:t> </a:t>
            </a:r>
            <a:r>
              <a:rPr sz="6750" b="1" spc="-150" dirty="0">
                <a:latin typeface="Times New Roman"/>
                <a:cs typeface="Times New Roman"/>
              </a:rPr>
              <a:t>пользователей</a:t>
            </a:r>
            <a:endParaRPr sz="6750">
              <a:latin typeface="Times New Roman"/>
              <a:cs typeface="Times New Roman"/>
            </a:endParaRPr>
          </a:p>
          <a:p>
            <a:pPr marL="1219200" indent="-1206500">
              <a:lnSpc>
                <a:spcPts val="8360"/>
              </a:lnSpc>
              <a:buChar char="•"/>
              <a:tabLst>
                <a:tab pos="1219200" algn="l"/>
              </a:tabLst>
            </a:pPr>
            <a:r>
              <a:rPr sz="7200" spc="-190" dirty="0">
                <a:latin typeface="Arial MT"/>
                <a:cs typeface="Arial MT"/>
              </a:rPr>
              <a:t>5%</a:t>
            </a:r>
            <a:r>
              <a:rPr sz="7200" spc="-790" dirty="0">
                <a:latin typeface="Arial MT"/>
                <a:cs typeface="Arial MT"/>
              </a:rPr>
              <a:t> </a:t>
            </a:r>
            <a:r>
              <a:rPr sz="6750" b="1" spc="-210" dirty="0">
                <a:latin typeface="Times New Roman"/>
                <a:cs typeface="Times New Roman"/>
              </a:rPr>
              <a:t>конверсии</a:t>
            </a:r>
            <a:r>
              <a:rPr sz="6750" b="1" spc="-470" dirty="0">
                <a:latin typeface="Times New Roman"/>
                <a:cs typeface="Times New Roman"/>
              </a:rPr>
              <a:t> </a:t>
            </a:r>
            <a:r>
              <a:rPr sz="6750" b="1" spc="-45" dirty="0">
                <a:latin typeface="Times New Roman"/>
                <a:cs typeface="Times New Roman"/>
              </a:rPr>
              <a:t>в</a:t>
            </a:r>
            <a:r>
              <a:rPr sz="6750" b="1" spc="-470" dirty="0">
                <a:latin typeface="Times New Roman"/>
                <a:cs typeface="Times New Roman"/>
              </a:rPr>
              <a:t> </a:t>
            </a:r>
            <a:r>
              <a:rPr sz="6750" b="1" spc="-80" dirty="0">
                <a:latin typeface="Times New Roman"/>
                <a:cs typeface="Times New Roman"/>
              </a:rPr>
              <a:t>платящих</a:t>
            </a:r>
            <a:endParaRPr sz="6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85"/>
              </a:spcBef>
              <a:buFont typeface="Arial MT"/>
              <a:buChar char="•"/>
            </a:pPr>
            <a:endParaRPr sz="6750">
              <a:latin typeface="Times New Roman"/>
              <a:cs typeface="Times New Roman"/>
            </a:endParaRPr>
          </a:p>
          <a:p>
            <a:pPr marL="9949815" lvl="1" indent="-1207135">
              <a:lnSpc>
                <a:spcPct val="100000"/>
              </a:lnSpc>
              <a:buChar char="•"/>
              <a:tabLst>
                <a:tab pos="9949815" algn="l"/>
              </a:tabLst>
            </a:pPr>
            <a:r>
              <a:rPr sz="7200" spc="-635" dirty="0">
                <a:latin typeface="Arial MT"/>
                <a:cs typeface="Arial MT"/>
              </a:rPr>
              <a:t>ROI</a:t>
            </a:r>
            <a:r>
              <a:rPr sz="7200" spc="-795" dirty="0">
                <a:latin typeface="Arial MT"/>
                <a:cs typeface="Arial MT"/>
              </a:rPr>
              <a:t> </a:t>
            </a:r>
            <a:r>
              <a:rPr sz="7200" spc="-545" dirty="0">
                <a:latin typeface="Arial MT"/>
                <a:cs typeface="Arial MT"/>
              </a:rPr>
              <a:t>1</a:t>
            </a:r>
            <a:r>
              <a:rPr sz="7200" spc="-765" dirty="0">
                <a:latin typeface="Arial MT"/>
                <a:cs typeface="Arial MT"/>
              </a:rPr>
              <a:t>.</a:t>
            </a:r>
            <a:r>
              <a:rPr sz="7200" spc="-380" dirty="0">
                <a:latin typeface="Arial MT"/>
                <a:cs typeface="Arial MT"/>
              </a:rPr>
              <a:t>0</a:t>
            </a:r>
            <a:r>
              <a:rPr sz="7200" spc="-204" dirty="0">
                <a:latin typeface="Arial MT"/>
                <a:cs typeface="Arial MT"/>
              </a:rPr>
              <a:t>5</a:t>
            </a:r>
            <a:r>
              <a:rPr sz="7200" spc="-790" dirty="0">
                <a:latin typeface="Arial MT"/>
                <a:cs typeface="Arial MT"/>
              </a:rPr>
              <a:t> </a:t>
            </a:r>
            <a:r>
              <a:rPr sz="6750" b="1" spc="-110" dirty="0">
                <a:latin typeface="Times New Roman"/>
                <a:cs typeface="Times New Roman"/>
              </a:rPr>
              <a:t>за</a:t>
            </a:r>
            <a:r>
              <a:rPr sz="6750" b="1" spc="-475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Arial MT"/>
                <a:cs typeface="Arial MT"/>
              </a:rPr>
              <a:t>3</a:t>
            </a:r>
            <a:r>
              <a:rPr sz="7200" spc="-790" dirty="0">
                <a:latin typeface="Arial MT"/>
                <a:cs typeface="Arial MT"/>
              </a:rPr>
              <a:t> </a:t>
            </a:r>
            <a:r>
              <a:rPr sz="6750" b="1" spc="-180" dirty="0">
                <a:latin typeface="Times New Roman"/>
                <a:cs typeface="Times New Roman"/>
              </a:rPr>
              <a:t>года</a:t>
            </a:r>
            <a:endParaRPr sz="6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05749" y="5636040"/>
            <a:ext cx="4170679" cy="2073910"/>
            <a:chOff x="4605749" y="5636040"/>
            <a:chExt cx="4170679" cy="2073910"/>
          </a:xfrm>
        </p:grpSpPr>
        <p:sp>
          <p:nvSpPr>
            <p:cNvPr id="6" name="object 6"/>
            <p:cNvSpPr/>
            <p:nvPr/>
          </p:nvSpPr>
          <p:spPr>
            <a:xfrm>
              <a:off x="4622276" y="5670369"/>
              <a:ext cx="4085590" cy="1967230"/>
            </a:xfrm>
            <a:custGeom>
              <a:avLst/>
              <a:gdLst/>
              <a:ahLst/>
              <a:cxnLst/>
              <a:rect l="l" t="t" r="r" b="b"/>
              <a:pathLst>
                <a:path w="4085590" h="1967229">
                  <a:moveTo>
                    <a:pt x="4085140" y="1966691"/>
                  </a:moveTo>
                  <a:lnTo>
                    <a:pt x="0" y="0"/>
                  </a:lnTo>
                  <a:lnTo>
                    <a:pt x="4085140" y="1966691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05749" y="5636040"/>
              <a:ext cx="4118610" cy="2035810"/>
            </a:xfrm>
            <a:custGeom>
              <a:avLst/>
              <a:gdLst/>
              <a:ahLst/>
              <a:cxnLst/>
              <a:rect l="l" t="t" r="r" b="b"/>
              <a:pathLst>
                <a:path w="4118609" h="2035809">
                  <a:moveTo>
                    <a:pt x="4085140" y="2035349"/>
                  </a:moveTo>
                  <a:lnTo>
                    <a:pt x="0" y="68657"/>
                  </a:lnTo>
                  <a:lnTo>
                    <a:pt x="33053" y="0"/>
                  </a:lnTo>
                  <a:lnTo>
                    <a:pt x="4118194" y="1966691"/>
                  </a:lnTo>
                  <a:lnTo>
                    <a:pt x="4085140" y="2035349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31555" y="7297889"/>
              <a:ext cx="442595" cy="412115"/>
            </a:xfrm>
            <a:custGeom>
              <a:avLst/>
              <a:gdLst/>
              <a:ahLst/>
              <a:cxnLst/>
              <a:rect l="l" t="t" r="r" b="b"/>
              <a:pathLst>
                <a:path w="442595" h="412115">
                  <a:moveTo>
                    <a:pt x="442455" y="371233"/>
                  </a:moveTo>
                  <a:lnTo>
                    <a:pt x="198323" y="0"/>
                  </a:lnTo>
                  <a:lnTo>
                    <a:pt x="99161" y="205968"/>
                  </a:lnTo>
                  <a:lnTo>
                    <a:pt x="0" y="411949"/>
                  </a:lnTo>
                  <a:lnTo>
                    <a:pt x="442442" y="371246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К</a:t>
            </a:r>
            <a:r>
              <a:rPr spc="-540" dirty="0"/>
              <a:t> </a:t>
            </a:r>
            <a:r>
              <a:rPr spc="-190" dirty="0"/>
              <a:t>чему</a:t>
            </a:r>
            <a:r>
              <a:rPr spc="-540" dirty="0"/>
              <a:t> </a:t>
            </a:r>
            <a:r>
              <a:rPr spc="-125" dirty="0"/>
              <a:t>стремимся</a:t>
            </a:r>
            <a:r>
              <a:rPr sz="8000" b="0" spc="-125" dirty="0">
                <a:latin typeface="Lucida Sans Unicode"/>
                <a:cs typeface="Lucida Sans Unicode"/>
              </a:rPr>
              <a:t>?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79966" y="1083532"/>
            <a:ext cx="904875" cy="933450"/>
          </a:xfrm>
          <a:custGeom>
            <a:avLst/>
            <a:gdLst/>
            <a:ahLst/>
            <a:cxnLst/>
            <a:rect l="l" t="t" r="r" b="b"/>
            <a:pathLst>
              <a:path w="904875" h="933450">
                <a:moveTo>
                  <a:pt x="0" y="0"/>
                </a:moveTo>
                <a:lnTo>
                  <a:pt x="301625" y="0"/>
                </a:lnTo>
                <a:lnTo>
                  <a:pt x="904874" y="622299"/>
                </a:lnTo>
                <a:lnTo>
                  <a:pt x="904874" y="933449"/>
                </a:lnTo>
                <a:lnTo>
                  <a:pt x="0" y="0"/>
                </a:lnTo>
                <a:close/>
              </a:path>
            </a:pathLst>
          </a:custGeom>
          <a:solidFill>
            <a:srgbClr val="674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610" y="7606276"/>
            <a:ext cx="4277995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130" dirty="0">
                <a:latin typeface="Times New Roman"/>
                <a:cs typeface="Times New Roman"/>
              </a:rPr>
              <a:t>Цел</a:t>
            </a:r>
            <a:r>
              <a:rPr sz="17250" spc="-80" dirty="0">
                <a:latin typeface="Times New Roman"/>
                <a:cs typeface="Times New Roman"/>
              </a:rPr>
              <a:t>ь</a:t>
            </a:r>
            <a:endParaRPr sz="17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40572" y="7761383"/>
            <a:ext cx="735838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65"/>
              </a:lnSpc>
            </a:pPr>
            <a:r>
              <a:rPr sz="6750" b="1" spc="-225" dirty="0">
                <a:latin typeface="Times New Roman"/>
                <a:cs typeface="Times New Roman"/>
              </a:rPr>
              <a:t>Новый</a:t>
            </a:r>
            <a:r>
              <a:rPr sz="6750" b="1" spc="-455" dirty="0">
                <a:latin typeface="Times New Roman"/>
                <a:cs typeface="Times New Roman"/>
              </a:rPr>
              <a:t> </a:t>
            </a:r>
            <a:r>
              <a:rPr sz="6750" b="1" spc="-185" dirty="0">
                <a:latin typeface="Times New Roman"/>
                <a:cs typeface="Times New Roman"/>
              </a:rPr>
              <a:t>функционал</a:t>
            </a:r>
            <a:endParaRPr sz="6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3576" y="7914928"/>
            <a:ext cx="357505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85"/>
              </a:lnSpc>
            </a:pPr>
            <a:r>
              <a:rPr sz="7200" spc="25" dirty="0">
                <a:latin typeface="Arial MT"/>
                <a:cs typeface="Arial MT"/>
              </a:rPr>
              <a:t>•</a:t>
            </a:r>
            <a:endParaRPr sz="7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803" y="588622"/>
            <a:ext cx="60325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615" dirty="0">
                <a:latin typeface="Arial MT"/>
                <a:cs typeface="Arial MT"/>
              </a:rPr>
              <a:t>13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12024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5324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1017905" indent="-1005205">
              <a:lnSpc>
                <a:spcPct val="100000"/>
              </a:lnSpc>
              <a:spcBef>
                <a:spcPts val="2290"/>
              </a:spcBef>
              <a:buSzPct val="110714"/>
              <a:buFont typeface="Arial MT"/>
              <a:buChar char="•"/>
              <a:tabLst>
                <a:tab pos="1017905" algn="l"/>
              </a:tabLst>
            </a:pPr>
            <a:r>
              <a:rPr spc="-200" dirty="0"/>
              <a:t>Бесплатно</a:t>
            </a:r>
            <a:r>
              <a:rPr sz="6200" b="0" spc="-200" dirty="0">
                <a:latin typeface="Arial MT"/>
                <a:cs typeface="Arial MT"/>
              </a:rPr>
              <a:t>:</a:t>
            </a:r>
            <a:r>
              <a:rPr sz="6200" b="0" spc="-655" dirty="0">
                <a:latin typeface="Arial MT"/>
                <a:cs typeface="Arial MT"/>
              </a:rPr>
              <a:t> </a:t>
            </a:r>
            <a:r>
              <a:rPr spc="-180" dirty="0"/>
              <a:t>базовый</a:t>
            </a:r>
            <a:r>
              <a:rPr spc="-330" dirty="0"/>
              <a:t> </a:t>
            </a:r>
            <a:r>
              <a:rPr spc="-75" dirty="0"/>
              <a:t>анализ</a:t>
            </a:r>
            <a:endParaRPr sz="6200">
              <a:latin typeface="Arial MT"/>
              <a:cs typeface="Arial MT"/>
            </a:endParaRPr>
          </a:p>
          <a:p>
            <a:pPr marL="1017905" marR="746760" indent="-1005840">
              <a:lnSpc>
                <a:spcPts val="6750"/>
              </a:lnSpc>
              <a:spcBef>
                <a:spcPts val="2980"/>
              </a:spcBef>
              <a:buSzPct val="110714"/>
              <a:buFont typeface="Arial MT"/>
              <a:buChar char="•"/>
              <a:tabLst>
                <a:tab pos="1042669" algn="l"/>
              </a:tabLst>
            </a:pPr>
            <a:r>
              <a:rPr spc="-220" dirty="0"/>
              <a:t>Подписка</a:t>
            </a:r>
            <a:r>
              <a:rPr sz="6200" b="0" spc="-220" dirty="0">
                <a:latin typeface="Arial MT"/>
                <a:cs typeface="Arial MT"/>
              </a:rPr>
              <a:t>:</a:t>
            </a:r>
            <a:r>
              <a:rPr sz="6200" b="0" spc="-660" dirty="0">
                <a:latin typeface="Arial MT"/>
                <a:cs typeface="Arial MT"/>
              </a:rPr>
              <a:t> </a:t>
            </a:r>
            <a:r>
              <a:rPr spc="-135" dirty="0"/>
              <a:t>расширенные 	</a:t>
            </a:r>
            <a:r>
              <a:rPr spc="220" dirty="0"/>
              <a:t>ИИ</a:t>
            </a:r>
            <a:r>
              <a:rPr sz="6200" b="0" spc="220" dirty="0">
                <a:latin typeface="Arial MT"/>
                <a:cs typeface="Arial MT"/>
              </a:rPr>
              <a:t>-</a:t>
            </a:r>
            <a:r>
              <a:rPr spc="-80" dirty="0"/>
              <a:t>рекомендации</a:t>
            </a:r>
            <a:endParaRPr sz="6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17500" y="873125"/>
            <a:ext cx="26835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195" dirty="0"/>
              <a:t>План</a:t>
            </a:r>
            <a:endParaRPr sz="9000"/>
          </a:p>
        </p:txBody>
      </p:sp>
      <p:sp>
        <p:nvSpPr>
          <p:cNvPr id="6" name="object 6"/>
          <p:cNvSpPr txBox="1"/>
          <p:nvPr/>
        </p:nvSpPr>
        <p:spPr>
          <a:xfrm>
            <a:off x="11787115" y="5014636"/>
            <a:ext cx="5932170" cy="181228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753110" marR="5080" indent="-741045">
              <a:lnSpc>
                <a:spcPts val="6750"/>
              </a:lnSpc>
              <a:spcBef>
                <a:spcPts val="765"/>
              </a:spcBef>
            </a:pPr>
            <a:r>
              <a:rPr sz="6200" spc="-245" dirty="0">
                <a:latin typeface="Arial MT"/>
                <a:cs typeface="Arial MT"/>
              </a:rPr>
              <a:t>10.000+</a:t>
            </a:r>
            <a:r>
              <a:rPr sz="6200" spc="-685" dirty="0">
                <a:latin typeface="Arial MT"/>
                <a:cs typeface="Arial MT"/>
              </a:rPr>
              <a:t> </a:t>
            </a:r>
            <a:r>
              <a:rPr sz="5600" b="1" spc="-150" dirty="0">
                <a:latin typeface="Times New Roman"/>
                <a:cs typeface="Times New Roman"/>
              </a:rPr>
              <a:t>платящих </a:t>
            </a:r>
            <a:r>
              <a:rPr sz="5600" b="1" spc="-110" dirty="0">
                <a:latin typeface="Times New Roman"/>
                <a:cs typeface="Times New Roman"/>
              </a:rPr>
              <a:t>пользователей</a:t>
            </a:r>
            <a:endParaRPr sz="5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13528" y="2447587"/>
            <a:ext cx="457200" cy="2303145"/>
            <a:chOff x="14513528" y="2447587"/>
            <a:chExt cx="457200" cy="2303145"/>
          </a:xfrm>
        </p:grpSpPr>
        <p:sp>
          <p:nvSpPr>
            <p:cNvPr id="8" name="object 8"/>
            <p:cNvSpPr/>
            <p:nvPr/>
          </p:nvSpPr>
          <p:spPr>
            <a:xfrm>
              <a:off x="14704028" y="2447587"/>
              <a:ext cx="76200" cy="2228850"/>
            </a:xfrm>
            <a:custGeom>
              <a:avLst/>
              <a:gdLst/>
              <a:ahLst/>
              <a:cxnLst/>
              <a:rect l="l" t="t" r="r" b="b"/>
              <a:pathLst>
                <a:path w="76200" h="2228850">
                  <a:moveTo>
                    <a:pt x="0" y="2228849"/>
                  </a:moveTo>
                  <a:lnTo>
                    <a:pt x="0" y="0"/>
                  </a:lnTo>
                  <a:lnTo>
                    <a:pt x="76199" y="0"/>
                  </a:lnTo>
                  <a:lnTo>
                    <a:pt x="76199" y="2228849"/>
                  </a:lnTo>
                  <a:lnTo>
                    <a:pt x="0" y="2228849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13528" y="436935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457199" y="0"/>
                  </a:lnTo>
                  <a:lnTo>
                    <a:pt x="228599" y="380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3869" y="7501091"/>
            <a:ext cx="1116457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520" dirty="0">
                <a:latin typeface="Times New Roman"/>
                <a:cs typeface="Times New Roman"/>
              </a:rPr>
              <a:t>М</a:t>
            </a:r>
            <a:r>
              <a:rPr sz="17250" spc="-1090" dirty="0">
                <a:latin typeface="Times New Roman"/>
                <a:cs typeface="Times New Roman"/>
              </a:rPr>
              <a:t>о</a:t>
            </a:r>
            <a:r>
              <a:rPr sz="17250" spc="-1105" dirty="0">
                <a:latin typeface="Times New Roman"/>
                <a:cs typeface="Times New Roman"/>
              </a:rPr>
              <a:t>не</a:t>
            </a:r>
            <a:r>
              <a:rPr sz="17250" spc="-1090" dirty="0">
                <a:latin typeface="Times New Roman"/>
                <a:cs typeface="Times New Roman"/>
              </a:rPr>
              <a:t>т</a:t>
            </a:r>
            <a:r>
              <a:rPr sz="17250" spc="-1105" dirty="0">
                <a:latin typeface="Times New Roman"/>
                <a:cs typeface="Times New Roman"/>
              </a:rPr>
              <a:t>и</a:t>
            </a:r>
            <a:r>
              <a:rPr sz="17250" spc="-1090" dirty="0">
                <a:latin typeface="Times New Roman"/>
                <a:cs typeface="Times New Roman"/>
              </a:rPr>
              <a:t>з</a:t>
            </a:r>
            <a:r>
              <a:rPr sz="17250" spc="-1105" dirty="0">
                <a:latin typeface="Times New Roman"/>
                <a:cs typeface="Times New Roman"/>
              </a:rPr>
              <a:t>аци</a:t>
            </a:r>
            <a:r>
              <a:rPr sz="17250" spc="-55" dirty="0">
                <a:latin typeface="Times New Roman"/>
                <a:cs typeface="Times New Roman"/>
              </a:rPr>
              <a:t>я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294" y="901347"/>
            <a:ext cx="14731365" cy="643064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085215" indent="-1072515">
              <a:lnSpc>
                <a:spcPct val="100000"/>
              </a:lnSpc>
              <a:spcBef>
                <a:spcPts val="994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Бондарев</a:t>
            </a:r>
            <a:r>
              <a:rPr sz="60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Аркадий</a:t>
            </a:r>
            <a:r>
              <a:rPr sz="60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10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6500" spc="-4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6500" spc="-434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6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6500" spc="-9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Lead,</a:t>
            </a:r>
            <a:r>
              <a:rPr sz="6500" spc="-9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90" dirty="0">
                <a:solidFill>
                  <a:srgbClr val="FFFFFF"/>
                </a:solidFill>
                <a:latin typeface="Lucida Sans Unicode"/>
                <a:cs typeface="Lucida Sans Unicode"/>
              </a:rPr>
              <a:t>PM,</a:t>
            </a:r>
            <a:r>
              <a:rPr sz="6500" spc="-9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BA</a:t>
            </a:r>
            <a:endParaRPr sz="6500">
              <a:latin typeface="Lucida Sans Unicode"/>
              <a:cs typeface="Lucida Sans Unicode"/>
            </a:endParaRPr>
          </a:p>
          <a:p>
            <a:pPr marL="1085215" indent="-1072515">
              <a:lnSpc>
                <a:spcPts val="7784"/>
              </a:lnSpc>
              <a:spcBef>
                <a:spcPts val="900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Васильев</a:t>
            </a:r>
            <a:r>
              <a:rPr sz="60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Артем</a:t>
            </a:r>
            <a:r>
              <a:rPr sz="60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96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650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6500" spc="-30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6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6500" spc="-9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Lead,</a:t>
            </a:r>
            <a:r>
              <a:rPr sz="6500" spc="-9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Back</a:t>
            </a:r>
            <a:endParaRPr sz="6500">
              <a:latin typeface="Lucida Sans Unicode"/>
              <a:cs typeface="Lucida Sans Unicode"/>
            </a:endParaRPr>
          </a:p>
          <a:p>
            <a:pPr marL="1085215" indent="-1072515">
              <a:lnSpc>
                <a:spcPts val="7784"/>
              </a:lnSpc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Аликин</a:t>
            </a:r>
            <a:r>
              <a:rPr sz="60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Александр</a:t>
            </a:r>
            <a:r>
              <a:rPr sz="60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6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Mobile</a:t>
            </a:r>
            <a:r>
              <a:rPr sz="6500" spc="-9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разработчик</a:t>
            </a:r>
            <a:endParaRPr sz="6000">
              <a:latin typeface="Times New Roman"/>
              <a:cs typeface="Times New Roman"/>
            </a:endParaRPr>
          </a:p>
          <a:p>
            <a:pPr marL="1085215" indent="-1072515">
              <a:lnSpc>
                <a:spcPct val="100000"/>
              </a:lnSpc>
              <a:spcBef>
                <a:spcPts val="590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210" dirty="0">
                <a:solidFill>
                  <a:srgbClr val="FFFFFF"/>
                </a:solidFill>
                <a:latin typeface="Times New Roman"/>
                <a:cs typeface="Times New Roman"/>
              </a:rPr>
              <a:t>Мигачев</a:t>
            </a:r>
            <a:r>
              <a:rPr sz="60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Павел</a:t>
            </a:r>
            <a:r>
              <a:rPr sz="60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Mobile</a:t>
            </a:r>
            <a:r>
              <a:rPr sz="6500" spc="-9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разработчик</a:t>
            </a:r>
            <a:endParaRPr sz="6000">
              <a:latin typeface="Times New Roman"/>
              <a:cs typeface="Times New Roman"/>
            </a:endParaRPr>
          </a:p>
          <a:p>
            <a:pPr marL="1085215" indent="-1072515">
              <a:lnSpc>
                <a:spcPct val="100000"/>
              </a:lnSpc>
              <a:spcBef>
                <a:spcPts val="380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235" dirty="0">
                <a:solidFill>
                  <a:srgbClr val="FFFFFF"/>
                </a:solidFill>
                <a:latin typeface="Times New Roman"/>
                <a:cs typeface="Times New Roman"/>
              </a:rPr>
              <a:t>Крумов</a:t>
            </a:r>
            <a:r>
              <a:rPr sz="6000" b="1" spc="-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Дмитрий</a:t>
            </a:r>
            <a:r>
              <a:rPr sz="6000" b="1" spc="-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52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Тестировщик</a:t>
            </a:r>
            <a:endParaRPr sz="6000">
              <a:latin typeface="Times New Roman"/>
              <a:cs typeface="Times New Roman"/>
            </a:endParaRPr>
          </a:p>
          <a:p>
            <a:pPr marL="1085215" indent="-1072515">
              <a:lnSpc>
                <a:spcPct val="100000"/>
              </a:lnSpc>
              <a:spcBef>
                <a:spcPts val="900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200" dirty="0">
                <a:solidFill>
                  <a:srgbClr val="FFFFFF"/>
                </a:solidFill>
                <a:latin typeface="Times New Roman"/>
                <a:cs typeface="Times New Roman"/>
              </a:rPr>
              <a:t>Кривоносова</a:t>
            </a:r>
            <a:r>
              <a:rPr sz="6000" b="1" spc="-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Софья</a:t>
            </a:r>
            <a:r>
              <a:rPr sz="6000" b="1" spc="-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Дизайнер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061" y="470285"/>
            <a:ext cx="63182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505" dirty="0">
                <a:solidFill>
                  <a:srgbClr val="FFFFFF"/>
                </a:solidFill>
                <a:latin typeface="Arial MT"/>
                <a:cs typeface="Arial MT"/>
              </a:rPr>
              <a:t>14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735" y="512024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9124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3314" y="7501091"/>
            <a:ext cx="7245984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935" dirty="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sz="17250" spc="-1405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17250" spc="-1195" dirty="0">
                <a:solidFill>
                  <a:srgbClr val="FFFFFF"/>
                </a:solidFill>
                <a:latin typeface="Times New Roman"/>
                <a:cs typeface="Times New Roman"/>
              </a:rPr>
              <a:t>м</a:t>
            </a:r>
            <a:r>
              <a:rPr sz="17250" spc="-1090" dirty="0">
                <a:solidFill>
                  <a:srgbClr val="FFFFFF"/>
                </a:solidFill>
                <a:latin typeface="Times New Roman"/>
                <a:cs typeface="Times New Roman"/>
              </a:rPr>
              <a:t>ан</a:t>
            </a:r>
            <a:r>
              <a:rPr sz="17250" spc="-1075" dirty="0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sz="17250" spc="-40" dirty="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472" y="912779"/>
            <a:ext cx="1833880" cy="518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90" dirty="0">
                <a:latin typeface="Lucida Sans Unicode"/>
                <a:cs typeface="Lucida Sans Unicode"/>
              </a:rPr>
              <a:t>CodeNest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4589" y="867026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849" y="0"/>
                </a:lnTo>
              </a:path>
            </a:pathLst>
          </a:custGeom>
          <a:ln w="1904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975" y="2051303"/>
            <a:ext cx="14776703" cy="19476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365639" y="8787621"/>
            <a:ext cx="4986020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14" dirty="0">
                <a:latin typeface="Times New Roman"/>
                <a:cs typeface="Times New Roman"/>
              </a:rPr>
              <a:t>Подготовила</a:t>
            </a:r>
            <a:r>
              <a:rPr sz="3600" b="1" spc="-165" dirty="0">
                <a:latin typeface="Times New Roman"/>
                <a:cs typeface="Times New Roman"/>
              </a:rPr>
              <a:t> </a:t>
            </a:r>
            <a:r>
              <a:rPr sz="3600" b="1" spc="-95" dirty="0">
                <a:latin typeface="Times New Roman"/>
                <a:cs typeface="Times New Roman"/>
              </a:rPr>
              <a:t>команда</a:t>
            </a:r>
            <a:r>
              <a:rPr sz="3600" b="1" spc="-165" dirty="0">
                <a:latin typeface="Times New Roman"/>
                <a:cs typeface="Times New Roman"/>
              </a:rPr>
              <a:t> </a:t>
            </a:r>
            <a:r>
              <a:rPr sz="3850" spc="-409" dirty="0">
                <a:latin typeface="Arial MT"/>
                <a:cs typeface="Arial MT"/>
              </a:rPr>
              <a:t>8.1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17366" y="8847641"/>
            <a:ext cx="571500" cy="600075"/>
          </a:xfrm>
          <a:custGeom>
            <a:avLst/>
            <a:gdLst/>
            <a:ahLst/>
            <a:cxnLst/>
            <a:rect l="l" t="t" r="r" b="b"/>
            <a:pathLst>
              <a:path w="571500" h="600075">
                <a:moveTo>
                  <a:pt x="0" y="0"/>
                </a:moveTo>
                <a:lnTo>
                  <a:pt x="190499" y="0"/>
                </a:lnTo>
                <a:lnTo>
                  <a:pt x="571499" y="400049"/>
                </a:lnTo>
                <a:lnTo>
                  <a:pt x="571499" y="600074"/>
                </a:lnTo>
                <a:lnTo>
                  <a:pt x="0" y="0"/>
                </a:lnTo>
                <a:close/>
              </a:path>
            </a:pathLst>
          </a:custGeom>
          <a:solidFill>
            <a:srgbClr val="674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3009" y="4647000"/>
            <a:ext cx="4114799" cy="4114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609" y="4648209"/>
            <a:ext cx="4114799" cy="4114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51117" y="8755246"/>
            <a:ext cx="2049780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-290" dirty="0">
                <a:latin typeface="Arial MT"/>
                <a:cs typeface="Arial MT"/>
              </a:rPr>
              <a:t>Figma</a:t>
            </a:r>
            <a:endParaRPr sz="6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7986" y="8755246"/>
            <a:ext cx="2327910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-25" dirty="0">
                <a:latin typeface="Arial MT"/>
                <a:cs typeface="Arial MT"/>
              </a:rPr>
              <a:t>Github</a:t>
            </a:r>
            <a:endParaRPr sz="6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6457" y="9975781"/>
            <a:ext cx="666115" cy="228600"/>
            <a:chOff x="566457" y="9975781"/>
            <a:chExt cx="666115" cy="228600"/>
          </a:xfrm>
        </p:grpSpPr>
        <p:sp>
          <p:nvSpPr>
            <p:cNvPr id="3" name="object 3"/>
            <p:cNvSpPr/>
            <p:nvPr/>
          </p:nvSpPr>
          <p:spPr>
            <a:xfrm>
              <a:off x="566457" y="10090081"/>
              <a:ext cx="476884" cy="0"/>
            </a:xfrm>
            <a:custGeom>
              <a:avLst/>
              <a:gdLst/>
              <a:ahLst/>
              <a:cxnLst/>
              <a:rect l="l" t="t" r="r" b="b"/>
              <a:pathLst>
                <a:path w="476884">
                  <a:moveTo>
                    <a:pt x="47656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74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1875" y="9975781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0" y="228599"/>
                  </a:moveTo>
                  <a:lnTo>
                    <a:pt x="0" y="0"/>
                  </a:lnTo>
                  <a:lnTo>
                    <a:pt x="190499" y="1142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5460" y="6942590"/>
            <a:ext cx="87915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250" spc="-1775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1340" dirty="0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sz="17250" spc="-2210" dirty="0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sz="17250" spc="-1110" dirty="0">
                <a:solidFill>
                  <a:srgbClr val="FFFFFF"/>
                </a:solidFill>
                <a:latin typeface="Times New Roman"/>
                <a:cs typeface="Times New Roman"/>
              </a:rPr>
              <a:t>н</a:t>
            </a:r>
            <a:r>
              <a:rPr sz="17250" spc="-670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17250" spc="-1110" dirty="0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60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endParaRPr sz="17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472" y="891033"/>
            <a:ext cx="79184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125" dirty="0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589" y="86702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5199" y="1909744"/>
            <a:ext cx="13341985" cy="422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1790" indent="-1609090">
              <a:lnSpc>
                <a:spcPct val="100000"/>
              </a:lnSpc>
              <a:spcBef>
                <a:spcPts val="100"/>
              </a:spcBef>
              <a:buSzPct val="106666"/>
              <a:buFont typeface="Arial MT"/>
              <a:buChar char="•"/>
              <a:tabLst>
                <a:tab pos="1621790" algn="l"/>
              </a:tabLst>
            </a:pPr>
            <a:r>
              <a:rPr sz="90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Путанница</a:t>
            </a:r>
            <a:r>
              <a:rPr sz="9000" b="1" spc="-4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9000" b="1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структуре</a:t>
            </a:r>
            <a:endParaRPr sz="9000">
              <a:latin typeface="Times New Roman"/>
              <a:cs typeface="Times New Roman"/>
            </a:endParaRPr>
          </a:p>
          <a:p>
            <a:pPr marL="1621790" indent="-1609090">
              <a:lnSpc>
                <a:spcPts val="10790"/>
              </a:lnSpc>
              <a:spcBef>
                <a:spcPts val="595"/>
              </a:spcBef>
              <a:buSzPct val="106666"/>
              <a:buFont typeface="Arial MT"/>
              <a:buChar char="•"/>
              <a:tabLst>
                <a:tab pos="1621790" algn="l"/>
              </a:tabLst>
            </a:pPr>
            <a:r>
              <a:rPr sz="90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Ошибки</a:t>
            </a:r>
            <a:r>
              <a:rPr sz="9000" b="1" spc="-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9000" b="1" spc="-5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тексте</a:t>
            </a:r>
            <a:endParaRPr sz="9000">
              <a:latin typeface="Times New Roman"/>
              <a:cs typeface="Times New Roman"/>
            </a:endParaRPr>
          </a:p>
          <a:p>
            <a:pPr marL="1621790" indent="-1609090">
              <a:lnSpc>
                <a:spcPts val="10790"/>
              </a:lnSpc>
              <a:buSzPct val="106666"/>
              <a:buFont typeface="Arial MT"/>
              <a:buChar char="•"/>
              <a:tabLst>
                <a:tab pos="1621790" algn="l"/>
              </a:tabLst>
            </a:pPr>
            <a:r>
              <a:rPr sz="9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Слабые</a:t>
            </a:r>
            <a:r>
              <a:rPr sz="90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формулировки</a:t>
            </a:r>
            <a:endParaRPr sz="9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460" y="6942590"/>
            <a:ext cx="737552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250" spc="-1345" dirty="0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sz="17250" spc="-1130" dirty="0">
                <a:solidFill>
                  <a:srgbClr val="FFFFFF"/>
                </a:solidFill>
                <a:latin typeface="Times New Roman"/>
                <a:cs typeface="Times New Roman"/>
              </a:rPr>
              <a:t>ешени</a:t>
            </a:r>
            <a:r>
              <a:rPr sz="17250" spc="-80" dirty="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endParaRPr sz="17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472" y="891035"/>
            <a:ext cx="81026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190" dirty="0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4589" y="82758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9447" y="2203043"/>
            <a:ext cx="11537950" cy="29972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09015" indent="-996315">
              <a:lnSpc>
                <a:spcPct val="100000"/>
              </a:lnSpc>
              <a:spcBef>
                <a:spcPts val="1000"/>
              </a:spcBef>
              <a:buSzPct val="106666"/>
              <a:buFont typeface="Arial MT"/>
              <a:buChar char="•"/>
              <a:tabLst>
                <a:tab pos="1009015" algn="l"/>
              </a:tabLst>
            </a:pPr>
            <a:r>
              <a:rPr sz="9000" b="1" spc="-1235" dirty="0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sz="90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л</a:t>
            </a:r>
            <a:r>
              <a:rPr sz="90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уч</a:t>
            </a:r>
            <a:r>
              <a:rPr sz="90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шени</a:t>
            </a:r>
            <a:r>
              <a:rPr sz="9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sz="90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резюме</a:t>
            </a:r>
            <a:r>
              <a:rPr sz="90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endParaRPr sz="9000">
              <a:latin typeface="Times New Roman"/>
              <a:cs typeface="Times New Roman"/>
            </a:endParaRPr>
          </a:p>
          <a:p>
            <a:pPr marL="4696460">
              <a:lnSpc>
                <a:spcPct val="100000"/>
              </a:lnSpc>
              <a:spcBef>
                <a:spcPts val="900"/>
              </a:spcBef>
            </a:pPr>
            <a:r>
              <a:rPr sz="9000" b="1" spc="-229" dirty="0">
                <a:solidFill>
                  <a:srgbClr val="FFFFFF"/>
                </a:solidFill>
                <a:latin typeface="Times New Roman"/>
                <a:cs typeface="Times New Roman"/>
              </a:rPr>
              <a:t>помощью</a:t>
            </a:r>
            <a:r>
              <a:rPr sz="90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ИИ</a:t>
            </a:r>
            <a:endParaRPr sz="9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472" y="746403"/>
            <a:ext cx="83883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305" dirty="0">
                <a:solidFill>
                  <a:srgbClr val="FFFFFF"/>
                </a:solidFill>
                <a:latin typeface="Arial MT"/>
                <a:cs typeface="Arial MT"/>
              </a:rPr>
              <a:t>04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4589" y="722397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9800" y="2977097"/>
            <a:ext cx="16945610" cy="291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21790" indent="-1609090">
              <a:lnSpc>
                <a:spcPts val="11350"/>
              </a:lnSpc>
              <a:spcBef>
                <a:spcPts val="120"/>
              </a:spcBef>
              <a:buChar char="•"/>
              <a:tabLst>
                <a:tab pos="1621790" algn="l"/>
              </a:tabLst>
            </a:pPr>
            <a:r>
              <a:rPr sz="9600" spc="-98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r>
              <a:rPr sz="9600" spc="-39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9600" spc="-140" dirty="0">
                <a:solidFill>
                  <a:srgbClr val="FFFFFF"/>
                </a:solidFill>
                <a:latin typeface="Arial MT"/>
                <a:cs typeface="Arial MT"/>
              </a:rPr>
              <a:t>%</a:t>
            </a:r>
            <a:r>
              <a:rPr sz="9600" spc="-10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испытывают</a:t>
            </a:r>
            <a:r>
              <a:rPr sz="9000" b="1" spc="-6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90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sz="9000" b="1" spc="-875" dirty="0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sz="9000" b="1" spc="-305" dirty="0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sz="9000" b="1" spc="-310" dirty="0">
                <a:solidFill>
                  <a:srgbClr val="FFFFFF"/>
                </a:solidFill>
                <a:latin typeface="Times New Roman"/>
                <a:cs typeface="Times New Roman"/>
              </a:rPr>
              <a:t>н</a:t>
            </a:r>
            <a:r>
              <a:rPr sz="9000" b="1" spc="-305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9000" b="1" spc="-310" dirty="0">
                <a:solidFill>
                  <a:srgbClr val="FFFFFF"/>
                </a:solidFill>
                <a:latin typeface="Times New Roman"/>
                <a:cs typeface="Times New Roman"/>
              </a:rPr>
              <a:t>ст</a:t>
            </a:r>
            <a:r>
              <a:rPr sz="9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endParaRPr sz="9000">
              <a:latin typeface="Times New Roman"/>
              <a:cs typeface="Times New Roman"/>
            </a:endParaRPr>
          </a:p>
          <a:p>
            <a:pPr marL="1621790" indent="-1609090">
              <a:lnSpc>
                <a:spcPts val="11350"/>
              </a:lnSpc>
              <a:buChar char="•"/>
              <a:tabLst>
                <a:tab pos="1621790" algn="l"/>
              </a:tabLst>
            </a:pPr>
            <a:r>
              <a:rPr sz="9600" spc="-105" dirty="0">
                <a:solidFill>
                  <a:srgbClr val="FFFFFF"/>
                </a:solidFill>
                <a:latin typeface="Arial MT"/>
                <a:cs typeface="Arial MT"/>
              </a:rPr>
              <a:t>94%</a:t>
            </a:r>
            <a:r>
              <a:rPr sz="9600" spc="-10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0" b="1" spc="-290" dirty="0">
                <a:solidFill>
                  <a:srgbClr val="FFFFFF"/>
                </a:solidFill>
                <a:latin typeface="Times New Roman"/>
                <a:cs typeface="Times New Roman"/>
              </a:rPr>
              <a:t>заинтересованы</a:t>
            </a:r>
            <a:r>
              <a:rPr sz="9000" b="1" spc="-6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9000" b="1" spc="-6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сервисе</a:t>
            </a:r>
            <a:endParaRPr sz="9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683" y="7422199"/>
            <a:ext cx="15844519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960" dirty="0">
                <a:solidFill>
                  <a:srgbClr val="FFFFFF"/>
                </a:solidFill>
                <a:latin typeface="Times New Roman"/>
                <a:cs typeface="Times New Roman"/>
              </a:rPr>
              <a:t>Целе</a:t>
            </a:r>
            <a:r>
              <a:rPr sz="17250" spc="-1190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17250" spc="-960" dirty="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sz="17250" spc="-85" dirty="0">
                <a:solidFill>
                  <a:srgbClr val="FFFFFF"/>
                </a:solidFill>
                <a:latin typeface="Times New Roman"/>
                <a:cs typeface="Times New Roman"/>
              </a:rPr>
              <a:t>я</a:t>
            </a:r>
            <a:r>
              <a:rPr sz="17250" spc="-15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250" spc="-1805" dirty="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sz="17250" spc="-1995" dirty="0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sz="17250" spc="-910" dirty="0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sz="17250" spc="-919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17250" spc="-1135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910" dirty="0">
                <a:solidFill>
                  <a:srgbClr val="FFFFFF"/>
                </a:solidFill>
                <a:latin typeface="Times New Roman"/>
                <a:cs typeface="Times New Roman"/>
              </a:rPr>
              <a:t>ор</a:t>
            </a:r>
            <a:r>
              <a:rPr sz="17250" spc="-919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17250" spc="-45" dirty="0">
                <a:solidFill>
                  <a:srgbClr val="FFFFFF"/>
                </a:solidFill>
                <a:latin typeface="Times New Roman"/>
                <a:cs typeface="Times New Roman"/>
              </a:rPr>
              <a:t>я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9989" y="3028382"/>
            <a:ext cx="13722985" cy="3233420"/>
          </a:xfrm>
          <a:prstGeom prst="rect">
            <a:avLst/>
          </a:prstGeom>
        </p:spPr>
        <p:txBody>
          <a:bodyPr vert="horz" wrap="square" lIns="0" tIns="396875" rIns="0" bIns="0" rtlCol="0">
            <a:spAutoFit/>
          </a:bodyPr>
          <a:lstStyle/>
          <a:p>
            <a:pPr marL="1353185" indent="-1340485">
              <a:lnSpc>
                <a:spcPct val="100000"/>
              </a:lnSpc>
              <a:spcBef>
                <a:spcPts val="3125"/>
              </a:spcBef>
              <a:buSzPct val="106666"/>
              <a:buFont typeface="Lucida Sans Unicode"/>
              <a:buChar char="•"/>
              <a:tabLst>
                <a:tab pos="1353185" algn="l"/>
              </a:tabLst>
            </a:pPr>
            <a:r>
              <a:rPr sz="7500" b="1" spc="-210" dirty="0">
                <a:latin typeface="Times New Roman"/>
                <a:cs typeface="Times New Roman"/>
              </a:rPr>
              <a:t>Возраст</a:t>
            </a:r>
            <a:r>
              <a:rPr sz="7500" b="1" spc="-525" dirty="0">
                <a:latin typeface="Times New Roman"/>
                <a:cs typeface="Times New Roman"/>
              </a:rPr>
              <a:t> </a:t>
            </a:r>
            <a:r>
              <a:rPr sz="8000" spc="-535" dirty="0">
                <a:latin typeface="Lucida Sans Unicode"/>
                <a:cs typeface="Lucida Sans Unicode"/>
              </a:rPr>
              <a:t>20-</a:t>
            </a:r>
            <a:r>
              <a:rPr sz="8000" spc="-625" dirty="0">
                <a:latin typeface="Lucida Sans Unicode"/>
                <a:cs typeface="Lucida Sans Unicode"/>
              </a:rPr>
              <a:t>24</a:t>
            </a:r>
            <a:r>
              <a:rPr sz="8000" spc="-1185" dirty="0">
                <a:latin typeface="Lucida Sans Unicode"/>
                <a:cs typeface="Lucida Sans Unicode"/>
              </a:rPr>
              <a:t> </a:t>
            </a:r>
            <a:r>
              <a:rPr sz="7500" b="1" spc="-25" dirty="0">
                <a:latin typeface="Times New Roman"/>
                <a:cs typeface="Times New Roman"/>
              </a:rPr>
              <a:t>лет</a:t>
            </a:r>
            <a:endParaRPr sz="7500" dirty="0">
              <a:latin typeface="Times New Roman"/>
              <a:cs typeface="Times New Roman"/>
            </a:endParaRPr>
          </a:p>
          <a:p>
            <a:pPr marL="1353185" indent="-1340485">
              <a:lnSpc>
                <a:spcPct val="100000"/>
              </a:lnSpc>
              <a:spcBef>
                <a:spcPts val="3025"/>
              </a:spcBef>
              <a:buSzPct val="106666"/>
              <a:buFont typeface="Lucida Sans Unicode"/>
              <a:buChar char="•"/>
              <a:tabLst>
                <a:tab pos="1353185" algn="l"/>
              </a:tabLst>
            </a:pPr>
            <a:r>
              <a:rPr sz="7500" b="1" spc="-254" dirty="0">
                <a:latin typeface="Times New Roman"/>
                <a:cs typeface="Times New Roman"/>
              </a:rPr>
              <a:t>Н</a:t>
            </a:r>
            <a:r>
              <a:rPr sz="7500" b="1" spc="-555" dirty="0">
                <a:latin typeface="Times New Roman"/>
                <a:cs typeface="Times New Roman"/>
              </a:rPr>
              <a:t>а</a:t>
            </a:r>
            <a:r>
              <a:rPr sz="7500" b="1" spc="-250" dirty="0">
                <a:latin typeface="Times New Roman"/>
                <a:cs typeface="Times New Roman"/>
              </a:rPr>
              <a:t>ч</a:t>
            </a:r>
            <a:r>
              <a:rPr sz="7500" b="1" spc="-254" dirty="0">
                <a:latin typeface="Times New Roman"/>
                <a:cs typeface="Times New Roman"/>
              </a:rPr>
              <a:t>ин</a:t>
            </a:r>
            <a:r>
              <a:rPr sz="7500" b="1" spc="-250" dirty="0">
                <a:latin typeface="Times New Roman"/>
                <a:cs typeface="Times New Roman"/>
              </a:rPr>
              <a:t>аю</a:t>
            </a:r>
            <a:r>
              <a:rPr sz="7500" b="1" spc="-254" dirty="0">
                <a:latin typeface="Times New Roman"/>
                <a:cs typeface="Times New Roman"/>
              </a:rPr>
              <a:t>щи</a:t>
            </a:r>
            <a:r>
              <a:rPr sz="7500" b="1" spc="-25" dirty="0">
                <a:latin typeface="Times New Roman"/>
                <a:cs typeface="Times New Roman"/>
              </a:rPr>
              <a:t>е</a:t>
            </a:r>
            <a:r>
              <a:rPr sz="7500" b="1" spc="-530" dirty="0">
                <a:latin typeface="Times New Roman"/>
                <a:cs typeface="Times New Roman"/>
              </a:rPr>
              <a:t> </a:t>
            </a:r>
            <a:r>
              <a:rPr sz="8000" spc="-755" dirty="0">
                <a:latin typeface="Lucida Sans Unicode"/>
                <a:cs typeface="Lucida Sans Unicode"/>
              </a:rPr>
              <a:t>IT-</a:t>
            </a:r>
            <a:r>
              <a:rPr sz="7500" b="1" spc="-175" dirty="0">
                <a:latin typeface="Times New Roman"/>
                <a:cs typeface="Times New Roman"/>
              </a:rPr>
              <a:t>специалисты</a:t>
            </a:r>
            <a:endParaRPr sz="7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836" rIns="0" bIns="0" rtlCol="0">
            <a:spAutoFit/>
          </a:bodyPr>
          <a:lstStyle/>
          <a:p>
            <a:pPr marL="2076450">
              <a:lnSpc>
                <a:spcPct val="100000"/>
              </a:lnSpc>
              <a:spcBef>
                <a:spcPts val="120"/>
              </a:spcBef>
            </a:pPr>
            <a:r>
              <a:rPr sz="9000" spc="-310" dirty="0"/>
              <a:t>Кто</a:t>
            </a:r>
            <a:r>
              <a:rPr sz="9000" spc="-670" dirty="0"/>
              <a:t> </a:t>
            </a:r>
            <a:r>
              <a:rPr sz="9000" spc="-385" dirty="0"/>
              <a:t>они</a:t>
            </a:r>
            <a:r>
              <a:rPr sz="9600" b="0" spc="-385" dirty="0">
                <a:latin typeface="Arial MT"/>
                <a:cs typeface="Arial MT"/>
              </a:rPr>
              <a:t>?</a:t>
            </a:r>
            <a:endParaRPr sz="9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85549" y="1246603"/>
            <a:ext cx="1323975" cy="1276350"/>
          </a:xfrm>
          <a:custGeom>
            <a:avLst/>
            <a:gdLst/>
            <a:ahLst/>
            <a:cxnLst/>
            <a:rect l="l" t="t" r="r" b="b"/>
            <a:pathLst>
              <a:path w="1323975" h="1276350">
                <a:moveTo>
                  <a:pt x="0" y="0"/>
                </a:moveTo>
                <a:lnTo>
                  <a:pt x="441324" y="0"/>
                </a:lnTo>
                <a:lnTo>
                  <a:pt x="1323974" y="850899"/>
                </a:lnTo>
                <a:lnTo>
                  <a:pt x="1323974" y="1276349"/>
                </a:lnTo>
                <a:lnTo>
                  <a:pt x="0" y="0"/>
                </a:lnTo>
                <a:close/>
              </a:path>
            </a:pathLst>
          </a:custGeom>
          <a:solidFill>
            <a:srgbClr val="674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951" y="575477"/>
            <a:ext cx="82169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250" dirty="0">
                <a:latin typeface="Arial MT"/>
                <a:cs typeface="Arial MT"/>
              </a:rPr>
              <a:t>05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069" y="55147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683" y="7422199"/>
            <a:ext cx="15844519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960" dirty="0">
                <a:solidFill>
                  <a:schemeClr val="tx1"/>
                </a:solidFill>
                <a:latin typeface="Times New Roman"/>
                <a:cs typeface="Times New Roman"/>
              </a:rPr>
              <a:t>Целе</a:t>
            </a:r>
            <a:r>
              <a:rPr sz="17250" spc="-1190" dirty="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sz="17250" spc="-960" dirty="0">
                <a:solidFill>
                  <a:schemeClr val="tx1"/>
                </a:solidFill>
                <a:latin typeface="Times New Roman"/>
                <a:cs typeface="Times New Roman"/>
              </a:rPr>
              <a:t>а</a:t>
            </a:r>
            <a:r>
              <a:rPr sz="17250" spc="-85" dirty="0">
                <a:solidFill>
                  <a:schemeClr val="tx1"/>
                </a:solidFill>
                <a:latin typeface="Times New Roman"/>
                <a:cs typeface="Times New Roman"/>
              </a:rPr>
              <a:t>я</a:t>
            </a:r>
            <a:r>
              <a:rPr sz="17250" spc="-15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7250" spc="-1805" dirty="0">
                <a:solidFill>
                  <a:schemeClr val="tx1"/>
                </a:solidFill>
                <a:latin typeface="Times New Roman"/>
                <a:cs typeface="Times New Roman"/>
              </a:rPr>
              <a:t>а</a:t>
            </a:r>
            <a:r>
              <a:rPr sz="17250" spc="-1995" dirty="0">
                <a:solidFill>
                  <a:schemeClr val="tx1"/>
                </a:solidFill>
                <a:latin typeface="Times New Roman"/>
                <a:cs typeface="Times New Roman"/>
              </a:rPr>
              <a:t>у</a:t>
            </a:r>
            <a:r>
              <a:rPr sz="17250" spc="-910" dirty="0">
                <a:solidFill>
                  <a:schemeClr val="tx1"/>
                </a:solidFill>
                <a:latin typeface="Times New Roman"/>
                <a:cs typeface="Times New Roman"/>
              </a:rPr>
              <a:t>д</a:t>
            </a:r>
            <a:r>
              <a:rPr sz="17250" spc="-919" dirty="0">
                <a:solidFill>
                  <a:schemeClr val="tx1"/>
                </a:solidFill>
                <a:latin typeface="Times New Roman"/>
                <a:cs typeface="Times New Roman"/>
              </a:rPr>
              <a:t>и</a:t>
            </a:r>
            <a:r>
              <a:rPr sz="17250" spc="-1135" dirty="0">
                <a:solidFill>
                  <a:schemeClr val="tx1"/>
                </a:solidFill>
                <a:latin typeface="Times New Roman"/>
                <a:cs typeface="Times New Roman"/>
              </a:rPr>
              <a:t>т</a:t>
            </a:r>
            <a:r>
              <a:rPr sz="17250" spc="-910" dirty="0">
                <a:solidFill>
                  <a:schemeClr val="tx1"/>
                </a:solidFill>
                <a:latin typeface="Times New Roman"/>
                <a:cs typeface="Times New Roman"/>
              </a:rPr>
              <a:t>ор</a:t>
            </a:r>
            <a:r>
              <a:rPr sz="17250" spc="-919" dirty="0">
                <a:solidFill>
                  <a:schemeClr val="tx1"/>
                </a:solidFill>
                <a:latin typeface="Times New Roman"/>
                <a:cs typeface="Times New Roman"/>
              </a:rPr>
              <a:t>и</a:t>
            </a:r>
            <a:r>
              <a:rPr sz="17250" spc="-45" dirty="0">
                <a:solidFill>
                  <a:schemeClr val="tx1"/>
                </a:solidFill>
                <a:latin typeface="Times New Roman"/>
                <a:cs typeface="Times New Roman"/>
              </a:rPr>
              <a:t>я</a:t>
            </a:r>
            <a:endParaRPr sz="1725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6200" b="0" spc="120" dirty="0">
                <a:latin typeface="Arial MT"/>
                <a:cs typeface="Arial MT"/>
              </a:rPr>
              <a:t>400.000</a:t>
            </a:r>
            <a:r>
              <a:rPr sz="6200" b="0" spc="-735" dirty="0">
                <a:latin typeface="Arial MT"/>
                <a:cs typeface="Arial MT"/>
              </a:rPr>
              <a:t> </a:t>
            </a:r>
            <a:r>
              <a:rPr sz="5600" spc="-190" dirty="0"/>
              <a:t>выпускников</a:t>
            </a:r>
            <a:r>
              <a:rPr sz="5600" spc="-409" dirty="0"/>
              <a:t> </a:t>
            </a:r>
            <a:r>
              <a:rPr sz="5600" spc="-155" dirty="0"/>
              <a:t>ежегодно </a:t>
            </a:r>
            <a:r>
              <a:rPr sz="6200" b="0" spc="-445" dirty="0">
                <a:latin typeface="Arial MT"/>
                <a:cs typeface="Arial MT"/>
              </a:rPr>
              <a:t>75%</a:t>
            </a:r>
            <a:r>
              <a:rPr sz="6200" b="0" spc="-725" dirty="0">
                <a:latin typeface="Arial MT"/>
                <a:cs typeface="Arial MT"/>
              </a:rPr>
              <a:t> </a:t>
            </a:r>
            <a:r>
              <a:rPr sz="5600" spc="-220" dirty="0"/>
              <a:t>готовы</a:t>
            </a:r>
            <a:r>
              <a:rPr sz="5600" spc="-385" dirty="0"/>
              <a:t> </a:t>
            </a:r>
            <a:r>
              <a:rPr sz="5600" spc="-10" dirty="0"/>
              <a:t>платить</a:t>
            </a:r>
            <a:endParaRPr sz="5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4632" y="2756048"/>
            <a:ext cx="6894346" cy="55095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2063" y="6711361"/>
            <a:ext cx="12515215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80" dirty="0">
                <a:latin typeface="Arial MT"/>
                <a:cs typeface="Arial MT"/>
              </a:rPr>
              <a:t>300.000</a:t>
            </a:r>
            <a:r>
              <a:rPr sz="6200" spc="-695" dirty="0">
                <a:latin typeface="Arial MT"/>
                <a:cs typeface="Arial MT"/>
              </a:rPr>
              <a:t> </a:t>
            </a:r>
            <a:r>
              <a:rPr sz="5600" b="1" spc="-165" dirty="0">
                <a:latin typeface="Times New Roman"/>
                <a:cs typeface="Times New Roman"/>
              </a:rPr>
              <a:t>потенциальных</a:t>
            </a:r>
            <a:r>
              <a:rPr sz="5600" b="1" spc="-365" dirty="0">
                <a:latin typeface="Times New Roman"/>
                <a:cs typeface="Times New Roman"/>
              </a:rPr>
              <a:t> </a:t>
            </a:r>
            <a:r>
              <a:rPr sz="5600" b="1" spc="-150" dirty="0">
                <a:latin typeface="Times New Roman"/>
                <a:cs typeface="Times New Roman"/>
              </a:rPr>
              <a:t>пользователей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913" y="654362"/>
            <a:ext cx="829944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275" dirty="0">
                <a:latin typeface="Arial MT"/>
                <a:cs typeface="Arial MT"/>
              </a:rPr>
              <a:t>06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9031" y="538320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9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241" y="7593128"/>
            <a:ext cx="5522595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060" dirty="0">
                <a:latin typeface="Times New Roman"/>
                <a:cs typeface="Times New Roman"/>
              </a:rPr>
              <a:t>Ры</a:t>
            </a:r>
            <a:r>
              <a:rPr sz="17250" spc="-1075" dirty="0">
                <a:latin typeface="Times New Roman"/>
                <a:cs typeface="Times New Roman"/>
              </a:rPr>
              <a:t>н</a:t>
            </a:r>
            <a:r>
              <a:rPr sz="17250" spc="-1060" dirty="0">
                <a:latin typeface="Times New Roman"/>
                <a:cs typeface="Times New Roman"/>
              </a:rPr>
              <a:t>о</a:t>
            </a:r>
            <a:r>
              <a:rPr sz="17250" spc="-25" dirty="0">
                <a:latin typeface="Times New Roman"/>
                <a:cs typeface="Times New Roman"/>
              </a:rPr>
              <a:t>к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90735" y="192602"/>
            <a:ext cx="3857625" cy="1838325"/>
            <a:chOff x="6590735" y="192602"/>
            <a:chExt cx="3857625" cy="1838325"/>
          </a:xfrm>
        </p:grpSpPr>
        <p:sp>
          <p:nvSpPr>
            <p:cNvPr id="3" name="object 3"/>
            <p:cNvSpPr/>
            <p:nvPr/>
          </p:nvSpPr>
          <p:spPr>
            <a:xfrm>
              <a:off x="6590735" y="192602"/>
              <a:ext cx="3857625" cy="1838325"/>
            </a:xfrm>
            <a:custGeom>
              <a:avLst/>
              <a:gdLst/>
              <a:ahLst/>
              <a:cxnLst/>
              <a:rect l="l" t="t" r="r" b="b"/>
              <a:pathLst>
                <a:path w="3857625" h="1838325">
                  <a:moveTo>
                    <a:pt x="3857624" y="1838324"/>
                  </a:moveTo>
                  <a:lnTo>
                    <a:pt x="0" y="1838324"/>
                  </a:lnTo>
                  <a:lnTo>
                    <a:pt x="0" y="0"/>
                  </a:lnTo>
                  <a:lnTo>
                    <a:pt x="3857624" y="0"/>
                  </a:lnTo>
                  <a:lnTo>
                    <a:pt x="3857624" y="1838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343" y="193481"/>
              <a:ext cx="1809749" cy="18097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89468" y="562326"/>
            <a:ext cx="76581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25" dirty="0">
                <a:solidFill>
                  <a:srgbClr val="FFFFFF"/>
                </a:solidFill>
                <a:latin typeface="Arial MT"/>
                <a:cs typeface="Arial MT"/>
              </a:rPr>
              <a:t>07</a:t>
            </a:r>
            <a:endParaRPr sz="51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37735" y="192602"/>
          <a:ext cx="16506825" cy="816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08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50" spc="-140" dirty="0">
                          <a:latin typeface="Lucida Sans Unicode"/>
                          <a:cs typeface="Lucida Sans Unicode"/>
                        </a:rPr>
                        <a:t>V-</a:t>
                      </a:r>
                      <a:r>
                        <a:rPr sz="2850" spc="-25" dirty="0">
                          <a:latin typeface="Lucida Sans Unicode"/>
                          <a:cs typeface="Lucida Sans Unicode"/>
                        </a:rPr>
                        <a:t>CV</a:t>
                      </a:r>
                      <a:endParaRPr sz="2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3915">
                <a:tc>
                  <a:txBody>
                    <a:bodyPr/>
                    <a:lstStyle/>
                    <a:p>
                      <a:pPr marL="1503045" marR="803910" indent="-691515">
                        <a:lnSpc>
                          <a:spcPct val="100299"/>
                        </a:lnSpc>
                        <a:spcBef>
                          <a:spcPts val="2155"/>
                        </a:spcBef>
                      </a:pPr>
                      <a:r>
                        <a:rPr sz="4800" spc="-45" dirty="0">
                          <a:latin typeface="Times New Roman"/>
                          <a:cs typeface="Times New Roman"/>
                        </a:rPr>
                        <a:t>Конструктор </a:t>
                      </a:r>
                      <a:r>
                        <a:rPr sz="4800" spc="-10" dirty="0">
                          <a:latin typeface="Times New Roman"/>
                          <a:cs typeface="Times New Roman"/>
                        </a:rPr>
                        <a:t>резюме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27368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58620" algn="r">
                        <a:lnSpc>
                          <a:spcPct val="100000"/>
                        </a:lnSpc>
                        <a:spcBef>
                          <a:spcPts val="3775"/>
                        </a:spcBef>
                      </a:pPr>
                      <a:r>
                        <a:rPr sz="7100" spc="145" dirty="0">
                          <a:latin typeface="Consolas"/>
                          <a:cs typeface="Consolas"/>
                        </a:rPr>
                        <a:t>+</a:t>
                      </a:r>
                      <a:endParaRPr sz="7100">
                        <a:latin typeface="Consolas"/>
                        <a:cs typeface="Consolas"/>
                      </a:endParaRPr>
                    </a:p>
                  </a:txBody>
                  <a:tcPr marL="0" marR="0" marT="4794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75"/>
                        </a:spcBef>
                      </a:pPr>
                      <a:r>
                        <a:rPr sz="7100" spc="145" dirty="0">
                          <a:latin typeface="Consolas"/>
                          <a:cs typeface="Consolas"/>
                        </a:rPr>
                        <a:t>+</a:t>
                      </a:r>
                      <a:endParaRPr sz="7100">
                        <a:latin typeface="Consolas"/>
                        <a:cs typeface="Consolas"/>
                      </a:endParaRPr>
                    </a:p>
                  </a:txBody>
                  <a:tcPr marL="0" marR="0" marT="4794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75"/>
                        </a:spcBef>
                      </a:pPr>
                      <a:r>
                        <a:rPr sz="7100" spc="145" dirty="0">
                          <a:latin typeface="Consolas"/>
                          <a:cs typeface="Consolas"/>
                        </a:rPr>
                        <a:t>+</a:t>
                      </a:r>
                      <a:endParaRPr sz="7100">
                        <a:latin typeface="Consolas"/>
                        <a:cs typeface="Consolas"/>
                      </a:endParaRPr>
                    </a:p>
                  </a:txBody>
                  <a:tcPr marL="0" marR="0" marT="4794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3915"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4800" spc="-10" dirty="0">
                          <a:latin typeface="Times New Roman"/>
                          <a:cs typeface="Times New Roman"/>
                        </a:rPr>
                        <a:t>Рекомендации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4800" spc="-25" dirty="0">
                          <a:latin typeface="Times New Roman"/>
                          <a:cs typeface="Times New Roman"/>
                        </a:rPr>
                        <a:t>ИИ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2762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63064" algn="r">
                        <a:lnSpc>
                          <a:spcPct val="100000"/>
                        </a:lnSpc>
                        <a:spcBef>
                          <a:spcPts val="3775"/>
                        </a:spcBef>
                      </a:pPr>
                      <a:r>
                        <a:rPr sz="7100" spc="65" dirty="0">
                          <a:latin typeface="Consolas"/>
                          <a:cs typeface="Consolas"/>
                        </a:rPr>
                        <a:t>-</a:t>
                      </a:r>
                      <a:endParaRPr sz="7100">
                        <a:latin typeface="Consolas"/>
                        <a:cs typeface="Consolas"/>
                      </a:endParaRPr>
                    </a:p>
                  </a:txBody>
                  <a:tcPr marL="0" marR="0" marT="4794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75"/>
                        </a:spcBef>
                      </a:pPr>
                      <a:r>
                        <a:rPr sz="7100" spc="145" dirty="0">
                          <a:latin typeface="Consolas"/>
                          <a:cs typeface="Consolas"/>
                        </a:rPr>
                        <a:t>+</a:t>
                      </a:r>
                      <a:endParaRPr sz="7100">
                        <a:latin typeface="Consolas"/>
                        <a:cs typeface="Consolas"/>
                      </a:endParaRPr>
                    </a:p>
                  </a:txBody>
                  <a:tcPr marL="0" marR="0" marT="4794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75"/>
                        </a:spcBef>
                      </a:pPr>
                      <a:r>
                        <a:rPr sz="7100" spc="145" dirty="0">
                          <a:latin typeface="Consolas"/>
                          <a:cs typeface="Consolas"/>
                        </a:rPr>
                        <a:t>+</a:t>
                      </a:r>
                      <a:endParaRPr sz="7100">
                        <a:latin typeface="Consolas"/>
                        <a:cs typeface="Consolas"/>
                      </a:endParaRPr>
                    </a:p>
                  </a:txBody>
                  <a:tcPr marL="0" marR="0" marT="4794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3915">
                <a:tc>
                  <a:txBody>
                    <a:bodyPr/>
                    <a:lstStyle/>
                    <a:p>
                      <a:pPr marL="461009" marR="452120" indent="-12065">
                        <a:lnSpc>
                          <a:spcPct val="100299"/>
                        </a:lnSpc>
                        <a:spcBef>
                          <a:spcPts val="2155"/>
                        </a:spcBef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Адаптация</a:t>
                      </a:r>
                      <a:r>
                        <a:rPr sz="4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spc="-25" dirty="0">
                          <a:latin typeface="Times New Roman"/>
                          <a:cs typeface="Times New Roman"/>
                        </a:rPr>
                        <a:t>для </a:t>
                      </a:r>
                      <a:r>
                        <a:rPr sz="4800" spc="-20" dirty="0">
                          <a:latin typeface="Times New Roman"/>
                          <a:cs typeface="Times New Roman"/>
                        </a:rPr>
                        <a:t>русского</a:t>
                      </a:r>
                      <a:r>
                        <a:rPr sz="48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spc="-20" dirty="0">
                          <a:latin typeface="Times New Roman"/>
                          <a:cs typeface="Times New Roman"/>
                        </a:rPr>
                        <a:t>рынка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27368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63064" algn="r">
                        <a:lnSpc>
                          <a:spcPct val="100000"/>
                        </a:lnSpc>
                        <a:spcBef>
                          <a:spcPts val="3775"/>
                        </a:spcBef>
                      </a:pPr>
                      <a:r>
                        <a:rPr sz="7100" spc="65" dirty="0">
                          <a:latin typeface="Consolas"/>
                          <a:cs typeface="Consolas"/>
                        </a:rPr>
                        <a:t>-</a:t>
                      </a:r>
                      <a:endParaRPr sz="7100">
                        <a:latin typeface="Consolas"/>
                        <a:cs typeface="Consolas"/>
                      </a:endParaRPr>
                    </a:p>
                  </a:txBody>
                  <a:tcPr marL="0" marR="0" marT="4794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75"/>
                        </a:spcBef>
                      </a:pPr>
                      <a:r>
                        <a:rPr sz="7100" spc="65" dirty="0">
                          <a:latin typeface="Consolas"/>
                          <a:cs typeface="Consolas"/>
                        </a:rPr>
                        <a:t>-</a:t>
                      </a:r>
                      <a:endParaRPr sz="7100">
                        <a:latin typeface="Consolas"/>
                        <a:cs typeface="Consolas"/>
                      </a:endParaRPr>
                    </a:p>
                  </a:txBody>
                  <a:tcPr marL="0" marR="0" marT="4794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75"/>
                        </a:spcBef>
                      </a:pPr>
                      <a:r>
                        <a:rPr sz="7100" spc="145" dirty="0">
                          <a:latin typeface="Consolas"/>
                          <a:cs typeface="Consolas"/>
                        </a:rPr>
                        <a:t>+</a:t>
                      </a:r>
                      <a:endParaRPr sz="7100">
                        <a:latin typeface="Consolas"/>
                        <a:cs typeface="Consolas"/>
                      </a:endParaRPr>
                    </a:p>
                  </a:txBody>
                  <a:tcPr marL="0" marR="0" marT="479425" marB="0">
                    <a:lnL w="19050">
                      <a:solidFill>
                        <a:srgbClr val="674AFF"/>
                      </a:solidFill>
                      <a:prstDash val="solid"/>
                    </a:lnL>
                    <a:lnR w="19050">
                      <a:solidFill>
                        <a:srgbClr val="674AFF"/>
                      </a:solidFill>
                      <a:prstDash val="solid"/>
                    </a:lnR>
                    <a:lnT w="19050">
                      <a:solidFill>
                        <a:srgbClr val="674AFF"/>
                      </a:solidFill>
                      <a:prstDash val="solid"/>
                    </a:lnT>
                    <a:lnB w="19050">
                      <a:solidFill>
                        <a:srgbClr val="674A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99586" y="53832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8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8951" y="193481"/>
            <a:ext cx="1809749" cy="18097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02873" y="193481"/>
            <a:ext cx="1809749" cy="18097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3440" y="7863260"/>
            <a:ext cx="12563456" cy="24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dirty="0" err="1">
                <a:solidFill>
                  <a:srgbClr val="FFFFFF"/>
                </a:solidFill>
                <a:latin typeface="Times New Roman"/>
                <a:cs typeface="Times New Roman"/>
              </a:rPr>
              <a:t>Конкурен</a:t>
            </a:r>
            <a:r>
              <a:rPr lang="ru-RU" sz="17250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dirty="0">
                <a:solidFill>
                  <a:srgbClr val="FFFFFF"/>
                </a:solidFill>
                <a:latin typeface="Times New Roman"/>
                <a:cs typeface="Times New Roman"/>
              </a:rPr>
              <a:t>ы</a:t>
            </a:r>
            <a:endParaRPr sz="17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2617" y="536030"/>
            <a:ext cx="82867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265" dirty="0">
                <a:latin typeface="Arial MT"/>
                <a:cs typeface="Arial MT"/>
              </a:rPr>
              <a:t>08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735" y="512024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>
                <a:moveTo>
                  <a:pt x="0" y="0"/>
                </a:moveTo>
                <a:lnTo>
                  <a:pt x="790574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1279" y="1444848"/>
            <a:ext cx="7002145" cy="4909185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1487805" indent="-1475105">
              <a:lnSpc>
                <a:spcPct val="100000"/>
              </a:lnSpc>
              <a:spcBef>
                <a:spcPts val="2635"/>
              </a:spcBef>
              <a:buSzPct val="94545"/>
              <a:buFont typeface="Arial MT"/>
              <a:buChar char="•"/>
              <a:tabLst>
                <a:tab pos="1487805" algn="l"/>
              </a:tabLst>
            </a:pPr>
            <a:r>
              <a:rPr sz="8250" b="1" spc="-55" dirty="0">
                <a:latin typeface="Times New Roman"/>
                <a:cs typeface="Times New Roman"/>
              </a:rPr>
              <a:t>Ошибки</a:t>
            </a:r>
            <a:endParaRPr sz="8250">
              <a:latin typeface="Times New Roman"/>
              <a:cs typeface="Times New Roman"/>
            </a:endParaRPr>
          </a:p>
          <a:p>
            <a:pPr marL="1487805" indent="-1475105">
              <a:lnSpc>
                <a:spcPct val="100000"/>
              </a:lnSpc>
              <a:spcBef>
                <a:spcPts val="2540"/>
              </a:spcBef>
              <a:buSzPct val="94545"/>
              <a:buFont typeface="Arial MT"/>
              <a:buChar char="•"/>
              <a:tabLst>
                <a:tab pos="1487805" algn="l"/>
              </a:tabLst>
            </a:pPr>
            <a:r>
              <a:rPr sz="8250" b="1" spc="-265" dirty="0">
                <a:latin typeface="Times New Roman"/>
                <a:cs typeface="Times New Roman"/>
              </a:rPr>
              <a:t>Структура</a:t>
            </a:r>
            <a:endParaRPr sz="8250">
              <a:latin typeface="Times New Roman"/>
              <a:cs typeface="Times New Roman"/>
            </a:endParaRPr>
          </a:p>
          <a:p>
            <a:pPr marL="1487805" indent="-1475105">
              <a:lnSpc>
                <a:spcPct val="100000"/>
              </a:lnSpc>
              <a:spcBef>
                <a:spcPts val="3675"/>
              </a:spcBef>
              <a:buSzPct val="94545"/>
              <a:buFont typeface="Arial MT"/>
              <a:buChar char="•"/>
              <a:tabLst>
                <a:tab pos="1487805" algn="l"/>
              </a:tabLst>
            </a:pPr>
            <a:r>
              <a:rPr sz="8250" b="1" spc="-285" dirty="0">
                <a:latin typeface="Times New Roman"/>
                <a:cs typeface="Times New Roman"/>
              </a:rPr>
              <a:t>Содержание</a:t>
            </a:r>
            <a:endParaRPr sz="8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945" y="7435346"/>
            <a:ext cx="961517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10"/>
              </a:lnSpc>
            </a:pPr>
            <a:r>
              <a:rPr sz="17250" spc="-1555" dirty="0">
                <a:latin typeface="Times New Roman"/>
                <a:cs typeface="Times New Roman"/>
              </a:rPr>
              <a:t>ИИ</a:t>
            </a:r>
            <a:r>
              <a:rPr sz="18700" spc="-1555" dirty="0">
                <a:latin typeface="Lucida Sans Unicode"/>
                <a:cs typeface="Lucida Sans Unicode"/>
              </a:rPr>
              <a:t>-</a:t>
            </a:r>
            <a:r>
              <a:rPr sz="17250" spc="-1115" dirty="0">
                <a:latin typeface="Times New Roman"/>
                <a:cs typeface="Times New Roman"/>
              </a:rPr>
              <a:t>ан</a:t>
            </a:r>
            <a:r>
              <a:rPr sz="17250" spc="-960" dirty="0">
                <a:latin typeface="Times New Roman"/>
                <a:cs typeface="Times New Roman"/>
              </a:rPr>
              <a:t>а</a:t>
            </a:r>
            <a:r>
              <a:rPr sz="17250" spc="-1115" dirty="0">
                <a:latin typeface="Times New Roman"/>
                <a:cs typeface="Times New Roman"/>
              </a:rPr>
              <a:t>ли</a:t>
            </a:r>
            <a:r>
              <a:rPr sz="17250" spc="-65" dirty="0">
                <a:latin typeface="Times New Roman"/>
                <a:cs typeface="Times New Roman"/>
              </a:rPr>
              <a:t>з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17" y="536036"/>
            <a:ext cx="829944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275" dirty="0">
                <a:solidFill>
                  <a:srgbClr val="FFFFFF"/>
                </a:solidFill>
                <a:latin typeface="Arial MT"/>
                <a:cs typeface="Arial MT"/>
              </a:rPr>
              <a:t>09</a:t>
            </a:r>
            <a:endParaRPr sz="5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12030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4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718" y="1403129"/>
            <a:ext cx="3857624" cy="5619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8067" y="313363"/>
            <a:ext cx="7248524" cy="3314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0288" y="4337759"/>
            <a:ext cx="6800849" cy="25241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0085" y="7785954"/>
            <a:ext cx="14174115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290" dirty="0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sz="17250" spc="-1060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1075" dirty="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sz="17250" spc="-25" dirty="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sz="17250" spc="-19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250" spc="-1080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1325" dirty="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sz="17250" spc="-1080" dirty="0">
                <a:solidFill>
                  <a:srgbClr val="FFFFFF"/>
                </a:solidFill>
                <a:latin typeface="Times New Roman"/>
                <a:cs typeface="Times New Roman"/>
              </a:rPr>
              <a:t>х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н</a:t>
            </a:r>
            <a:r>
              <a:rPr sz="17250" spc="-1310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л</a:t>
            </a:r>
            <a:r>
              <a:rPr sz="17250" spc="-1080" dirty="0">
                <a:solidFill>
                  <a:srgbClr val="FFFFFF"/>
                </a:solidFill>
                <a:latin typeface="Times New Roman"/>
                <a:cs typeface="Times New Roman"/>
              </a:rPr>
              <a:t>ог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17250" spc="-45" dirty="0">
                <a:solidFill>
                  <a:srgbClr val="FFFFFF"/>
                </a:solidFill>
                <a:latin typeface="Times New Roman"/>
                <a:cs typeface="Times New Roman"/>
              </a:rPr>
              <a:t>й</a:t>
            </a:r>
            <a:endParaRPr sz="17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171</Words>
  <Application>Microsoft Office PowerPoint</Application>
  <PresentationFormat>Произвольный</PresentationFormat>
  <Paragraphs>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 MT</vt:lpstr>
      <vt:lpstr>Consolas</vt:lpstr>
      <vt:lpstr>Lucida Sans Unicode</vt:lpstr>
      <vt:lpstr>Times New Roman</vt:lpstr>
      <vt:lpstr>Office Theme</vt:lpstr>
      <vt:lpstr>CodeNest</vt:lpstr>
      <vt:lpstr>Презентация PowerPoint</vt:lpstr>
      <vt:lpstr>Презентация PowerPoint</vt:lpstr>
      <vt:lpstr>Презентация PowerPoint</vt:lpstr>
      <vt:lpstr>Кто они?</vt:lpstr>
      <vt:lpstr>400.000 выпускников ежегодно 75% готовы платить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 чему стремимся?</vt:lpstr>
      <vt:lpstr>План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CodeNest</dc:title>
  <dc:creator>ar bo</dc:creator>
  <cp:lastModifiedBy>ar bo</cp:lastModifiedBy>
  <cp:revision>3</cp:revision>
  <dcterms:created xsi:type="dcterms:W3CDTF">2025-03-28T08:41:59Z</dcterms:created>
  <dcterms:modified xsi:type="dcterms:W3CDTF">2025-03-29T07:20:25Z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2025-03-28T00:00:00Z</vt:filetime>
  </property>
  <property fmtid="{D5CDD505-2E9C-101B-9397-08002B2CF9AE}" pid="3" name="Creator">
    <vt:lpwstr>Aspose Pty Ltd.</vt:lpwstr>
  </property>
  <property fmtid="{D5CDD505-2E9C-101B-9397-08002B2CF9AE}" pid="4" name="LastSaved">
    <vt:filetime>2025-03-28T00:00:00Z</vt:filetime>
  </property>
  <property fmtid="{D5CDD505-2E9C-101B-9397-08002B2CF9AE}" pid="5" name="Producer">
    <vt:lpwstr>Aspose.PDF for .NET 24.10.0</vt:lpwstr>
  </property>
</Properties>
</file>