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Inter" charset="1" panose="020B0502030000000004"/>
      <p:regular r:id="rId22"/>
    </p:embeddedFont>
    <p:embeddedFont>
      <p:font typeface="Inter Bold" charset="1" panose="020B080203000000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2" Target="../media/image28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1.png" Type="http://schemas.openxmlformats.org/officeDocument/2006/relationships/image"/><Relationship Id="rId12" Target="../media/image2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84262" y="-934423"/>
            <a:ext cx="2092017" cy="2092017"/>
          </a:xfrm>
          <a:custGeom>
            <a:avLst/>
            <a:gdLst/>
            <a:ahLst/>
            <a:cxnLst/>
            <a:rect r="r" b="b" t="t" l="l"/>
            <a:pathLst>
              <a:path h="2092017" w="2092017">
                <a:moveTo>
                  <a:pt x="0" y="0"/>
                </a:moveTo>
                <a:lnTo>
                  <a:pt x="2092017" y="0"/>
                </a:lnTo>
                <a:lnTo>
                  <a:pt x="2092017" y="2092018"/>
                </a:lnTo>
                <a:lnTo>
                  <a:pt x="0" y="2092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767420" y="7665486"/>
            <a:ext cx="322520" cy="322520"/>
            <a:chOff x="0" y="0"/>
            <a:chExt cx="1708150" cy="1708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2876067">
            <a:off x="10516395" y="930243"/>
            <a:ext cx="454703" cy="454703"/>
          </a:xfrm>
          <a:custGeom>
            <a:avLst/>
            <a:gdLst/>
            <a:ahLst/>
            <a:cxnLst/>
            <a:rect r="r" b="b" t="t" l="l"/>
            <a:pathLst>
              <a:path h="454703" w="454703">
                <a:moveTo>
                  <a:pt x="0" y="0"/>
                </a:moveTo>
                <a:lnTo>
                  <a:pt x="454703" y="0"/>
                </a:lnTo>
                <a:lnTo>
                  <a:pt x="454703" y="454703"/>
                </a:lnTo>
                <a:lnTo>
                  <a:pt x="0" y="454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76067">
            <a:off x="17035534" y="4336254"/>
            <a:ext cx="264617" cy="264617"/>
          </a:xfrm>
          <a:custGeom>
            <a:avLst/>
            <a:gdLst/>
            <a:ahLst/>
            <a:cxnLst/>
            <a:rect r="r" b="b" t="t" l="l"/>
            <a:pathLst>
              <a:path h="264617" w="264617">
                <a:moveTo>
                  <a:pt x="0" y="0"/>
                </a:moveTo>
                <a:lnTo>
                  <a:pt x="264617" y="0"/>
                </a:lnTo>
                <a:lnTo>
                  <a:pt x="264617" y="264618"/>
                </a:lnTo>
                <a:lnTo>
                  <a:pt x="0" y="2646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343156"/>
            <a:ext cx="15002686" cy="50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51"/>
              </a:lnSpc>
              <a:spcBef>
                <a:spcPct val="0"/>
              </a:spcBef>
            </a:pPr>
            <a:r>
              <a:rPr lang="en-US" sz="3036" spc="3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ПОДГОТОВИЛА КОМАНДА 8.1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2572432" y="9622520"/>
            <a:ext cx="1611830" cy="1611830"/>
            <a:chOff x="0" y="0"/>
            <a:chExt cx="1708150" cy="1708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2440556" y="5936366"/>
            <a:ext cx="263753" cy="263753"/>
            <a:chOff x="0" y="0"/>
            <a:chExt cx="1708150" cy="17081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5774916"/>
            <a:ext cx="4258789" cy="2424234"/>
          </a:xfrm>
          <a:custGeom>
            <a:avLst/>
            <a:gdLst/>
            <a:ahLst/>
            <a:cxnLst/>
            <a:rect r="r" b="b" t="t" l="l"/>
            <a:pathLst>
              <a:path h="2424234" w="4258789">
                <a:moveTo>
                  <a:pt x="0" y="0"/>
                </a:moveTo>
                <a:lnTo>
                  <a:pt x="4258789" y="0"/>
                </a:lnTo>
                <a:lnTo>
                  <a:pt x="4258789" y="2424234"/>
                </a:lnTo>
                <a:lnTo>
                  <a:pt x="0" y="24242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988447"/>
            <a:ext cx="16139142" cy="30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06"/>
              </a:lnSpc>
            </a:pPr>
            <a:r>
              <a:rPr lang="en-US" sz="11606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Мобильное приложение Vkatun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4209611"/>
            <a:ext cx="14899980" cy="79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7"/>
              </a:lnSpc>
              <a:spcBef>
                <a:spcPct val="0"/>
              </a:spcBef>
            </a:pPr>
            <a:r>
              <a:rPr lang="en-US" sz="4626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Для анализа и улучшения резюме с помощью ИИ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474" y="2000317"/>
            <a:ext cx="13739610" cy="7127423"/>
          </a:xfrm>
          <a:custGeom>
            <a:avLst/>
            <a:gdLst/>
            <a:ahLst/>
            <a:cxnLst/>
            <a:rect r="r" b="b" t="t" l="l"/>
            <a:pathLst>
              <a:path h="7127423" w="13739610">
                <a:moveTo>
                  <a:pt x="0" y="0"/>
                </a:moveTo>
                <a:lnTo>
                  <a:pt x="13739610" y="0"/>
                </a:lnTo>
                <a:lnTo>
                  <a:pt x="13739610" y="7127422"/>
                </a:lnTo>
                <a:lnTo>
                  <a:pt x="0" y="7127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-740797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662432" y="6166895"/>
            <a:ext cx="351483" cy="351483"/>
            <a:chOff x="0" y="0"/>
            <a:chExt cx="1708150" cy="17081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2876067">
            <a:off x="1604070" y="3682082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6" y="0"/>
                </a:lnTo>
                <a:lnTo>
                  <a:pt x="371466" y="371467"/>
                </a:lnTo>
                <a:lnTo>
                  <a:pt x="0" y="371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157121" y="1292284"/>
            <a:ext cx="218133" cy="218133"/>
            <a:chOff x="0" y="0"/>
            <a:chExt cx="1708150" cy="1708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278480" y="9334383"/>
            <a:ext cx="11980820" cy="50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4"/>
              </a:lnSpc>
              <a:spcBef>
                <a:spcPct val="0"/>
              </a:spcBef>
            </a:pP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2876067">
            <a:off x="394649" y="-798336"/>
            <a:ext cx="1914104" cy="1914104"/>
          </a:xfrm>
          <a:custGeom>
            <a:avLst/>
            <a:gdLst/>
            <a:ahLst/>
            <a:cxnLst/>
            <a:rect r="r" b="b" t="t" l="l"/>
            <a:pathLst>
              <a:path h="1914104" w="1914104">
                <a:moveTo>
                  <a:pt x="0" y="0"/>
                </a:moveTo>
                <a:lnTo>
                  <a:pt x="1914104" y="0"/>
                </a:lnTo>
                <a:lnTo>
                  <a:pt x="1914104" y="1914104"/>
                </a:lnTo>
                <a:lnTo>
                  <a:pt x="0" y="1914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8139339" y="3570493"/>
            <a:ext cx="297323" cy="297323"/>
            <a:chOff x="0" y="0"/>
            <a:chExt cx="396430" cy="39643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26" y="4726"/>
              <a:ext cx="386978" cy="386978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9F9FA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396430" cy="396430"/>
              <a:chOff x="0" y="0"/>
              <a:chExt cx="1708150" cy="170815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369FB"/>
              </a:solidFill>
            </p:spPr>
          </p:sp>
        </p:grp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4871955" y="9617639"/>
            <a:ext cx="1611830" cy="1611830"/>
            <a:chOff x="0" y="0"/>
            <a:chExt cx="1708150" cy="17081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-1046009" y="5682002"/>
            <a:ext cx="2092017" cy="2092017"/>
          </a:xfrm>
          <a:custGeom>
            <a:avLst/>
            <a:gdLst/>
            <a:ahLst/>
            <a:cxnLst/>
            <a:rect r="r" b="b" t="t" l="l"/>
            <a:pathLst>
              <a:path h="2092017" w="2092017">
                <a:moveTo>
                  <a:pt x="0" y="0"/>
                </a:moveTo>
                <a:lnTo>
                  <a:pt x="2092018" y="0"/>
                </a:lnTo>
                <a:lnTo>
                  <a:pt x="2092018" y="2092018"/>
                </a:lnTo>
                <a:lnTo>
                  <a:pt x="0" y="20920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2876067">
            <a:off x="15470015" y="3036638"/>
            <a:ext cx="988590" cy="988590"/>
          </a:xfrm>
          <a:custGeom>
            <a:avLst/>
            <a:gdLst/>
            <a:ahLst/>
            <a:cxnLst/>
            <a:rect r="r" b="b" t="t" l="l"/>
            <a:pathLst>
              <a:path h="988590" w="988590">
                <a:moveTo>
                  <a:pt x="0" y="0"/>
                </a:moveTo>
                <a:lnTo>
                  <a:pt x="988590" y="0"/>
                </a:lnTo>
                <a:lnTo>
                  <a:pt x="988590" y="988590"/>
                </a:lnTo>
                <a:lnTo>
                  <a:pt x="0" y="9885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205553" y="258251"/>
            <a:ext cx="9876894" cy="195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69"/>
              </a:lnSpc>
            </a:pPr>
            <a:r>
              <a:rPr lang="en-US" sz="13608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Аналитика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9330410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389294" y="-25899"/>
            <a:ext cx="7509413" cy="195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69"/>
              </a:lnSpc>
            </a:pPr>
            <a:r>
              <a:rPr lang="en-US" sz="13608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Аналоги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59300" y="-740797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807375" y="4472923"/>
            <a:ext cx="351483" cy="351483"/>
            <a:chOff x="0" y="0"/>
            <a:chExt cx="1708150" cy="17081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2876067">
            <a:off x="15316846" y="6644699"/>
            <a:ext cx="988590" cy="988590"/>
          </a:xfrm>
          <a:custGeom>
            <a:avLst/>
            <a:gdLst/>
            <a:ahLst/>
            <a:cxnLst/>
            <a:rect r="r" b="b" t="t" l="l"/>
            <a:pathLst>
              <a:path h="988590" w="988590">
                <a:moveTo>
                  <a:pt x="0" y="0"/>
                </a:moveTo>
                <a:lnTo>
                  <a:pt x="988591" y="0"/>
                </a:lnTo>
                <a:lnTo>
                  <a:pt x="988591" y="988591"/>
                </a:lnTo>
                <a:lnTo>
                  <a:pt x="0" y="988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876067">
            <a:off x="2517669" y="6690939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7" y="0"/>
                </a:lnTo>
                <a:lnTo>
                  <a:pt x="371467" y="371467"/>
                </a:lnTo>
                <a:lnTo>
                  <a:pt x="0" y="371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5157121" y="1292284"/>
            <a:ext cx="218133" cy="218133"/>
            <a:chOff x="0" y="0"/>
            <a:chExt cx="1708150" cy="1708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3842457" y="1924382"/>
          <a:ext cx="10603085" cy="6901390"/>
        </p:xfrm>
        <a:graphic>
          <a:graphicData uri="http://schemas.openxmlformats.org/drawingml/2006/table">
            <a:tbl>
              <a:tblPr/>
              <a:tblGrid>
                <a:gridCol w="4269968"/>
                <a:gridCol w="2014174"/>
                <a:gridCol w="2242609"/>
                <a:gridCol w="2076334"/>
              </a:tblGrid>
              <a:tr h="13845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A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A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A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AFA"/>
                    </a:solidFill>
                  </a:tcPr>
                </a:tc>
              </a:tr>
              <a:tr h="18389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Конструктор резюме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89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Рекомендации ИИ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89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Адаптация для русского рынка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2" id="12"/>
          <p:cNvSpPr/>
          <p:nvPr/>
        </p:nvSpPr>
        <p:spPr>
          <a:xfrm flipH="false" flipV="false" rot="0">
            <a:off x="10607790" y="1962696"/>
            <a:ext cx="1322199" cy="1322199"/>
          </a:xfrm>
          <a:custGeom>
            <a:avLst/>
            <a:gdLst/>
            <a:ahLst/>
            <a:cxnLst/>
            <a:rect r="r" b="b" t="t" l="l"/>
            <a:pathLst>
              <a:path h="1322199" w="1322199">
                <a:moveTo>
                  <a:pt x="0" y="0"/>
                </a:moveTo>
                <a:lnTo>
                  <a:pt x="1322199" y="0"/>
                </a:lnTo>
                <a:lnTo>
                  <a:pt x="1322199" y="1322199"/>
                </a:lnTo>
                <a:lnTo>
                  <a:pt x="0" y="13221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745012" y="1962696"/>
            <a:ext cx="1322199" cy="1322199"/>
          </a:xfrm>
          <a:custGeom>
            <a:avLst/>
            <a:gdLst/>
            <a:ahLst/>
            <a:cxnLst/>
            <a:rect r="r" b="b" t="t" l="l"/>
            <a:pathLst>
              <a:path h="1322199" w="1322199">
                <a:moveTo>
                  <a:pt x="0" y="0"/>
                </a:moveTo>
                <a:lnTo>
                  <a:pt x="1322199" y="0"/>
                </a:lnTo>
                <a:lnTo>
                  <a:pt x="1322199" y="1322199"/>
                </a:lnTo>
                <a:lnTo>
                  <a:pt x="0" y="13221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401693" y="2001009"/>
            <a:ext cx="1484614" cy="1245572"/>
          </a:xfrm>
          <a:custGeom>
            <a:avLst/>
            <a:gdLst/>
            <a:ahLst/>
            <a:cxnLst/>
            <a:rect r="r" b="b" t="t" l="l"/>
            <a:pathLst>
              <a:path h="1245572" w="1484614">
                <a:moveTo>
                  <a:pt x="0" y="0"/>
                </a:moveTo>
                <a:lnTo>
                  <a:pt x="1484614" y="0"/>
                </a:lnTo>
                <a:lnTo>
                  <a:pt x="1484614" y="1245572"/>
                </a:lnTo>
                <a:lnTo>
                  <a:pt x="0" y="12455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4766" t="0" r="-41087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278480" y="9334383"/>
            <a:ext cx="11980820" cy="50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4"/>
              </a:lnSpc>
              <a:spcBef>
                <a:spcPct val="0"/>
              </a:spcBef>
            </a:pP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330410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11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2876067">
            <a:off x="394649" y="-798336"/>
            <a:ext cx="1914104" cy="1914104"/>
          </a:xfrm>
          <a:custGeom>
            <a:avLst/>
            <a:gdLst/>
            <a:ahLst/>
            <a:cxnLst/>
            <a:rect r="r" b="b" t="t" l="l"/>
            <a:pathLst>
              <a:path h="1914104" w="1914104">
                <a:moveTo>
                  <a:pt x="0" y="0"/>
                </a:moveTo>
                <a:lnTo>
                  <a:pt x="1914104" y="0"/>
                </a:lnTo>
                <a:lnTo>
                  <a:pt x="1914104" y="1914104"/>
                </a:lnTo>
                <a:lnTo>
                  <a:pt x="0" y="19141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961977" y="3570493"/>
            <a:ext cx="297323" cy="297323"/>
            <a:chOff x="0" y="0"/>
            <a:chExt cx="396430" cy="39643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4726" y="4726"/>
              <a:ext cx="386978" cy="386978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9F9FA"/>
              </a:solidFill>
            </p:spPr>
          </p:sp>
        </p:grpSp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0">
              <a:off x="0" y="0"/>
              <a:ext cx="396430" cy="396430"/>
              <a:chOff x="0" y="0"/>
              <a:chExt cx="1708150" cy="170815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369FB"/>
              </a:solidFill>
            </p:spPr>
          </p:sp>
        </p:grp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4871955" y="9617639"/>
            <a:ext cx="1611830" cy="1611830"/>
            <a:chOff x="0" y="0"/>
            <a:chExt cx="1708150" cy="17081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-1046009" y="5682002"/>
            <a:ext cx="2092017" cy="2092017"/>
          </a:xfrm>
          <a:custGeom>
            <a:avLst/>
            <a:gdLst/>
            <a:ahLst/>
            <a:cxnLst/>
            <a:rect r="r" b="b" t="t" l="l"/>
            <a:pathLst>
              <a:path h="2092017" w="2092017">
                <a:moveTo>
                  <a:pt x="0" y="0"/>
                </a:moveTo>
                <a:lnTo>
                  <a:pt x="2092018" y="0"/>
                </a:lnTo>
                <a:lnTo>
                  <a:pt x="2092018" y="2092018"/>
                </a:lnTo>
                <a:lnTo>
                  <a:pt x="0" y="20920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6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970723"/>
            <a:ext cx="16230600" cy="41142"/>
          </a:xfrm>
          <a:prstGeom prst="rect">
            <a:avLst/>
          </a:prstGeom>
          <a:solidFill>
            <a:srgbClr val="F9F9FA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-2002436" y="813909"/>
            <a:ext cx="22292872" cy="2320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53"/>
              </a:lnSpc>
            </a:pPr>
            <a:r>
              <a:rPr lang="en-US" sz="16230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Монетизация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063595" y="4825606"/>
            <a:ext cx="297323" cy="317894"/>
            <a:chOff x="0" y="0"/>
            <a:chExt cx="396430" cy="42385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26" y="0"/>
              <a:ext cx="386978" cy="423858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65D9"/>
              </a:solidFill>
            </p:spPr>
          </p:sp>
        </p:grp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13714"/>
              <a:ext cx="396430" cy="396430"/>
              <a:chOff x="0" y="0"/>
              <a:chExt cx="1708150" cy="1708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EAEDFB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13227921" y="4825606"/>
            <a:ext cx="297323" cy="317894"/>
            <a:chOff x="0" y="0"/>
            <a:chExt cx="396430" cy="42385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4726" y="0"/>
              <a:ext cx="386978" cy="423858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65D9"/>
              </a:solidFill>
            </p:spPr>
          </p:sp>
        </p:grpSp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0" y="13714"/>
              <a:ext cx="396430" cy="396430"/>
              <a:chOff x="0" y="0"/>
              <a:chExt cx="1708150" cy="170815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EAEDFB"/>
              </a:solidFill>
            </p:spPr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-740797" y="1013299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876067">
            <a:off x="17623695" y="1059207"/>
            <a:ext cx="222659" cy="222659"/>
          </a:xfrm>
          <a:custGeom>
            <a:avLst/>
            <a:gdLst/>
            <a:ahLst/>
            <a:cxnLst/>
            <a:rect r="r" b="b" t="t" l="l"/>
            <a:pathLst>
              <a:path h="222659" w="222659">
                <a:moveTo>
                  <a:pt x="0" y="0"/>
                </a:moveTo>
                <a:lnTo>
                  <a:pt x="222659" y="0"/>
                </a:lnTo>
                <a:lnTo>
                  <a:pt x="222659" y="222659"/>
                </a:lnTo>
                <a:lnTo>
                  <a:pt x="0" y="222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876067">
            <a:off x="15829623" y="3548635"/>
            <a:ext cx="527690" cy="527690"/>
          </a:xfrm>
          <a:custGeom>
            <a:avLst/>
            <a:gdLst/>
            <a:ahLst/>
            <a:cxnLst/>
            <a:rect r="r" b="b" t="t" l="l"/>
            <a:pathLst>
              <a:path h="527690" w="527690">
                <a:moveTo>
                  <a:pt x="0" y="0"/>
                </a:moveTo>
                <a:lnTo>
                  <a:pt x="527690" y="0"/>
                </a:lnTo>
                <a:lnTo>
                  <a:pt x="527690" y="527690"/>
                </a:lnTo>
                <a:lnTo>
                  <a:pt x="0" y="527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7" id="17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F9F9FA"/>
          </a:solidFill>
        </p:spPr>
      </p:sp>
      <p:sp>
        <p:nvSpPr>
          <p:cNvPr name="TextBox 18" id="18"/>
          <p:cNvSpPr txBox="true"/>
          <p:nvPr/>
        </p:nvSpPr>
        <p:spPr>
          <a:xfrm rot="0">
            <a:off x="1006031" y="9335985"/>
            <a:ext cx="1404152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12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57595" y="9339169"/>
            <a:ext cx="12001705" cy="51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2"/>
              </a:lnSpc>
              <a:spcBef>
                <a:spcPct val="0"/>
              </a:spcBef>
            </a:pP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38168" y="5437038"/>
            <a:ext cx="6838854" cy="2530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</a:pPr>
            <a:r>
              <a:rPr lang="en-US" sz="7265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Базовая версия</a:t>
            </a:r>
          </a:p>
        </p:txBody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7041167" y="2673730"/>
            <a:ext cx="218133" cy="218133"/>
            <a:chOff x="0" y="0"/>
            <a:chExt cx="1708150" cy="17081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9F9FA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2876067">
            <a:off x="3532813" y="9590817"/>
            <a:ext cx="1392365" cy="1392365"/>
          </a:xfrm>
          <a:custGeom>
            <a:avLst/>
            <a:gdLst/>
            <a:ahLst/>
            <a:cxnLst/>
            <a:rect r="r" b="b" t="t" l="l"/>
            <a:pathLst>
              <a:path h="1392365" w="1392365">
                <a:moveTo>
                  <a:pt x="0" y="0"/>
                </a:moveTo>
                <a:lnTo>
                  <a:pt x="1392366" y="0"/>
                </a:lnTo>
                <a:lnTo>
                  <a:pt x="1392366" y="1392366"/>
                </a:lnTo>
                <a:lnTo>
                  <a:pt x="0" y="1392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081644" y="5529307"/>
            <a:ext cx="6589876" cy="1244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</a:pPr>
            <a:r>
              <a:rPr lang="en-US" sz="7265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Подписка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-740797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9586" y="3867815"/>
            <a:ext cx="351483" cy="351483"/>
            <a:chOff x="0" y="0"/>
            <a:chExt cx="1708150" cy="1708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2876067">
            <a:off x="17649753" y="5726360"/>
            <a:ext cx="988590" cy="988590"/>
          </a:xfrm>
          <a:custGeom>
            <a:avLst/>
            <a:gdLst/>
            <a:ahLst/>
            <a:cxnLst/>
            <a:rect r="r" b="b" t="t" l="l"/>
            <a:pathLst>
              <a:path h="988590" w="988590">
                <a:moveTo>
                  <a:pt x="0" y="0"/>
                </a:moveTo>
                <a:lnTo>
                  <a:pt x="988591" y="0"/>
                </a:lnTo>
                <a:lnTo>
                  <a:pt x="988591" y="988590"/>
                </a:lnTo>
                <a:lnTo>
                  <a:pt x="0" y="9885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76067">
            <a:off x="2517669" y="7070040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7" y="0"/>
                </a:lnTo>
                <a:lnTo>
                  <a:pt x="371467" y="371466"/>
                </a:lnTo>
                <a:lnTo>
                  <a:pt x="0" y="371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7654360" y="1643019"/>
            <a:ext cx="218133" cy="218133"/>
            <a:chOff x="0" y="0"/>
            <a:chExt cx="1708150" cy="1708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278480" y="9334383"/>
            <a:ext cx="11980820" cy="50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4"/>
              </a:lnSpc>
              <a:spcBef>
                <a:spcPct val="0"/>
              </a:spcBef>
            </a:pP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2876067">
            <a:off x="394649" y="-798336"/>
            <a:ext cx="1914104" cy="1914104"/>
          </a:xfrm>
          <a:custGeom>
            <a:avLst/>
            <a:gdLst/>
            <a:ahLst/>
            <a:cxnLst/>
            <a:rect r="r" b="b" t="t" l="l"/>
            <a:pathLst>
              <a:path h="1914104" w="1914104">
                <a:moveTo>
                  <a:pt x="0" y="0"/>
                </a:moveTo>
                <a:lnTo>
                  <a:pt x="1914104" y="0"/>
                </a:lnTo>
                <a:lnTo>
                  <a:pt x="1914104" y="1914104"/>
                </a:lnTo>
                <a:lnTo>
                  <a:pt x="0" y="19141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961977" y="3570493"/>
            <a:ext cx="297323" cy="297323"/>
            <a:chOff x="0" y="0"/>
            <a:chExt cx="396430" cy="39643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26" y="4726"/>
              <a:ext cx="386978" cy="386978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9F9FA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396430" cy="396430"/>
              <a:chOff x="0" y="0"/>
              <a:chExt cx="1708150" cy="170815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369FB"/>
              </a:solidFill>
            </p:spPr>
          </p:sp>
        </p:grp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4871955" y="9617639"/>
            <a:ext cx="1611830" cy="1611830"/>
            <a:chOff x="0" y="0"/>
            <a:chExt cx="1708150" cy="17081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-1046009" y="5682002"/>
            <a:ext cx="2092017" cy="2092017"/>
          </a:xfrm>
          <a:custGeom>
            <a:avLst/>
            <a:gdLst/>
            <a:ahLst/>
            <a:cxnLst/>
            <a:rect r="r" b="b" t="t" l="l"/>
            <a:pathLst>
              <a:path h="2092017" w="2092017">
                <a:moveTo>
                  <a:pt x="0" y="0"/>
                </a:moveTo>
                <a:lnTo>
                  <a:pt x="2092018" y="0"/>
                </a:lnTo>
                <a:lnTo>
                  <a:pt x="2092018" y="2092018"/>
                </a:lnTo>
                <a:lnTo>
                  <a:pt x="0" y="20920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537671" y="4923214"/>
            <a:ext cx="5212658" cy="2594881"/>
          </a:xfrm>
          <a:custGeom>
            <a:avLst/>
            <a:gdLst/>
            <a:ahLst/>
            <a:cxnLst/>
            <a:rect r="r" b="b" t="t" l="l"/>
            <a:pathLst>
              <a:path h="2594881" w="5212658">
                <a:moveTo>
                  <a:pt x="0" y="0"/>
                </a:moveTo>
                <a:lnTo>
                  <a:pt x="5212658" y="0"/>
                </a:lnTo>
                <a:lnTo>
                  <a:pt x="5212658" y="2594881"/>
                </a:lnTo>
                <a:lnTo>
                  <a:pt x="0" y="25948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703402" y="483360"/>
            <a:ext cx="13053747" cy="195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69"/>
              </a:lnSpc>
            </a:pPr>
            <a:r>
              <a:rPr lang="en-US" sz="13608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План развития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9330410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13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4908" y="2666844"/>
            <a:ext cx="13733347" cy="2104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4"/>
              </a:lnSpc>
            </a:pPr>
            <a:r>
              <a:rPr lang="en-US" sz="6003">
                <a:solidFill>
                  <a:srgbClr val="7369FB"/>
                </a:solidFill>
                <a:latin typeface="Inter"/>
                <a:ea typeface="Inter"/>
                <a:cs typeface="Inter"/>
                <a:sym typeface="Inter"/>
              </a:rPr>
              <a:t>200</a:t>
            </a:r>
            <a:r>
              <a:rPr lang="en-US" sz="60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активных пользователей</a:t>
            </a:r>
          </a:p>
          <a:p>
            <a:pPr algn="l">
              <a:lnSpc>
                <a:spcPts val="8404"/>
              </a:lnSpc>
            </a:pPr>
            <a:r>
              <a:rPr lang="en-US" sz="6003">
                <a:solidFill>
                  <a:srgbClr val="7369FB"/>
                </a:solidFill>
                <a:latin typeface="Inter"/>
                <a:ea typeface="Inter"/>
                <a:cs typeface="Inter"/>
                <a:sym typeface="Inter"/>
              </a:rPr>
              <a:t>5%</a:t>
            </a:r>
            <a:r>
              <a:rPr lang="en-US" sz="60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конверсии в платящих клиентов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891884" y="7546670"/>
            <a:ext cx="12396116" cy="103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4"/>
              </a:lnSpc>
            </a:pPr>
            <a:r>
              <a:rPr lang="en-US" sz="60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Окупаемость в течении </a:t>
            </a:r>
            <a:r>
              <a:rPr lang="en-US" sz="6003">
                <a:solidFill>
                  <a:srgbClr val="7369FB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r>
              <a:rPr lang="en-US" sz="60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лет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1105" y="3251446"/>
            <a:ext cx="5963302" cy="2435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70"/>
              </a:lnSpc>
            </a:pPr>
            <a:r>
              <a:rPr lang="en-US" sz="8609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Статус проекта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552098" y="1844586"/>
            <a:ext cx="12396116" cy="129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39"/>
              </a:lnSpc>
              <a:spcBef>
                <a:spcPct val="0"/>
              </a:spcBef>
            </a:pPr>
            <a:r>
              <a:rPr lang="en-US" sz="7527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Осталось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52098" y="3241623"/>
            <a:ext cx="12396116" cy="4008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31378" indent="-615689" lvl="1">
              <a:lnSpc>
                <a:spcPts val="7984"/>
              </a:lnSpc>
              <a:buFont typeface="Arial"/>
              <a:buChar char="•"/>
            </a:pPr>
            <a:r>
              <a:rPr lang="en-US" sz="57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Исправление мелких ошибок</a:t>
            </a:r>
          </a:p>
          <a:p>
            <a:pPr algn="l" marL="1231378" indent="-615689" lvl="1">
              <a:lnSpc>
                <a:spcPts val="7984"/>
              </a:lnSpc>
              <a:buFont typeface="Arial"/>
              <a:buChar char="•"/>
            </a:pPr>
            <a:r>
              <a:rPr lang="en-US" sz="57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Доработка документации</a:t>
            </a:r>
          </a:p>
          <a:p>
            <a:pPr algn="l">
              <a:lnSpc>
                <a:spcPts val="7984"/>
              </a:lnSpc>
            </a:pPr>
          </a:p>
          <a:p>
            <a:pPr algn="l">
              <a:lnSpc>
                <a:spcPts val="7984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5264636" y="9344779"/>
            <a:ext cx="11994664" cy="50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9"/>
              </a:lnSpc>
              <a:spcBef>
                <a:spcPct val="0"/>
              </a:spcBef>
            </a:pPr>
            <a:r>
              <a:rPr lang="en-US" sz="3042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42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330410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14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2876067">
            <a:off x="16417024" y="1222146"/>
            <a:ext cx="578743" cy="578743"/>
          </a:xfrm>
          <a:custGeom>
            <a:avLst/>
            <a:gdLst/>
            <a:ahLst/>
            <a:cxnLst/>
            <a:rect r="r" b="b" t="t" l="l"/>
            <a:pathLst>
              <a:path h="578743" w="578743">
                <a:moveTo>
                  <a:pt x="0" y="0"/>
                </a:moveTo>
                <a:lnTo>
                  <a:pt x="578742" y="0"/>
                </a:lnTo>
                <a:lnTo>
                  <a:pt x="578742" y="578743"/>
                </a:lnTo>
                <a:lnTo>
                  <a:pt x="0" y="578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59364" y="9481085"/>
            <a:ext cx="1611830" cy="1611830"/>
            <a:chOff x="0" y="0"/>
            <a:chExt cx="1708150" cy="1708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-740797" y="898322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278480" y="9334383"/>
            <a:ext cx="11980820" cy="50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4"/>
              </a:lnSpc>
              <a:spcBef>
                <a:spcPct val="0"/>
              </a:spcBef>
            </a:pP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330410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15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7346" y="1305153"/>
            <a:ext cx="11232043" cy="195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69"/>
              </a:lnSpc>
            </a:pPr>
            <a:r>
              <a:rPr lang="en-US" sz="13608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Команда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83250"/>
            <a:ext cx="6637389" cy="7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  <a:spcBef>
                <a:spcPct val="0"/>
              </a:spcBef>
            </a:pPr>
            <a:r>
              <a:rPr lang="en-US" sz="4121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Team Lead, PM, BA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28825"/>
            <a:ext cx="6983644" cy="94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4"/>
              </a:lnSpc>
              <a:spcBef>
                <a:spcPct val="0"/>
              </a:spcBef>
            </a:pPr>
            <a:r>
              <a:rPr lang="en-US" sz="5481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Бондарев Аркадий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913515"/>
            <a:ext cx="8115300" cy="7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  <a:spcBef>
                <a:spcPct val="0"/>
              </a:spcBef>
            </a:pPr>
            <a:r>
              <a:rPr lang="en-US" sz="4121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Tech Lead, Backend Developer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59090"/>
            <a:ext cx="6983644" cy="94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4"/>
              </a:lnSpc>
              <a:spcBef>
                <a:spcPct val="0"/>
              </a:spcBef>
            </a:pPr>
            <a:r>
              <a:rPr lang="en-US" sz="5481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Васильев Артем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541983"/>
            <a:ext cx="4236817" cy="7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  <a:spcBef>
                <a:spcPct val="0"/>
              </a:spcBef>
            </a:pPr>
            <a:r>
              <a:rPr lang="en-US" sz="4121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Тестировщик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687558"/>
            <a:ext cx="6983644" cy="94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4"/>
              </a:lnSpc>
              <a:spcBef>
                <a:spcPct val="0"/>
              </a:spcBef>
            </a:pPr>
            <a:r>
              <a:rPr lang="en-US" sz="5481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Крумов Дмитрий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46538" y="4319409"/>
            <a:ext cx="6556833" cy="7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  <a:spcBef>
                <a:spcPct val="0"/>
              </a:spcBef>
            </a:pPr>
            <a:r>
              <a:rPr lang="en-US" sz="4121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Mobile Developer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46538" y="3464984"/>
            <a:ext cx="6983644" cy="94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4"/>
              </a:lnSpc>
              <a:spcBef>
                <a:spcPct val="0"/>
              </a:spcBef>
            </a:pPr>
            <a:r>
              <a:rPr lang="en-US" sz="5481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Аликин Александр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46538" y="5949675"/>
            <a:ext cx="6460165" cy="7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  <a:spcBef>
                <a:spcPct val="0"/>
              </a:spcBef>
            </a:pPr>
            <a:r>
              <a:rPr lang="en-US" sz="4121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Mobile Developer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46538" y="5095250"/>
            <a:ext cx="6983644" cy="94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4"/>
              </a:lnSpc>
              <a:spcBef>
                <a:spcPct val="0"/>
              </a:spcBef>
            </a:pPr>
            <a:r>
              <a:rPr lang="en-US" sz="5481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Мигачев Павел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46538" y="7578143"/>
            <a:ext cx="6123747" cy="7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  <a:spcBef>
                <a:spcPct val="0"/>
              </a:spcBef>
            </a:pPr>
            <a:r>
              <a:rPr lang="en-US" sz="4121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Дизайнер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746538" y="6723718"/>
            <a:ext cx="7385152" cy="94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4"/>
              </a:lnSpc>
              <a:spcBef>
                <a:spcPct val="0"/>
              </a:spcBef>
            </a:pPr>
            <a:r>
              <a:rPr lang="en-US" sz="5481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Кривоносова Софья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2565" y="515283"/>
            <a:ext cx="2884238" cy="81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3"/>
              </a:lnSpc>
              <a:spcBef>
                <a:spcPct val="0"/>
              </a:spcBef>
            </a:pPr>
            <a:r>
              <a:rPr lang="en-US" b="true" sz="465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CodeNest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6509264" y="-297613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5293982" y="510935"/>
            <a:ext cx="351483" cy="351483"/>
            <a:chOff x="0" y="0"/>
            <a:chExt cx="1708150" cy="17081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2876067">
            <a:off x="10985329" y="1066245"/>
            <a:ext cx="988590" cy="988590"/>
          </a:xfrm>
          <a:custGeom>
            <a:avLst/>
            <a:gdLst/>
            <a:ahLst/>
            <a:cxnLst/>
            <a:rect r="r" b="b" t="t" l="l"/>
            <a:pathLst>
              <a:path h="988590" w="988590">
                <a:moveTo>
                  <a:pt x="0" y="0"/>
                </a:moveTo>
                <a:lnTo>
                  <a:pt x="988590" y="0"/>
                </a:lnTo>
                <a:lnTo>
                  <a:pt x="988590" y="988591"/>
                </a:lnTo>
                <a:lnTo>
                  <a:pt x="0" y="988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2876067">
            <a:off x="17208279" y="3291535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7" y="0"/>
                </a:lnTo>
                <a:lnTo>
                  <a:pt x="371467" y="371467"/>
                </a:lnTo>
                <a:lnTo>
                  <a:pt x="0" y="371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3844084" y="2320252"/>
            <a:ext cx="218133" cy="218133"/>
            <a:chOff x="0" y="0"/>
            <a:chExt cx="1708150" cy="17081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988447"/>
            <a:ext cx="16139142" cy="30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06"/>
              </a:lnSpc>
            </a:pPr>
            <a:r>
              <a:rPr lang="en-US" sz="11606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Мобильное приложение Vkatun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209611"/>
            <a:ext cx="14899980" cy="79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7"/>
              </a:lnSpc>
              <a:spcBef>
                <a:spcPct val="0"/>
              </a:spcBef>
            </a:pPr>
            <a:r>
              <a:rPr lang="en-US" sz="4626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Для анализа и улучшения резюме с помощью ИИ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472079" y="5291750"/>
            <a:ext cx="3319742" cy="3319742"/>
          </a:xfrm>
          <a:custGeom>
            <a:avLst/>
            <a:gdLst/>
            <a:ahLst/>
            <a:cxnLst/>
            <a:rect r="r" b="b" t="t" l="l"/>
            <a:pathLst>
              <a:path h="3319742" w="3319742">
                <a:moveTo>
                  <a:pt x="0" y="0"/>
                </a:moveTo>
                <a:lnTo>
                  <a:pt x="3319742" y="0"/>
                </a:lnTo>
                <a:lnTo>
                  <a:pt x="3319742" y="3319741"/>
                </a:lnTo>
                <a:lnTo>
                  <a:pt x="0" y="3319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6415309"/>
            <a:ext cx="3245237" cy="1043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43"/>
              </a:lnSpc>
            </a:pPr>
            <a:r>
              <a:rPr lang="en-US" sz="7221">
                <a:solidFill>
                  <a:srgbClr val="7369FB"/>
                </a:solidFill>
                <a:latin typeface="Inter"/>
                <a:ea typeface="Inter"/>
                <a:cs typeface="Inter"/>
                <a:sym typeface="Inter"/>
              </a:rPr>
              <a:t>GitHub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5767420" y="7665486"/>
            <a:ext cx="322520" cy="322520"/>
            <a:chOff x="0" y="0"/>
            <a:chExt cx="1708150" cy="17081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2876067">
            <a:off x="10516395" y="930243"/>
            <a:ext cx="454703" cy="454703"/>
          </a:xfrm>
          <a:custGeom>
            <a:avLst/>
            <a:gdLst/>
            <a:ahLst/>
            <a:cxnLst/>
            <a:rect r="r" b="b" t="t" l="l"/>
            <a:pathLst>
              <a:path h="454703" w="454703">
                <a:moveTo>
                  <a:pt x="0" y="0"/>
                </a:moveTo>
                <a:lnTo>
                  <a:pt x="454703" y="0"/>
                </a:lnTo>
                <a:lnTo>
                  <a:pt x="454703" y="454703"/>
                </a:lnTo>
                <a:lnTo>
                  <a:pt x="0" y="4547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440556" y="5936366"/>
            <a:ext cx="263753" cy="263753"/>
            <a:chOff x="0" y="0"/>
            <a:chExt cx="1708150" cy="1708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2876067">
            <a:off x="17035534" y="4336254"/>
            <a:ext cx="264617" cy="264617"/>
          </a:xfrm>
          <a:custGeom>
            <a:avLst/>
            <a:gdLst/>
            <a:ahLst/>
            <a:cxnLst/>
            <a:rect r="r" b="b" t="t" l="l"/>
            <a:pathLst>
              <a:path h="264617" w="264617">
                <a:moveTo>
                  <a:pt x="0" y="0"/>
                </a:moveTo>
                <a:lnTo>
                  <a:pt x="264617" y="0"/>
                </a:lnTo>
                <a:lnTo>
                  <a:pt x="264617" y="264618"/>
                </a:lnTo>
                <a:lnTo>
                  <a:pt x="0" y="2646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9343156"/>
            <a:ext cx="15002686" cy="50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51"/>
              </a:lnSpc>
              <a:spcBef>
                <a:spcPct val="0"/>
              </a:spcBef>
            </a:pPr>
            <a:r>
              <a:rPr lang="en-US" sz="3036" spc="3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ПОДГОТОВИЛА КОМАНДА 8.1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2572432" y="9622520"/>
            <a:ext cx="1611830" cy="1611830"/>
            <a:chOff x="0" y="0"/>
            <a:chExt cx="1708150" cy="17081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4184262" y="-934423"/>
            <a:ext cx="2092017" cy="2092017"/>
          </a:xfrm>
          <a:custGeom>
            <a:avLst/>
            <a:gdLst/>
            <a:ahLst/>
            <a:cxnLst/>
            <a:rect r="r" b="b" t="t" l="l"/>
            <a:pathLst>
              <a:path h="2092017" w="2092017">
                <a:moveTo>
                  <a:pt x="0" y="0"/>
                </a:moveTo>
                <a:lnTo>
                  <a:pt x="2092017" y="0"/>
                </a:lnTo>
                <a:lnTo>
                  <a:pt x="2092017" y="2092018"/>
                </a:lnTo>
                <a:lnTo>
                  <a:pt x="0" y="20920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6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970723"/>
            <a:ext cx="16230600" cy="41142"/>
          </a:xfrm>
          <a:prstGeom prst="rect">
            <a:avLst/>
          </a:prstGeom>
          <a:solidFill>
            <a:srgbClr val="F9F9FA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-2002436" y="813909"/>
            <a:ext cx="22292872" cy="2320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53"/>
              </a:lnSpc>
            </a:pPr>
            <a:r>
              <a:rPr lang="en-US" sz="16230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Проблема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063595" y="4825606"/>
            <a:ext cx="297323" cy="317894"/>
            <a:chOff x="0" y="0"/>
            <a:chExt cx="396430" cy="42385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26" y="0"/>
              <a:ext cx="386978" cy="423858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65D9"/>
              </a:solidFill>
            </p:spPr>
          </p:sp>
        </p:grp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13714"/>
              <a:ext cx="396430" cy="396430"/>
              <a:chOff x="0" y="0"/>
              <a:chExt cx="1708150" cy="1708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EAEDFB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13227921" y="4825606"/>
            <a:ext cx="297323" cy="317894"/>
            <a:chOff x="0" y="0"/>
            <a:chExt cx="396430" cy="42385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4726" y="0"/>
              <a:ext cx="386978" cy="423858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65D9"/>
              </a:solidFill>
            </p:spPr>
          </p:sp>
        </p:grpSp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0" y="13714"/>
              <a:ext cx="396430" cy="396430"/>
              <a:chOff x="0" y="0"/>
              <a:chExt cx="1708150" cy="170815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EAEDFB"/>
              </a:solidFill>
            </p:spPr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-740797" y="1013299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876067">
            <a:off x="16402954" y="1523232"/>
            <a:ext cx="222659" cy="222659"/>
          </a:xfrm>
          <a:custGeom>
            <a:avLst/>
            <a:gdLst/>
            <a:ahLst/>
            <a:cxnLst/>
            <a:rect r="r" b="b" t="t" l="l"/>
            <a:pathLst>
              <a:path h="222659" w="222659">
                <a:moveTo>
                  <a:pt x="0" y="0"/>
                </a:moveTo>
                <a:lnTo>
                  <a:pt x="222659" y="0"/>
                </a:lnTo>
                <a:lnTo>
                  <a:pt x="222659" y="222659"/>
                </a:lnTo>
                <a:lnTo>
                  <a:pt x="0" y="222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876067">
            <a:off x="15024269" y="3258633"/>
            <a:ext cx="527690" cy="527690"/>
          </a:xfrm>
          <a:custGeom>
            <a:avLst/>
            <a:gdLst/>
            <a:ahLst/>
            <a:cxnLst/>
            <a:rect r="r" b="b" t="t" l="l"/>
            <a:pathLst>
              <a:path h="527690" w="527690">
                <a:moveTo>
                  <a:pt x="0" y="0"/>
                </a:moveTo>
                <a:lnTo>
                  <a:pt x="527690" y="0"/>
                </a:lnTo>
                <a:lnTo>
                  <a:pt x="527690" y="527690"/>
                </a:lnTo>
                <a:lnTo>
                  <a:pt x="0" y="527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7" id="17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F9F9FA"/>
          </a:solidFill>
        </p:spPr>
      </p:sp>
      <p:sp>
        <p:nvSpPr>
          <p:cNvPr name="TextBox 18" id="18"/>
          <p:cNvSpPr txBox="true"/>
          <p:nvPr/>
        </p:nvSpPr>
        <p:spPr>
          <a:xfrm rot="0">
            <a:off x="1006031" y="9335985"/>
            <a:ext cx="1404152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57595" y="9339169"/>
            <a:ext cx="12001705" cy="51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2"/>
              </a:lnSpc>
              <a:spcBef>
                <a:spcPct val="0"/>
              </a:spcBef>
            </a:pP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38168" y="5437038"/>
            <a:ext cx="6838854" cy="2530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</a:pPr>
            <a:r>
              <a:rPr lang="en-US" sz="7265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Описание опыта работы</a:t>
            </a:r>
          </a:p>
        </p:txBody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5949220" y="2564664"/>
            <a:ext cx="218133" cy="218133"/>
            <a:chOff x="0" y="0"/>
            <a:chExt cx="1708150" cy="17081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9F9FA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2876067">
            <a:off x="3532813" y="9590817"/>
            <a:ext cx="1392365" cy="1392365"/>
          </a:xfrm>
          <a:custGeom>
            <a:avLst/>
            <a:gdLst/>
            <a:ahLst/>
            <a:cxnLst/>
            <a:rect r="r" b="b" t="t" l="l"/>
            <a:pathLst>
              <a:path h="1392365" w="1392365">
                <a:moveTo>
                  <a:pt x="0" y="0"/>
                </a:moveTo>
                <a:lnTo>
                  <a:pt x="1392366" y="0"/>
                </a:lnTo>
                <a:lnTo>
                  <a:pt x="1392366" y="1392366"/>
                </a:lnTo>
                <a:lnTo>
                  <a:pt x="0" y="1392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081644" y="5529307"/>
            <a:ext cx="6589876" cy="1244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</a:pPr>
            <a:r>
              <a:rPr lang="en-US" sz="7265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Оформление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6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931323"/>
            <a:ext cx="16230600" cy="41142"/>
          </a:xfrm>
          <a:prstGeom prst="rect">
            <a:avLst/>
          </a:prstGeom>
          <a:solidFill>
            <a:srgbClr val="F9F9FA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980715" y="829156"/>
            <a:ext cx="10326570" cy="2320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53"/>
              </a:lnSpc>
            </a:pPr>
            <a:r>
              <a:rPr lang="en-US" sz="16230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Решение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063595" y="4825606"/>
            <a:ext cx="297323" cy="317894"/>
            <a:chOff x="0" y="0"/>
            <a:chExt cx="396430" cy="42385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26" y="0"/>
              <a:ext cx="386978" cy="423858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65D9"/>
              </a:solidFill>
            </p:spPr>
          </p:sp>
        </p:grp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13714"/>
              <a:ext cx="396430" cy="396430"/>
              <a:chOff x="0" y="0"/>
              <a:chExt cx="1708150" cy="1708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EAEDFB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13227921" y="4825606"/>
            <a:ext cx="297323" cy="317894"/>
            <a:chOff x="0" y="0"/>
            <a:chExt cx="396430" cy="42385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4726" y="0"/>
              <a:ext cx="386978" cy="423858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65D9"/>
              </a:solidFill>
            </p:spPr>
          </p:sp>
        </p:grpSp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0" y="13714"/>
              <a:ext cx="396430" cy="396430"/>
              <a:chOff x="0" y="0"/>
              <a:chExt cx="1708150" cy="170815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EAEDFB"/>
              </a:solidFill>
            </p:spPr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-740797" y="1013299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876067">
            <a:off x="16402954" y="1523232"/>
            <a:ext cx="222659" cy="222659"/>
          </a:xfrm>
          <a:custGeom>
            <a:avLst/>
            <a:gdLst/>
            <a:ahLst/>
            <a:cxnLst/>
            <a:rect r="r" b="b" t="t" l="l"/>
            <a:pathLst>
              <a:path h="222659" w="222659">
                <a:moveTo>
                  <a:pt x="0" y="0"/>
                </a:moveTo>
                <a:lnTo>
                  <a:pt x="222659" y="0"/>
                </a:lnTo>
                <a:lnTo>
                  <a:pt x="222659" y="222659"/>
                </a:lnTo>
                <a:lnTo>
                  <a:pt x="0" y="222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876067">
            <a:off x="15024269" y="3258633"/>
            <a:ext cx="527690" cy="527690"/>
          </a:xfrm>
          <a:custGeom>
            <a:avLst/>
            <a:gdLst/>
            <a:ahLst/>
            <a:cxnLst/>
            <a:rect r="r" b="b" t="t" l="l"/>
            <a:pathLst>
              <a:path h="527690" w="527690">
                <a:moveTo>
                  <a:pt x="0" y="0"/>
                </a:moveTo>
                <a:lnTo>
                  <a:pt x="527690" y="0"/>
                </a:lnTo>
                <a:lnTo>
                  <a:pt x="527690" y="527690"/>
                </a:lnTo>
                <a:lnTo>
                  <a:pt x="0" y="527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7" id="17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F9F9FA"/>
          </a:solidFill>
        </p:spPr>
      </p:sp>
      <p:sp>
        <p:nvSpPr>
          <p:cNvPr name="TextBox 18" id="18"/>
          <p:cNvSpPr txBox="true"/>
          <p:nvPr/>
        </p:nvSpPr>
        <p:spPr>
          <a:xfrm rot="0">
            <a:off x="1006031" y="9335985"/>
            <a:ext cx="1404152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57595" y="9339169"/>
            <a:ext cx="12001705" cy="51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2"/>
              </a:lnSpc>
              <a:spcBef>
                <a:spcPct val="0"/>
              </a:spcBef>
            </a:pP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62656" y="5437038"/>
            <a:ext cx="6589876" cy="2530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</a:pPr>
            <a:r>
              <a:rPr lang="en-US" sz="7265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Анализ резюме</a:t>
            </a:r>
          </a:p>
        </p:txBody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5949220" y="2564664"/>
            <a:ext cx="218133" cy="218133"/>
            <a:chOff x="0" y="0"/>
            <a:chExt cx="1708150" cy="17081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9F9FA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2876067">
            <a:off x="3532813" y="9590817"/>
            <a:ext cx="1392365" cy="1392365"/>
          </a:xfrm>
          <a:custGeom>
            <a:avLst/>
            <a:gdLst/>
            <a:ahLst/>
            <a:cxnLst/>
            <a:rect r="r" b="b" t="t" l="l"/>
            <a:pathLst>
              <a:path h="1392365" w="1392365">
                <a:moveTo>
                  <a:pt x="0" y="0"/>
                </a:moveTo>
                <a:lnTo>
                  <a:pt x="1392366" y="0"/>
                </a:lnTo>
                <a:lnTo>
                  <a:pt x="1392366" y="1392366"/>
                </a:lnTo>
                <a:lnTo>
                  <a:pt x="0" y="1392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844753" y="5529307"/>
            <a:ext cx="7063659" cy="1244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</a:pPr>
            <a:r>
              <a:rPr lang="en-US" sz="7265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Рекомендации</a:t>
            </a:r>
          </a:p>
          <a:p>
            <a:pPr algn="ctr">
              <a:lnSpc>
                <a:spcPts val="10171"/>
              </a:lnSpc>
            </a:pPr>
            <a:r>
              <a:rPr lang="en-US" sz="7265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по улучшению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4053" y="4579035"/>
            <a:ext cx="10927390" cy="4008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4"/>
              </a:lnSpc>
            </a:pPr>
          </a:p>
          <a:p>
            <a:pPr algn="l" marL="1231378" indent="-615689" lvl="1">
              <a:lnSpc>
                <a:spcPts val="7984"/>
              </a:lnSpc>
              <a:buFont typeface="Arial"/>
              <a:buChar char="•"/>
            </a:pPr>
            <a:r>
              <a:rPr lang="en-US" sz="57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Студенты и выпускники </a:t>
            </a:r>
          </a:p>
          <a:p>
            <a:pPr algn="l" marL="1231378" indent="-615689" lvl="1">
              <a:lnSpc>
                <a:spcPts val="7984"/>
              </a:lnSpc>
              <a:buFont typeface="Arial"/>
              <a:buChar char="•"/>
            </a:pPr>
            <a:r>
              <a:rPr lang="en-US" sz="57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От </a:t>
            </a:r>
            <a:r>
              <a:rPr lang="en-US" sz="5703">
                <a:solidFill>
                  <a:srgbClr val="7369FB"/>
                </a:solidFill>
                <a:latin typeface="Inter"/>
                <a:ea typeface="Inter"/>
                <a:cs typeface="Inter"/>
                <a:sym typeface="Inter"/>
              </a:rPr>
              <a:t>20</a:t>
            </a:r>
            <a:r>
              <a:rPr lang="en-US" sz="57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до </a:t>
            </a:r>
            <a:r>
              <a:rPr lang="en-US" sz="5703">
                <a:solidFill>
                  <a:srgbClr val="7369FB"/>
                </a:solidFill>
                <a:latin typeface="Inter"/>
                <a:ea typeface="Inter"/>
                <a:cs typeface="Inter"/>
                <a:sym typeface="Inter"/>
              </a:rPr>
              <a:t>24</a:t>
            </a:r>
            <a:r>
              <a:rPr lang="en-US" sz="57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лет</a:t>
            </a:r>
          </a:p>
          <a:p>
            <a:pPr algn="l">
              <a:lnSpc>
                <a:spcPts val="7984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5264636" y="9344779"/>
            <a:ext cx="11994664" cy="50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9"/>
              </a:lnSpc>
              <a:spcBef>
                <a:spcPct val="0"/>
              </a:spcBef>
            </a:pPr>
            <a:r>
              <a:rPr lang="en-US" sz="3042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42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330410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04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978152">
            <a:off x="16229853" y="2598955"/>
            <a:ext cx="578743" cy="578743"/>
          </a:xfrm>
          <a:custGeom>
            <a:avLst/>
            <a:gdLst/>
            <a:ahLst/>
            <a:cxnLst/>
            <a:rect r="r" b="b" t="t" l="l"/>
            <a:pathLst>
              <a:path h="578743" w="578743">
                <a:moveTo>
                  <a:pt x="0" y="0"/>
                </a:moveTo>
                <a:lnTo>
                  <a:pt x="578743" y="0"/>
                </a:lnTo>
                <a:lnTo>
                  <a:pt x="578743" y="578743"/>
                </a:lnTo>
                <a:lnTo>
                  <a:pt x="0" y="578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274303" y="9615652"/>
            <a:ext cx="1611830" cy="1611830"/>
            <a:chOff x="0" y="0"/>
            <a:chExt cx="1708150" cy="17081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5400000">
            <a:off x="12998354" y="-769926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67938" y="4559985"/>
            <a:ext cx="13375266" cy="1096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59"/>
              </a:lnSpc>
              <a:spcBef>
                <a:spcPct val="0"/>
              </a:spcBef>
            </a:pPr>
            <a:r>
              <a:rPr lang="en-US" sz="6328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Начинающие IT-специалисты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2596" y="394099"/>
            <a:ext cx="14647426" cy="384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69"/>
              </a:lnSpc>
            </a:pPr>
            <a:r>
              <a:rPr lang="en-US" sz="13608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Целевая аудитория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063317" y="5594192"/>
            <a:ext cx="2092017" cy="2092017"/>
          </a:xfrm>
          <a:custGeom>
            <a:avLst/>
            <a:gdLst/>
            <a:ahLst/>
            <a:cxnLst/>
            <a:rect r="r" b="b" t="t" l="l"/>
            <a:pathLst>
              <a:path h="2092017" w="2092017">
                <a:moveTo>
                  <a:pt x="0" y="0"/>
                </a:moveTo>
                <a:lnTo>
                  <a:pt x="2092017" y="0"/>
                </a:lnTo>
                <a:lnTo>
                  <a:pt x="2092017" y="2092017"/>
                </a:lnTo>
                <a:lnTo>
                  <a:pt x="0" y="20920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876067">
            <a:off x="14248909" y="3951082"/>
            <a:ext cx="988590" cy="988590"/>
          </a:xfrm>
          <a:custGeom>
            <a:avLst/>
            <a:gdLst/>
            <a:ahLst/>
            <a:cxnLst/>
            <a:rect r="r" b="b" t="t" l="l"/>
            <a:pathLst>
              <a:path h="988590" w="988590">
                <a:moveTo>
                  <a:pt x="0" y="0"/>
                </a:moveTo>
                <a:lnTo>
                  <a:pt x="988591" y="0"/>
                </a:lnTo>
                <a:lnTo>
                  <a:pt x="988591" y="988591"/>
                </a:lnTo>
                <a:lnTo>
                  <a:pt x="0" y="9885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426351">
            <a:off x="15744288" y="6058560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7" y="0"/>
                </a:lnTo>
                <a:lnTo>
                  <a:pt x="371467" y="371466"/>
                </a:lnTo>
                <a:lnTo>
                  <a:pt x="0" y="371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3384394" y="6832427"/>
            <a:ext cx="218133" cy="218133"/>
            <a:chOff x="0" y="0"/>
            <a:chExt cx="1708150" cy="17081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1779" y="4992322"/>
            <a:ext cx="290233" cy="29023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9F9FA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698104" y="9942870"/>
            <a:ext cx="688261" cy="688261"/>
            <a:chOff x="0" y="0"/>
            <a:chExt cx="1708150" cy="1708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67830" y="-6061"/>
            <a:ext cx="4873466" cy="10287000"/>
          </a:xfrm>
          <a:custGeom>
            <a:avLst/>
            <a:gdLst/>
            <a:ahLst/>
            <a:cxnLst/>
            <a:rect r="r" b="b" t="t" l="l"/>
            <a:pathLst>
              <a:path h="10287000" w="4873466">
                <a:moveTo>
                  <a:pt x="0" y="0"/>
                </a:moveTo>
                <a:lnTo>
                  <a:pt x="4873467" y="0"/>
                </a:lnTo>
                <a:lnTo>
                  <a:pt x="48734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76067">
            <a:off x="6588988" y="9139808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7" y="0"/>
                </a:lnTo>
                <a:lnTo>
                  <a:pt x="371467" y="371466"/>
                </a:lnTo>
                <a:lnTo>
                  <a:pt x="0" y="3714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774722" y="0"/>
            <a:ext cx="4873466" cy="10287000"/>
          </a:xfrm>
          <a:custGeom>
            <a:avLst/>
            <a:gdLst/>
            <a:ahLst/>
            <a:cxnLst/>
            <a:rect r="r" b="b" t="t" l="l"/>
            <a:pathLst>
              <a:path h="10287000" w="4873466">
                <a:moveTo>
                  <a:pt x="0" y="0"/>
                </a:moveTo>
                <a:lnTo>
                  <a:pt x="4873466" y="0"/>
                </a:lnTo>
                <a:lnTo>
                  <a:pt x="487346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85834" y="-6061"/>
            <a:ext cx="4873466" cy="10287000"/>
          </a:xfrm>
          <a:custGeom>
            <a:avLst/>
            <a:gdLst/>
            <a:ahLst/>
            <a:cxnLst/>
            <a:rect r="r" b="b" t="t" l="l"/>
            <a:pathLst>
              <a:path h="10287000" w="4873466">
                <a:moveTo>
                  <a:pt x="0" y="0"/>
                </a:moveTo>
                <a:lnTo>
                  <a:pt x="4873466" y="0"/>
                </a:lnTo>
                <a:lnTo>
                  <a:pt x="487346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876067">
            <a:off x="17330948" y="6180468"/>
            <a:ext cx="1914104" cy="1914104"/>
          </a:xfrm>
          <a:custGeom>
            <a:avLst/>
            <a:gdLst/>
            <a:ahLst/>
            <a:cxnLst/>
            <a:rect r="r" b="b" t="t" l="l"/>
            <a:pathLst>
              <a:path h="1914104" w="1914104">
                <a:moveTo>
                  <a:pt x="0" y="0"/>
                </a:moveTo>
                <a:lnTo>
                  <a:pt x="1914104" y="0"/>
                </a:lnTo>
                <a:lnTo>
                  <a:pt x="1914104" y="1914104"/>
                </a:lnTo>
                <a:lnTo>
                  <a:pt x="0" y="19141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954092" y="4182648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6384135" y="1581150"/>
            <a:ext cx="40659" cy="7124700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6259348" y="5067397"/>
            <a:ext cx="297323" cy="297323"/>
            <a:chOff x="0" y="0"/>
            <a:chExt cx="396430" cy="3964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4726" y="4726"/>
              <a:ext cx="386978" cy="386978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9F9FA"/>
              </a:solidFill>
            </p:spPr>
          </p:sp>
        </p:grp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0" y="0"/>
              <a:ext cx="396430" cy="396430"/>
              <a:chOff x="0" y="0"/>
              <a:chExt cx="1708150" cy="170815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369FB"/>
              </a:solidFill>
            </p:spPr>
          </p:sp>
        </p:grpSp>
      </p:grpSp>
      <p:sp>
        <p:nvSpPr>
          <p:cNvPr name="AutoShape 18" id="18"/>
          <p:cNvSpPr/>
          <p:nvPr/>
        </p:nvSpPr>
        <p:spPr>
          <a:xfrm rot="0">
            <a:off x="12001575" y="1653708"/>
            <a:ext cx="40659" cy="7124700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name="Group 19" id="19"/>
          <p:cNvGrpSpPr/>
          <p:nvPr/>
        </p:nvGrpSpPr>
        <p:grpSpPr>
          <a:xfrm rot="0">
            <a:off x="11876788" y="2700027"/>
            <a:ext cx="290233" cy="290233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876788" y="7586973"/>
            <a:ext cx="290233" cy="290233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876788" y="5139955"/>
            <a:ext cx="297323" cy="297323"/>
            <a:chOff x="0" y="0"/>
            <a:chExt cx="396430" cy="396430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4726" y="4726"/>
              <a:ext cx="386978" cy="386978"/>
              <a:chOff x="0" y="0"/>
              <a:chExt cx="6350000" cy="63500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9F9FA"/>
              </a:solidFill>
            </p:spPr>
          </p:sp>
        </p:grpSp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0">
              <a:off x="0" y="0"/>
              <a:ext cx="396430" cy="396430"/>
              <a:chOff x="0" y="0"/>
              <a:chExt cx="1708150" cy="170815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369FB"/>
              </a:solidFill>
            </p:spPr>
          </p:sp>
        </p:grp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7708275" y="1363017"/>
            <a:ext cx="218133" cy="218133"/>
            <a:chOff x="0" y="0"/>
            <a:chExt cx="1708150" cy="17081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670289" y="738467"/>
            <a:ext cx="290233" cy="290233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1167830" y="0"/>
            <a:ext cx="4862917" cy="10264733"/>
          </a:xfrm>
          <a:custGeom>
            <a:avLst/>
            <a:gdLst/>
            <a:ahLst/>
            <a:cxnLst/>
            <a:rect r="r" b="b" t="t" l="l"/>
            <a:pathLst>
              <a:path h="10264733" w="4862917">
                <a:moveTo>
                  <a:pt x="0" y="0"/>
                </a:moveTo>
                <a:lnTo>
                  <a:pt x="4862918" y="0"/>
                </a:lnTo>
                <a:lnTo>
                  <a:pt x="4862918" y="10264733"/>
                </a:lnTo>
                <a:lnTo>
                  <a:pt x="0" y="102647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766220" y="-6061"/>
            <a:ext cx="4865789" cy="10270795"/>
          </a:xfrm>
          <a:custGeom>
            <a:avLst/>
            <a:gdLst/>
            <a:ahLst/>
            <a:cxnLst/>
            <a:rect r="r" b="b" t="t" l="l"/>
            <a:pathLst>
              <a:path h="10270795" w="4865789">
                <a:moveTo>
                  <a:pt x="0" y="0"/>
                </a:moveTo>
                <a:lnTo>
                  <a:pt x="4865789" y="0"/>
                </a:lnTo>
                <a:lnTo>
                  <a:pt x="4865789" y="10270794"/>
                </a:lnTo>
                <a:lnTo>
                  <a:pt x="0" y="102707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383660" y="0"/>
            <a:ext cx="4875640" cy="10291587"/>
          </a:xfrm>
          <a:custGeom>
            <a:avLst/>
            <a:gdLst/>
            <a:ahLst/>
            <a:cxnLst/>
            <a:rect r="r" b="b" t="t" l="l"/>
            <a:pathLst>
              <a:path h="10291587" w="4875640">
                <a:moveTo>
                  <a:pt x="0" y="0"/>
                </a:moveTo>
                <a:lnTo>
                  <a:pt x="4875640" y="0"/>
                </a:lnTo>
                <a:lnTo>
                  <a:pt x="4875640" y="10291587"/>
                </a:lnTo>
                <a:lnTo>
                  <a:pt x="0" y="102915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47440" y="9530713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1779" y="4992322"/>
            <a:ext cx="290233" cy="29023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9F9FA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698104" y="9942870"/>
            <a:ext cx="688261" cy="688261"/>
            <a:chOff x="0" y="0"/>
            <a:chExt cx="1708150" cy="1708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67830" y="-6061"/>
            <a:ext cx="4873466" cy="10287000"/>
          </a:xfrm>
          <a:custGeom>
            <a:avLst/>
            <a:gdLst/>
            <a:ahLst/>
            <a:cxnLst/>
            <a:rect r="r" b="b" t="t" l="l"/>
            <a:pathLst>
              <a:path h="10287000" w="4873466">
                <a:moveTo>
                  <a:pt x="0" y="0"/>
                </a:moveTo>
                <a:lnTo>
                  <a:pt x="4873467" y="0"/>
                </a:lnTo>
                <a:lnTo>
                  <a:pt x="48734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76067">
            <a:off x="6588988" y="9139808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7" y="0"/>
                </a:lnTo>
                <a:lnTo>
                  <a:pt x="371467" y="371466"/>
                </a:lnTo>
                <a:lnTo>
                  <a:pt x="0" y="3714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774722" y="0"/>
            <a:ext cx="4873466" cy="10287000"/>
          </a:xfrm>
          <a:custGeom>
            <a:avLst/>
            <a:gdLst/>
            <a:ahLst/>
            <a:cxnLst/>
            <a:rect r="r" b="b" t="t" l="l"/>
            <a:pathLst>
              <a:path h="10287000" w="4873466">
                <a:moveTo>
                  <a:pt x="0" y="0"/>
                </a:moveTo>
                <a:lnTo>
                  <a:pt x="4873466" y="0"/>
                </a:lnTo>
                <a:lnTo>
                  <a:pt x="487346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85834" y="-6061"/>
            <a:ext cx="4873466" cy="10287000"/>
          </a:xfrm>
          <a:custGeom>
            <a:avLst/>
            <a:gdLst/>
            <a:ahLst/>
            <a:cxnLst/>
            <a:rect r="r" b="b" t="t" l="l"/>
            <a:pathLst>
              <a:path h="10287000" w="4873466">
                <a:moveTo>
                  <a:pt x="0" y="0"/>
                </a:moveTo>
                <a:lnTo>
                  <a:pt x="4873466" y="0"/>
                </a:lnTo>
                <a:lnTo>
                  <a:pt x="487346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876067">
            <a:off x="17330948" y="6180468"/>
            <a:ext cx="1914104" cy="1914104"/>
          </a:xfrm>
          <a:custGeom>
            <a:avLst/>
            <a:gdLst/>
            <a:ahLst/>
            <a:cxnLst/>
            <a:rect r="r" b="b" t="t" l="l"/>
            <a:pathLst>
              <a:path h="1914104" w="1914104">
                <a:moveTo>
                  <a:pt x="0" y="0"/>
                </a:moveTo>
                <a:lnTo>
                  <a:pt x="1914104" y="0"/>
                </a:lnTo>
                <a:lnTo>
                  <a:pt x="1914104" y="1914104"/>
                </a:lnTo>
                <a:lnTo>
                  <a:pt x="0" y="19141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954092" y="4182648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6384135" y="1581150"/>
            <a:ext cx="40659" cy="7124700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6259348" y="5067397"/>
            <a:ext cx="297323" cy="297323"/>
            <a:chOff x="0" y="0"/>
            <a:chExt cx="396430" cy="3964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4726" y="4726"/>
              <a:ext cx="386978" cy="386978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9F9FA"/>
              </a:solidFill>
            </p:spPr>
          </p:sp>
        </p:grp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0" y="0"/>
              <a:ext cx="396430" cy="396430"/>
              <a:chOff x="0" y="0"/>
              <a:chExt cx="1708150" cy="170815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369FB"/>
              </a:solidFill>
            </p:spPr>
          </p:sp>
        </p:grpSp>
      </p:grpSp>
      <p:sp>
        <p:nvSpPr>
          <p:cNvPr name="AutoShape 18" id="18"/>
          <p:cNvSpPr/>
          <p:nvPr/>
        </p:nvSpPr>
        <p:spPr>
          <a:xfrm rot="0">
            <a:off x="12001575" y="1653708"/>
            <a:ext cx="40659" cy="7124700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name="Group 19" id="19"/>
          <p:cNvGrpSpPr/>
          <p:nvPr/>
        </p:nvGrpSpPr>
        <p:grpSpPr>
          <a:xfrm rot="0">
            <a:off x="11876788" y="2700027"/>
            <a:ext cx="290233" cy="290233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876788" y="7586973"/>
            <a:ext cx="290233" cy="290233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876788" y="5139955"/>
            <a:ext cx="297323" cy="297323"/>
            <a:chOff x="0" y="0"/>
            <a:chExt cx="396430" cy="396430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4726" y="4726"/>
              <a:ext cx="386978" cy="386978"/>
              <a:chOff x="0" y="0"/>
              <a:chExt cx="6350000" cy="63500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9F9FA"/>
              </a:solidFill>
            </p:spPr>
          </p:sp>
        </p:grpSp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0">
              <a:off x="0" y="0"/>
              <a:ext cx="396430" cy="396430"/>
              <a:chOff x="0" y="0"/>
              <a:chExt cx="1708150" cy="170815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369FB"/>
              </a:solidFill>
            </p:spPr>
          </p:sp>
        </p:grp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7708275" y="1363017"/>
            <a:ext cx="218133" cy="218133"/>
            <a:chOff x="0" y="0"/>
            <a:chExt cx="1708150" cy="17081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670289" y="738467"/>
            <a:ext cx="290233" cy="290233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1167830" y="0"/>
            <a:ext cx="4870595" cy="10280939"/>
          </a:xfrm>
          <a:custGeom>
            <a:avLst/>
            <a:gdLst/>
            <a:ahLst/>
            <a:cxnLst/>
            <a:rect r="r" b="b" t="t" l="l"/>
            <a:pathLst>
              <a:path h="10280939" w="4870595">
                <a:moveTo>
                  <a:pt x="0" y="0"/>
                </a:moveTo>
                <a:lnTo>
                  <a:pt x="4870595" y="0"/>
                </a:lnTo>
                <a:lnTo>
                  <a:pt x="4870595" y="10280939"/>
                </a:lnTo>
                <a:lnTo>
                  <a:pt x="0" y="102809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766220" y="0"/>
            <a:ext cx="4870595" cy="10280939"/>
          </a:xfrm>
          <a:custGeom>
            <a:avLst/>
            <a:gdLst/>
            <a:ahLst/>
            <a:cxnLst/>
            <a:rect r="r" b="b" t="t" l="l"/>
            <a:pathLst>
              <a:path h="10280939" w="4870595">
                <a:moveTo>
                  <a:pt x="0" y="0"/>
                </a:moveTo>
                <a:lnTo>
                  <a:pt x="4870595" y="0"/>
                </a:lnTo>
                <a:lnTo>
                  <a:pt x="4870595" y="10280939"/>
                </a:lnTo>
                <a:lnTo>
                  <a:pt x="0" y="102809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383660" y="0"/>
            <a:ext cx="4870595" cy="10280939"/>
          </a:xfrm>
          <a:custGeom>
            <a:avLst/>
            <a:gdLst/>
            <a:ahLst/>
            <a:cxnLst/>
            <a:rect r="r" b="b" t="t" l="l"/>
            <a:pathLst>
              <a:path h="10280939" w="4870595">
                <a:moveTo>
                  <a:pt x="0" y="0"/>
                </a:moveTo>
                <a:lnTo>
                  <a:pt x="4870595" y="0"/>
                </a:lnTo>
                <a:lnTo>
                  <a:pt x="4870595" y="10280939"/>
                </a:lnTo>
                <a:lnTo>
                  <a:pt x="0" y="102809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47440" y="9530713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740797" y="891925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76067">
            <a:off x="17423081" y="4019417"/>
            <a:ext cx="1729838" cy="1729838"/>
          </a:xfrm>
          <a:custGeom>
            <a:avLst/>
            <a:gdLst/>
            <a:ahLst/>
            <a:cxnLst/>
            <a:rect r="r" b="b" t="t" l="l"/>
            <a:pathLst>
              <a:path h="1729838" w="1729838">
                <a:moveTo>
                  <a:pt x="0" y="0"/>
                </a:moveTo>
                <a:lnTo>
                  <a:pt x="1729838" y="0"/>
                </a:lnTo>
                <a:lnTo>
                  <a:pt x="1729838" y="1729838"/>
                </a:lnTo>
                <a:lnTo>
                  <a:pt x="0" y="1729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6688537"/>
            <a:ext cx="6589080" cy="1400180"/>
          </a:xfrm>
          <a:custGeom>
            <a:avLst/>
            <a:gdLst/>
            <a:ahLst/>
            <a:cxnLst/>
            <a:rect r="r" b="b" t="t" l="l"/>
            <a:pathLst>
              <a:path h="1400180" w="6589080">
                <a:moveTo>
                  <a:pt x="0" y="0"/>
                </a:moveTo>
                <a:lnTo>
                  <a:pt x="6589080" y="0"/>
                </a:lnTo>
                <a:lnTo>
                  <a:pt x="6589080" y="1400179"/>
                </a:lnTo>
                <a:lnTo>
                  <a:pt x="0" y="14001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46462" y="255477"/>
            <a:ext cx="5444855" cy="4811891"/>
          </a:xfrm>
          <a:custGeom>
            <a:avLst/>
            <a:gdLst/>
            <a:ahLst/>
            <a:cxnLst/>
            <a:rect r="r" b="b" t="t" l="l"/>
            <a:pathLst>
              <a:path h="4811891" w="5444855">
                <a:moveTo>
                  <a:pt x="0" y="0"/>
                </a:moveTo>
                <a:lnTo>
                  <a:pt x="5444855" y="0"/>
                </a:lnTo>
                <a:lnTo>
                  <a:pt x="5444855" y="4811890"/>
                </a:lnTo>
                <a:lnTo>
                  <a:pt x="0" y="48118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63850" y="6136509"/>
            <a:ext cx="2958971" cy="2663074"/>
          </a:xfrm>
          <a:custGeom>
            <a:avLst/>
            <a:gdLst/>
            <a:ahLst/>
            <a:cxnLst/>
            <a:rect r="r" b="b" t="t" l="l"/>
            <a:pathLst>
              <a:path h="2663074" w="2958971">
                <a:moveTo>
                  <a:pt x="0" y="0"/>
                </a:moveTo>
                <a:lnTo>
                  <a:pt x="2958970" y="0"/>
                </a:lnTo>
                <a:lnTo>
                  <a:pt x="2958970" y="2663074"/>
                </a:lnTo>
                <a:lnTo>
                  <a:pt x="0" y="26630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68890" y="6766932"/>
            <a:ext cx="5990410" cy="1362818"/>
          </a:xfrm>
          <a:custGeom>
            <a:avLst/>
            <a:gdLst/>
            <a:ahLst/>
            <a:cxnLst/>
            <a:rect r="r" b="b" t="t" l="l"/>
            <a:pathLst>
              <a:path h="1362818" w="5990410">
                <a:moveTo>
                  <a:pt x="0" y="0"/>
                </a:moveTo>
                <a:lnTo>
                  <a:pt x="5990410" y="0"/>
                </a:lnTo>
                <a:lnTo>
                  <a:pt x="5990410" y="1362819"/>
                </a:lnTo>
                <a:lnTo>
                  <a:pt x="0" y="136281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301892" y="2745611"/>
            <a:ext cx="2584035" cy="3767251"/>
          </a:xfrm>
          <a:custGeom>
            <a:avLst/>
            <a:gdLst/>
            <a:ahLst/>
            <a:cxnLst/>
            <a:rect r="r" b="b" t="t" l="l"/>
            <a:pathLst>
              <a:path h="3767251" w="2584035">
                <a:moveTo>
                  <a:pt x="0" y="0"/>
                </a:moveTo>
                <a:lnTo>
                  <a:pt x="2584035" y="0"/>
                </a:lnTo>
                <a:lnTo>
                  <a:pt x="2584035" y="3767251"/>
                </a:lnTo>
                <a:lnTo>
                  <a:pt x="0" y="376725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41696" y="2846697"/>
            <a:ext cx="4075278" cy="4075278"/>
          </a:xfrm>
          <a:custGeom>
            <a:avLst/>
            <a:gdLst/>
            <a:ahLst/>
            <a:cxnLst/>
            <a:rect r="r" b="b" t="t" l="l"/>
            <a:pathLst>
              <a:path h="4075278" w="4075278">
                <a:moveTo>
                  <a:pt x="0" y="0"/>
                </a:moveTo>
                <a:lnTo>
                  <a:pt x="4075279" y="0"/>
                </a:lnTo>
                <a:lnTo>
                  <a:pt x="4075279" y="4075278"/>
                </a:lnTo>
                <a:lnTo>
                  <a:pt x="0" y="407527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67346" y="3872033"/>
            <a:ext cx="8674350" cy="2264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5"/>
              </a:lnSpc>
            </a:pPr>
            <a:r>
              <a:rPr lang="en-US" sz="8150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Используемые технологии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78480" y="9334383"/>
            <a:ext cx="11980820" cy="50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4"/>
              </a:lnSpc>
              <a:spcBef>
                <a:spcPct val="0"/>
              </a:spcBef>
            </a:pP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330410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7494777" y="4258751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729941" y="1149029"/>
            <a:ext cx="1459882" cy="1459882"/>
            <a:chOff x="0" y="0"/>
            <a:chExt cx="1708150" cy="1708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1766425">
            <a:off x="17269101" y="270433"/>
            <a:ext cx="451350" cy="451350"/>
          </a:xfrm>
          <a:custGeom>
            <a:avLst/>
            <a:gdLst/>
            <a:ahLst/>
            <a:cxnLst/>
            <a:rect r="r" b="b" t="t" l="l"/>
            <a:pathLst>
              <a:path h="451350" w="451350">
                <a:moveTo>
                  <a:pt x="0" y="0"/>
                </a:moveTo>
                <a:lnTo>
                  <a:pt x="451351" y="0"/>
                </a:lnTo>
                <a:lnTo>
                  <a:pt x="451351" y="451350"/>
                </a:lnTo>
                <a:lnTo>
                  <a:pt x="0" y="451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474195">
            <a:off x="5812927" y="5932788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7" y="0"/>
                </a:lnTo>
                <a:lnTo>
                  <a:pt x="371467" y="371467"/>
                </a:lnTo>
                <a:lnTo>
                  <a:pt x="0" y="371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179950" y="2972458"/>
            <a:ext cx="218133" cy="218133"/>
            <a:chOff x="0" y="0"/>
            <a:chExt cx="1708150" cy="1708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048384" y="-91124"/>
            <a:ext cx="13210916" cy="8968067"/>
          </a:xfrm>
          <a:custGeom>
            <a:avLst/>
            <a:gdLst/>
            <a:ahLst/>
            <a:cxnLst/>
            <a:rect r="r" b="b" t="t" l="l"/>
            <a:pathLst>
              <a:path h="8968067" w="13210916">
                <a:moveTo>
                  <a:pt x="0" y="0"/>
                </a:moveTo>
                <a:lnTo>
                  <a:pt x="13210916" y="0"/>
                </a:lnTo>
                <a:lnTo>
                  <a:pt x="13210916" y="8968066"/>
                </a:lnTo>
                <a:lnTo>
                  <a:pt x="0" y="89680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2827" r="-10129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0350" y="4203919"/>
            <a:ext cx="8493650" cy="13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39"/>
              </a:lnSpc>
            </a:pPr>
            <a:r>
              <a:rPr lang="en-US" sz="9308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Архитектура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78480" y="9334383"/>
            <a:ext cx="11980820" cy="50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4"/>
              </a:lnSpc>
              <a:spcBef>
                <a:spcPct val="0"/>
              </a:spcBef>
            </a:pP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8225" y="9330410"/>
            <a:ext cx="520898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6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0455" y="2900684"/>
            <a:ext cx="11092510" cy="155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14"/>
              </a:lnSpc>
            </a:pPr>
            <a:r>
              <a:rPr lang="en-US" sz="10922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Тестирование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258447" y="2360802"/>
            <a:ext cx="7941825" cy="2265535"/>
            <a:chOff x="0" y="0"/>
            <a:chExt cx="10589100" cy="302071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0"/>
              <a:ext cx="10589100" cy="20443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920"/>
                </a:lnSpc>
                <a:spcBef>
                  <a:spcPct val="0"/>
                </a:spcBef>
              </a:pPr>
              <a:r>
                <a:rPr lang="en-US" sz="9228" b="true">
                  <a:solidFill>
                    <a:srgbClr val="F9F9FA"/>
                  </a:solidFill>
                  <a:latin typeface="Inter Bold"/>
                  <a:ea typeface="Inter Bold"/>
                  <a:cs typeface="Inter Bold"/>
                  <a:sym typeface="Inter Bold"/>
                </a:rPr>
                <a:t>Unit-тесты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82133" y="1617945"/>
              <a:ext cx="9750723" cy="14027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978"/>
                </a:lnSpc>
                <a:spcBef>
                  <a:spcPct val="0"/>
                </a:spcBef>
              </a:pPr>
              <a:r>
                <a:rPr lang="en-US" sz="6413" b="true">
                  <a:solidFill>
                    <a:srgbClr val="F9F9FA"/>
                  </a:solidFill>
                  <a:latin typeface="Inter Bold"/>
                  <a:ea typeface="Inter Bold"/>
                  <a:cs typeface="Inter Bold"/>
                  <a:sym typeface="Inter Bold"/>
                </a:rPr>
                <a:t>Go + Testify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F9F9FA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5257595" y="9339169"/>
            <a:ext cx="12001705" cy="51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2"/>
              </a:lnSpc>
              <a:spcBef>
                <a:spcPct val="0"/>
              </a:spcBef>
            </a:pP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200" y="5112112"/>
            <a:ext cx="16918364" cy="1580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20"/>
              </a:lnSpc>
              <a:spcBef>
                <a:spcPct val="0"/>
              </a:spcBef>
            </a:pPr>
            <a:r>
              <a:rPr lang="en-US" sz="9228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Ручное и автотесты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41799" y="6485114"/>
            <a:ext cx="8999426" cy="1083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78"/>
              </a:lnSpc>
              <a:spcBef>
                <a:spcPct val="0"/>
              </a:spcBef>
            </a:pPr>
            <a:r>
              <a:rPr lang="en-US" sz="6413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Swagger и Postman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6031" y="9335985"/>
            <a:ext cx="1404152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09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2876067">
            <a:off x="2381814" y="900751"/>
            <a:ext cx="527690" cy="527690"/>
          </a:xfrm>
          <a:custGeom>
            <a:avLst/>
            <a:gdLst/>
            <a:ahLst/>
            <a:cxnLst/>
            <a:rect r="r" b="b" t="t" l="l"/>
            <a:pathLst>
              <a:path h="527690" w="527690">
                <a:moveTo>
                  <a:pt x="0" y="0"/>
                </a:moveTo>
                <a:lnTo>
                  <a:pt x="527690" y="0"/>
                </a:lnTo>
                <a:lnTo>
                  <a:pt x="527690" y="527690"/>
                </a:lnTo>
                <a:lnTo>
                  <a:pt x="0" y="527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6036710" y="-884749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8" y="0"/>
                </a:lnTo>
                <a:lnTo>
                  <a:pt x="1769498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03251" y="6524700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8" y="0"/>
                </a:lnTo>
                <a:lnTo>
                  <a:pt x="1769498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DAGoSW-CrdQ</dc:identifier>
  <dcterms:modified xsi:type="dcterms:W3CDTF">2011-08-01T06:04:30Z</dcterms:modified>
  <cp:revision>1</cp:revision>
  <dc:title>Презентация финал ТП</dc:title>
</cp:coreProperties>
</file>