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90" r:id="rId2"/>
    <p:sldId id="369" r:id="rId3"/>
    <p:sldId id="370" r:id="rId4"/>
    <p:sldId id="371" r:id="rId5"/>
    <p:sldId id="372" r:id="rId6"/>
    <p:sldId id="373" r:id="rId7"/>
    <p:sldId id="355" r:id="rId8"/>
    <p:sldId id="356" r:id="rId9"/>
    <p:sldId id="374" r:id="rId10"/>
    <p:sldId id="360" r:id="rId11"/>
    <p:sldId id="376" r:id="rId12"/>
    <p:sldId id="377" r:id="rId13"/>
    <p:sldId id="378" r:id="rId14"/>
    <p:sldId id="362" r:id="rId15"/>
    <p:sldId id="363" r:id="rId16"/>
    <p:sldId id="364" r:id="rId17"/>
    <p:sldId id="365" r:id="rId18"/>
    <p:sldId id="381" r:id="rId19"/>
    <p:sldId id="382" r:id="rId20"/>
    <p:sldId id="383" r:id="rId21"/>
    <p:sldId id="35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5512" autoAdjust="0"/>
  </p:normalViewPr>
  <p:slideViewPr>
    <p:cSldViewPr snapToGrid="0" snapToObjects="1">
      <p:cViewPr varScale="1">
        <p:scale>
          <a:sx n="116" d="100"/>
          <a:sy n="116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4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I210 – Introduction to Programming </a:t>
            </a:r>
            <a:r>
              <a:rPr lang="en-US" smtClean="0"/>
              <a:t>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500" dirty="0" smtClean="0"/>
              <a:t>We run into this situation a lot, where we need to output a lot of variables in a very specific way:</a:t>
            </a:r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800" dirty="0" smtClean="0"/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800" dirty="0" smtClean="0"/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8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/>
              <a:t>I ran this program 3 times</a:t>
            </a:r>
            <a:br>
              <a:rPr lang="en-US" sz="2800" dirty="0" smtClean="0"/>
            </a:br>
            <a:r>
              <a:rPr lang="en-US" sz="2800" dirty="0" smtClean="0"/>
              <a:t>before I got everything to</a:t>
            </a:r>
            <a:br>
              <a:rPr lang="en-US" sz="2800" dirty="0" smtClean="0"/>
            </a:br>
            <a:r>
              <a:rPr lang="en-US" sz="2800" dirty="0" smtClean="0"/>
              <a:t>line up the way I wanted!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657476"/>
            <a:ext cx="7419975" cy="2124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5029200"/>
            <a:ext cx="3352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smtClean="0"/>
              <a:t>Python provides the </a:t>
            </a:r>
            <a:r>
              <a:rPr lang="en-US" sz="2800" b="1" dirty="0" smtClean="0">
                <a:solidFill>
                  <a:srgbClr val="FF0000"/>
                </a:solidFill>
              </a:rPr>
              <a:t>.format() </a:t>
            </a:r>
            <a:r>
              <a:rPr lang="en-US" sz="2800" dirty="0" smtClean="0"/>
              <a:t>method for strings, which can make this process less error-prone:</a:t>
            </a:r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800" dirty="0" smtClean="0"/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800" dirty="0" smtClean="0"/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8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/>
              <a:t>We can immediately see what</a:t>
            </a:r>
            <a:br>
              <a:rPr lang="en-US" sz="2800" dirty="0" smtClean="0"/>
            </a:br>
            <a:r>
              <a:rPr lang="en-US" sz="2800" dirty="0" smtClean="0"/>
              <a:t>the final output will look like</a:t>
            </a:r>
            <a:br>
              <a:rPr lang="en-US" sz="2800" dirty="0" smtClean="0"/>
            </a:br>
            <a:r>
              <a:rPr lang="en-US" sz="2800" dirty="0" smtClean="0"/>
              <a:t>by how we space the </a:t>
            </a:r>
            <a:r>
              <a:rPr lang="en-US" sz="2800" b="1" dirty="0" smtClean="0">
                <a:solidFill>
                  <a:srgbClr val="FF0000"/>
                </a:solidFill>
              </a:rPr>
              <a:t>{ }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697" y="4897376"/>
            <a:ext cx="3352800" cy="161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7" y="2498000"/>
            <a:ext cx="83439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700" dirty="0" smtClean="0"/>
              <a:t>Let’s say we want to print out a date as </a:t>
            </a:r>
            <a:r>
              <a:rPr lang="en-US" sz="3700" i="1" dirty="0" smtClean="0"/>
              <a:t>Month Day, Year: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3600" dirty="0">
                <a:latin typeface="Calibri"/>
                <a:cs typeface="Calibri"/>
              </a:rPr>
              <a:t>month = "</a:t>
            </a:r>
            <a:r>
              <a:rPr lang="en-US" sz="3600" dirty="0" smtClean="0">
                <a:latin typeface="Calibri"/>
                <a:cs typeface="Calibri"/>
              </a:rPr>
              <a:t>May"</a:t>
            </a:r>
            <a:endParaRPr lang="en-US" sz="3600" dirty="0">
              <a:latin typeface="Calibri"/>
              <a:cs typeface="Calibri"/>
            </a:endParaRPr>
          </a:p>
          <a:p>
            <a:pPr marL="400050" lvl="1" indent="0">
              <a:buNone/>
            </a:pPr>
            <a:r>
              <a:rPr lang="en-US" sz="3600" dirty="0">
                <a:latin typeface="Calibri"/>
                <a:cs typeface="Calibri"/>
              </a:rPr>
              <a:t>day = </a:t>
            </a:r>
            <a:r>
              <a:rPr lang="en-US" sz="3600" dirty="0" smtClean="0">
                <a:latin typeface="Calibri"/>
                <a:cs typeface="Calibri"/>
              </a:rPr>
              <a:t>23</a:t>
            </a:r>
            <a:endParaRPr lang="en-US" sz="3600" dirty="0">
              <a:latin typeface="Calibri"/>
              <a:cs typeface="Calibri"/>
            </a:endParaRPr>
          </a:p>
          <a:p>
            <a:pPr marL="400050" lvl="1" indent="0">
              <a:buNone/>
            </a:pPr>
            <a:r>
              <a:rPr lang="en-US" sz="3600" dirty="0">
                <a:latin typeface="Calibri"/>
                <a:cs typeface="Calibri"/>
              </a:rPr>
              <a:t>year = 2016</a:t>
            </a:r>
          </a:p>
          <a:p>
            <a:pPr marL="400050" lvl="1" indent="0">
              <a:buNone/>
            </a:pPr>
            <a:endParaRPr lang="en-US" sz="3600" b="1" dirty="0">
              <a:latin typeface="Calibri"/>
              <a:cs typeface="Calibri"/>
            </a:endParaRPr>
          </a:p>
          <a:p>
            <a:pPr marL="400050" lvl="1" indent="0">
              <a:buNone/>
            </a:pPr>
            <a:r>
              <a:rPr lang="en-US" sz="3600" b="1" dirty="0">
                <a:latin typeface="Calibri"/>
                <a:cs typeface="Calibri"/>
              </a:rPr>
              <a:t>output = </a:t>
            </a:r>
            <a:r>
              <a:rPr lang="en-US" sz="3600" b="1" dirty="0" smtClean="0">
                <a:latin typeface="Calibri"/>
                <a:cs typeface="Calibri"/>
              </a:rPr>
              <a:t>"{0} {1}</a:t>
            </a:r>
            <a:r>
              <a:rPr lang="en-US" sz="3600" b="1" dirty="0">
                <a:latin typeface="Calibri"/>
                <a:cs typeface="Calibri"/>
              </a:rPr>
              <a:t>, </a:t>
            </a:r>
            <a:r>
              <a:rPr lang="en-US" sz="3600" b="1" dirty="0" smtClean="0">
                <a:latin typeface="Calibri"/>
                <a:cs typeface="Calibri"/>
              </a:rPr>
              <a:t>{2}</a:t>
            </a:r>
            <a:r>
              <a:rPr lang="en-US" sz="3600" b="1" dirty="0">
                <a:latin typeface="Calibri"/>
                <a:cs typeface="Calibri"/>
              </a:rPr>
              <a:t>"</a:t>
            </a:r>
          </a:p>
          <a:p>
            <a:pPr marL="400050" lvl="1" indent="0">
              <a:buNone/>
            </a:pPr>
            <a:r>
              <a:rPr lang="en-US" sz="3600" b="1" dirty="0">
                <a:latin typeface="Calibri"/>
                <a:cs typeface="Calibri"/>
              </a:rPr>
              <a:t>print(</a:t>
            </a:r>
            <a:r>
              <a:rPr lang="en-US" sz="3600" b="1" dirty="0" err="1">
                <a:latin typeface="Calibri"/>
                <a:cs typeface="Calibri"/>
              </a:rPr>
              <a:t>output.format</a:t>
            </a:r>
            <a:r>
              <a:rPr lang="en-US" sz="3600" b="1" dirty="0">
                <a:latin typeface="Calibri"/>
                <a:cs typeface="Calibri"/>
              </a:rPr>
              <a:t>(month, day, year)</a:t>
            </a:r>
            <a:r>
              <a:rPr lang="en-US" sz="3600" b="1" dirty="0" smtClean="0">
                <a:latin typeface="Calibri"/>
                <a:cs typeface="Calibri"/>
              </a:rPr>
              <a:t>)</a:t>
            </a:r>
          </a:p>
          <a:p>
            <a:pPr marL="400050" lvl="1" indent="0">
              <a:buNone/>
            </a:pPr>
            <a:endParaRPr lang="en-US" sz="3600" dirty="0">
              <a:latin typeface="Calibri"/>
              <a:cs typeface="Calibri"/>
            </a:endParaRPr>
          </a:p>
          <a:p>
            <a:pPr marL="400050" lvl="1" indent="0">
              <a:buNone/>
            </a:pPr>
            <a:r>
              <a:rPr lang="en-US" sz="3600" i="1" dirty="0" smtClean="0">
                <a:solidFill>
                  <a:schemeClr val="accent5"/>
                </a:solidFill>
                <a:latin typeface="Calibri"/>
                <a:cs typeface="Calibri"/>
              </a:rPr>
              <a:t>&gt;&gt; May 23, 2016</a:t>
            </a:r>
            <a:endParaRPr lang="en-US" sz="3600" i="1" dirty="0">
              <a:solidFill>
                <a:schemeClr val="accent5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3700" dirty="0"/>
          </a:p>
          <a:p>
            <a:r>
              <a:rPr lang="en-US" sz="3700" dirty="0" smtClean="0"/>
              <a:t>Notice that </a:t>
            </a:r>
            <a:r>
              <a:rPr lang="en-US" sz="3700" b="1" dirty="0" smtClean="0">
                <a:solidFill>
                  <a:srgbClr val="FF0000"/>
                </a:solidFill>
              </a:rPr>
              <a:t>.format </a:t>
            </a:r>
            <a:r>
              <a:rPr lang="en-US" sz="3700" dirty="0" smtClean="0"/>
              <a:t>also converts the </a:t>
            </a:r>
            <a:r>
              <a:rPr lang="en-US" sz="3700" dirty="0" err="1" smtClean="0"/>
              <a:t>ints</a:t>
            </a:r>
            <a:r>
              <a:rPr lang="en-US" sz="3700" dirty="0" smtClean="0"/>
              <a:t> to strings. </a:t>
            </a:r>
          </a:p>
        </p:txBody>
      </p:sp>
    </p:spTree>
    <p:extLst>
      <p:ext uri="{BB962C8B-B14F-4D97-AF65-F5344CB8AC3E}">
        <p14:creationId xmlns:p14="http://schemas.microsoft.com/office/powerpoint/2010/main" val="425207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286"/>
            <a:ext cx="8229600" cy="521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we need to print out several dates, it's now very easy to do </a:t>
            </a:r>
            <a:r>
              <a:rPr lang="en-US" sz="2800" dirty="0" smtClean="0"/>
              <a:t>so by changing </a:t>
            </a:r>
            <a:r>
              <a:rPr lang="en-US" sz="2800" dirty="0"/>
              <a:t>the variables we </a:t>
            </a:r>
            <a:r>
              <a:rPr lang="en-US" sz="2800" dirty="0" smtClean="0"/>
              <a:t>pass to </a:t>
            </a:r>
            <a:r>
              <a:rPr lang="en-US" sz="2800" b="1" dirty="0">
                <a:solidFill>
                  <a:srgbClr val="FF0000"/>
                </a:solidFill>
              </a:rPr>
              <a:t>.</a:t>
            </a:r>
            <a:r>
              <a:rPr lang="en-US" sz="2800" b="1" dirty="0" smtClean="0">
                <a:solidFill>
                  <a:srgbClr val="FF0000"/>
                </a:solidFill>
              </a:rPr>
              <a:t>format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14861"/>
            <a:ext cx="7839075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93110"/>
            <a:ext cx="4143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7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Let’s say we want to compare the growth of </a:t>
            </a:r>
            <a:br>
              <a:rPr lang="en-US" dirty="0" smtClean="0"/>
            </a:br>
            <a:r>
              <a:rPr lang="en-US" dirty="0" smtClean="0"/>
              <a:t>3 functions:</a:t>
            </a:r>
            <a:br>
              <a:rPr lang="en-US" dirty="0" smtClean="0"/>
            </a:br>
            <a:r>
              <a:rPr lang="en-US" sz="2800" dirty="0" smtClean="0"/>
              <a:t>					</a:t>
            </a:r>
            <a:r>
              <a:rPr lang="en-US" sz="2800" dirty="0" smtClean="0">
                <a:solidFill>
                  <a:srgbClr val="0070C0"/>
                </a:solidFill>
              </a:rPr>
              <a:t>n</a:t>
            </a:r>
            <a:r>
              <a:rPr lang="en-US" sz="2800" baseline="30000" dirty="0" smtClean="0">
                <a:solidFill>
                  <a:srgbClr val="0070C0"/>
                </a:solidFill>
              </a:rPr>
              <a:t>3</a:t>
            </a:r>
            <a:r>
              <a:rPr lang="en-US" sz="2800" dirty="0" smtClean="0">
                <a:solidFill>
                  <a:srgbClr val="0070C0"/>
                </a:solidFill>
              </a:rPr>
              <a:t> 			2</a:t>
            </a:r>
            <a:r>
              <a:rPr lang="en-US" sz="2800" baseline="30000" dirty="0" smtClean="0">
                <a:solidFill>
                  <a:srgbClr val="0070C0"/>
                </a:solidFill>
              </a:rPr>
              <a:t>n</a:t>
            </a:r>
            <a:r>
              <a:rPr lang="en-US" sz="2800" dirty="0" smtClean="0">
                <a:solidFill>
                  <a:srgbClr val="0070C0"/>
                </a:solidFill>
              </a:rPr>
              <a:t>			5n </a:t>
            </a:r>
            <a:r>
              <a:rPr lang="en-US" sz="2800" dirty="0">
                <a:solidFill>
                  <a:srgbClr val="0070C0"/>
                </a:solidFill>
              </a:rPr>
              <a:t>	</a:t>
            </a:r>
            <a:endParaRPr lang="en-US" sz="2800" dirty="0" smtClean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21906"/>
            <a:ext cx="5429250" cy="2657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95712"/>
            <a:ext cx="2807447" cy="27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Let’s </a:t>
            </a:r>
            <a:r>
              <a:rPr lang="en-US" dirty="0"/>
              <a:t>say we want to compare the growth of </a:t>
            </a:r>
            <a:br>
              <a:rPr lang="en-US" dirty="0"/>
            </a:br>
            <a:r>
              <a:rPr lang="en-US" dirty="0" smtClean="0"/>
              <a:t>3 </a:t>
            </a:r>
            <a:r>
              <a:rPr lang="en-US" dirty="0"/>
              <a:t>functions:</a:t>
            </a:r>
            <a:br>
              <a:rPr lang="en-US" dirty="0"/>
            </a:br>
            <a:r>
              <a:rPr lang="en-US" sz="2800" dirty="0"/>
              <a:t>					</a:t>
            </a:r>
            <a:r>
              <a:rPr lang="en-US" sz="2800" dirty="0">
                <a:solidFill>
                  <a:srgbClr val="0070C0"/>
                </a:solidFill>
              </a:rPr>
              <a:t>n</a:t>
            </a:r>
            <a:r>
              <a:rPr lang="en-US" sz="2800" baseline="30000" dirty="0">
                <a:solidFill>
                  <a:srgbClr val="0070C0"/>
                </a:solidFill>
              </a:rPr>
              <a:t>3</a:t>
            </a:r>
            <a:r>
              <a:rPr lang="en-US" sz="2800" dirty="0">
                <a:solidFill>
                  <a:srgbClr val="0070C0"/>
                </a:solidFill>
              </a:rPr>
              <a:t> 			2</a:t>
            </a:r>
            <a:r>
              <a:rPr lang="en-US" sz="2800" baseline="30000" dirty="0">
                <a:solidFill>
                  <a:srgbClr val="0070C0"/>
                </a:solidFill>
              </a:rPr>
              <a:t>n</a:t>
            </a:r>
            <a:r>
              <a:rPr lang="en-US" sz="2800" dirty="0">
                <a:solidFill>
                  <a:srgbClr val="0070C0"/>
                </a:solidFill>
              </a:rPr>
              <a:t>			5n</a:t>
            </a:r>
            <a:endParaRPr lang="en-US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0" y="3363366"/>
            <a:ext cx="5429250" cy="26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66" y="3225449"/>
            <a:ext cx="3145334" cy="29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say we want to compare the growth of </a:t>
            </a:r>
            <a:br>
              <a:rPr lang="en-US" dirty="0"/>
            </a:br>
            <a:r>
              <a:rPr lang="en-US" dirty="0" smtClean="0"/>
              <a:t>3 </a:t>
            </a:r>
            <a:r>
              <a:rPr lang="en-US" dirty="0"/>
              <a:t>functions</a:t>
            </a:r>
            <a:r>
              <a:rPr lang="en-US" dirty="0" smtClean="0"/>
              <a:t>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			</a:t>
            </a:r>
            <a:r>
              <a:rPr lang="en-US" sz="2800" dirty="0">
                <a:solidFill>
                  <a:srgbClr val="0070C0"/>
                </a:solidFill>
              </a:rPr>
              <a:t>n</a:t>
            </a:r>
            <a:r>
              <a:rPr lang="en-US" sz="2800" baseline="30000" dirty="0">
                <a:solidFill>
                  <a:srgbClr val="0070C0"/>
                </a:solidFill>
              </a:rPr>
              <a:t>3</a:t>
            </a:r>
            <a:r>
              <a:rPr lang="en-US" sz="2800" dirty="0">
                <a:solidFill>
                  <a:srgbClr val="0070C0"/>
                </a:solidFill>
              </a:rPr>
              <a:t> 			2</a:t>
            </a:r>
            <a:r>
              <a:rPr lang="en-US" sz="2800" baseline="30000" dirty="0">
                <a:solidFill>
                  <a:srgbClr val="0070C0"/>
                </a:solidFill>
              </a:rPr>
              <a:t>n</a:t>
            </a:r>
            <a:r>
              <a:rPr lang="en-US" sz="2800" dirty="0">
                <a:solidFill>
                  <a:srgbClr val="0070C0"/>
                </a:solidFill>
              </a:rPr>
              <a:t>			5n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550" y="3547540"/>
            <a:ext cx="3159540" cy="2458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" y="3448290"/>
            <a:ext cx="54292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.format() </a:t>
            </a:r>
            <a:r>
              <a:rPr lang="en-US" sz="2800" dirty="0"/>
              <a:t>also allows us to specify a minimum number of characters AND whether we want to left-align or right-align the data: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276601"/>
            <a:ext cx="5223933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527" y="3259183"/>
            <a:ext cx="3441560" cy="268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84" y="1600200"/>
            <a:ext cx="8641492" cy="511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we want to control the width, we have options.</a:t>
            </a:r>
            <a:endParaRPr lang="en-US" sz="2800" b="1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60" y="2419607"/>
            <a:ext cx="74485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6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600200"/>
            <a:ext cx="8649730" cy="511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we want to control the width, we have options.</a:t>
            </a:r>
            <a:endParaRPr lang="en-US" sz="2800" b="1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355718"/>
            <a:ext cx="74485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7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17523"/>
            <a:ext cx="7751285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Formatting Output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dirty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Nested Sequences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dirty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Table Print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dirty="0">
              <a:latin typeface="Cambria"/>
              <a:cs typeface="Cambria"/>
            </a:endParaRPr>
          </a:p>
        </p:txBody>
      </p:sp>
      <p:pic>
        <p:nvPicPr>
          <p:cNvPr id="6" name="Picture 2" descr="http://weknowmemes.com/wp-content/uploads/2012/12/elephant-in-tree-me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846138"/>
            <a:ext cx="3810000" cy="5080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8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have to be careful to remove the numbers in our placeholders! Otherwise…</a:t>
            </a:r>
            <a:endParaRPr lang="en-US" sz="2800" b="1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734725"/>
            <a:ext cx="7448550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9" y="4759581"/>
            <a:ext cx="7909742" cy="143742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265405" y="4234249"/>
            <a:ext cx="799071" cy="1244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854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We’ve seen that we can control the </a:t>
            </a:r>
            <a:r>
              <a:rPr lang="en-US" i="1" dirty="0" smtClean="0"/>
              <a:t>end character</a:t>
            </a:r>
            <a:r>
              <a:rPr lang="en-US" dirty="0" smtClean="0"/>
              <a:t> to </a:t>
            </a:r>
            <a:r>
              <a:rPr lang="en-US" b="1" dirty="0" smtClean="0"/>
              <a:t>suppress</a:t>
            </a:r>
            <a:r>
              <a:rPr lang="en-US" dirty="0" smtClean="0"/>
              <a:t> the automatic newline: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0" y="2845824"/>
            <a:ext cx="5019675" cy="3305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447" y="3607824"/>
            <a:ext cx="38195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771"/>
            <a:ext cx="8229600" cy="4746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also automatically insert a </a:t>
            </a:r>
            <a:r>
              <a:rPr lang="en-US" b="1" dirty="0" smtClean="0"/>
              <a:t>separator</a:t>
            </a:r>
            <a:r>
              <a:rPr lang="en-US" dirty="0" smtClean="0"/>
              <a:t> when we print: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48" y="3010053"/>
            <a:ext cx="4953000" cy="3114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39" y="3743478"/>
            <a:ext cx="3352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Lists and Tuples can have other Lists and Tuples as items (nesting)!!</a:t>
            </a:r>
          </a:p>
          <a:p>
            <a:pPr marL="118872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118872" indent="0">
              <a:buNone/>
            </a:pP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nested_list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= [("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Python","PHP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"), "Hello", [23, 4]]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118872" indent="0">
              <a:spcBef>
                <a:spcPts val="1872"/>
              </a:spcBef>
              <a:buNone/>
            </a:pP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nested_tuple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= (("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Python","PHP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"), "Hello",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[23, 4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])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162" y="4914256"/>
            <a:ext cx="2858445" cy="19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7393"/>
            <a:ext cx="8229600" cy="4954294"/>
          </a:xfrm>
        </p:spPr>
        <p:txBody>
          <a:bodyPr/>
          <a:lstStyle/>
          <a:p>
            <a:pPr marL="118872" indent="0">
              <a:buNone/>
            </a:pPr>
            <a:r>
              <a:rPr lang="en-US" sz="2800" b="1" dirty="0">
                <a:solidFill>
                  <a:srgbClr val="16649A"/>
                </a:solidFill>
                <a:latin typeface="Calibri"/>
                <a:cs typeface="Calibri"/>
              </a:rPr>
              <a:t>scores = [("Abe", 200), ("Bill", 180), ("Mary", 215)</a:t>
            </a:r>
            <a:r>
              <a:rPr lang="en-US" sz="2800" b="1" dirty="0" smtClean="0">
                <a:solidFill>
                  <a:srgbClr val="16649A"/>
                </a:solidFill>
                <a:latin typeface="Calibri"/>
                <a:cs typeface="Calibri"/>
              </a:rPr>
              <a:t>]</a:t>
            </a:r>
            <a:br>
              <a:rPr lang="en-US" sz="2800" b="1" dirty="0" smtClean="0">
                <a:solidFill>
                  <a:srgbClr val="16649A"/>
                </a:solidFill>
                <a:latin typeface="Calibri"/>
                <a:cs typeface="Calibri"/>
              </a:rPr>
            </a:br>
            <a:endParaRPr lang="en-US" sz="1800" dirty="0" smtClean="0">
              <a:solidFill>
                <a:srgbClr val="16649A"/>
              </a:solidFill>
            </a:endParaRPr>
          </a:p>
          <a:p>
            <a:pPr marL="0" indent="0">
              <a:buNone/>
            </a:pPr>
            <a:r>
              <a:rPr lang="en-US" dirty="0" smtClean="0"/>
              <a:t> We can think of this list as a </a:t>
            </a:r>
            <a:r>
              <a:rPr lang="en-US" b="1" dirty="0" smtClean="0"/>
              <a:t>table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47800" y="34893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(col 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 (col 1)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 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“Abe”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“Bill”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“Mary”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9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081"/>
            <a:ext cx="8229600" cy="469471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500" dirty="0" smtClean="0"/>
              <a:t>Compare the output for these methods of printing the contents of a nested sequence:</a:t>
            </a:r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800" dirty="0" smtClean="0"/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800" dirty="0" smtClean="0"/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800" dirty="0" smtClean="0"/>
          </a:p>
          <a:p>
            <a:pPr>
              <a:lnSpc>
                <a:spcPct val="110000"/>
              </a:lnSpc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3000" i="1" dirty="0" smtClean="0">
                <a:solidFill>
                  <a:srgbClr val="0070C0"/>
                </a:solidFill>
              </a:rPr>
              <a:t>Which one looks more like a table?</a:t>
            </a:r>
            <a:endParaRPr lang="en-US" sz="3000" i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5" y="2895600"/>
            <a:ext cx="5588113" cy="2428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895600"/>
            <a:ext cx="3062159" cy="23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0425"/>
            <a:ext cx="8229600" cy="496431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800" dirty="0" smtClean="0"/>
              <a:t>If we know </a:t>
            </a:r>
            <a:r>
              <a:rPr lang="en-US" sz="3800" i="1" dirty="0" smtClean="0"/>
              <a:t>exactly</a:t>
            </a:r>
            <a:r>
              <a:rPr lang="en-US" sz="3800" dirty="0" smtClean="0"/>
              <a:t> how many pieces are in the inner sequence, we can do what’s called </a:t>
            </a:r>
            <a:r>
              <a:rPr lang="en-US" sz="3800" b="1" dirty="0" smtClean="0"/>
              <a:t>unpacking</a:t>
            </a:r>
            <a:r>
              <a:rPr lang="en-US" sz="38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800" dirty="0" smtClean="0"/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endParaRPr lang="en-US" sz="2800" dirty="0" smtClean="0"/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endParaRPr lang="en-US" sz="2800" dirty="0" smtClean="0"/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endParaRPr lang="en-US" sz="2800" dirty="0" smtClean="0"/>
          </a:p>
          <a:p>
            <a:pPr>
              <a:lnSpc>
                <a:spcPct val="120000"/>
              </a:lnSpc>
            </a:pP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3500" dirty="0" smtClean="0"/>
              <a:t>Unpacking assigns the pieces of the inner sequence to multiple variables at once! </a:t>
            </a:r>
          </a:p>
          <a:p>
            <a:pPr>
              <a:lnSpc>
                <a:spcPct val="120000"/>
              </a:lnSpc>
            </a:pPr>
            <a:r>
              <a:rPr lang="en-US" sz="3500" dirty="0" smtClean="0"/>
              <a:t>This can be better when using </a:t>
            </a:r>
            <a:r>
              <a:rPr lang="en-US" sz="3500" b="1" dirty="0" smtClean="0">
                <a:solidFill>
                  <a:srgbClr val="FF0000"/>
                </a:solidFill>
              </a:rPr>
              <a:t>entry[0]</a:t>
            </a:r>
            <a:r>
              <a:rPr lang="en-US" sz="3500" dirty="0" smtClean="0">
                <a:solidFill>
                  <a:srgbClr val="FF0000"/>
                </a:solidFill>
              </a:rPr>
              <a:t> </a:t>
            </a:r>
            <a:r>
              <a:rPr lang="en-US" sz="3500" dirty="0" smtClean="0"/>
              <a:t>or</a:t>
            </a:r>
            <a:r>
              <a:rPr lang="en-US" sz="3500" dirty="0" smtClean="0">
                <a:solidFill>
                  <a:srgbClr val="FF0000"/>
                </a:solidFill>
              </a:rPr>
              <a:t> </a:t>
            </a:r>
            <a:r>
              <a:rPr lang="en-US" sz="3500" b="1" dirty="0" smtClean="0">
                <a:solidFill>
                  <a:srgbClr val="FF0000"/>
                </a:solidFill>
              </a:rPr>
              <a:t>entry[1]</a:t>
            </a:r>
            <a:r>
              <a:rPr lang="en-US" sz="3500" dirty="0" smtClean="0"/>
              <a:t> is confusing.</a:t>
            </a:r>
            <a:endParaRPr lang="en-US" sz="3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08108"/>
            <a:ext cx="6124575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808108"/>
            <a:ext cx="32956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Sequences (Table Print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9903"/>
            <a:ext cx="8229600" cy="50909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500" dirty="0" smtClean="0"/>
              <a:t>If we need index numbers, we can </a:t>
            </a:r>
            <a:r>
              <a:rPr lang="en-US" sz="3500" b="1" dirty="0" smtClean="0"/>
              <a:t>double index</a:t>
            </a:r>
            <a:r>
              <a:rPr lang="en-US" sz="3500" dirty="0" smtClean="0"/>
              <a:t>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marL="0" indent="0" algn="r">
              <a:buNone/>
            </a:pPr>
            <a:endParaRPr lang="en-US" sz="2800" dirty="0" smtClean="0"/>
          </a:p>
          <a:p>
            <a:pPr marL="0" indent="0" algn="r">
              <a:buNone/>
            </a:pPr>
            <a:r>
              <a:rPr lang="en-US" sz="2800" dirty="0" smtClean="0"/>
              <a:t>The value of 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 is the row – </a:t>
            </a:r>
            <a:br>
              <a:rPr lang="en-US" sz="2800" dirty="0" smtClean="0"/>
            </a:br>
            <a:r>
              <a:rPr lang="en-US" sz="2800" dirty="0" smtClean="0"/>
              <a:t>it determines </a:t>
            </a:r>
            <a:r>
              <a:rPr lang="en-US" sz="2800" i="1" dirty="0" smtClean="0"/>
              <a:t>which</a:t>
            </a:r>
            <a:r>
              <a:rPr lang="en-US" sz="2800" dirty="0" smtClean="0"/>
              <a:t> tuple we have.</a:t>
            </a:r>
          </a:p>
          <a:p>
            <a:pPr marL="0" indent="0" algn="r">
              <a:buNone/>
            </a:pPr>
            <a:endParaRPr lang="en-US" sz="2600" dirty="0" smtClean="0"/>
          </a:p>
          <a:p>
            <a:pPr marL="0" indent="0" algn="r">
              <a:buNone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FF0000"/>
                </a:solidFill>
              </a:rPr>
              <a:t>[0]</a:t>
            </a:r>
            <a:r>
              <a:rPr lang="en-US" sz="2800" b="1" dirty="0" smtClean="0"/>
              <a:t> </a:t>
            </a:r>
            <a:r>
              <a:rPr lang="en-US" sz="2800" dirty="0" smtClean="0"/>
              <a:t>or </a:t>
            </a:r>
            <a:r>
              <a:rPr lang="en-US" sz="2800" b="1" dirty="0" smtClean="0">
                <a:solidFill>
                  <a:srgbClr val="FF0000"/>
                </a:solidFill>
              </a:rPr>
              <a:t>[1]</a:t>
            </a:r>
            <a:r>
              <a:rPr lang="en-US" sz="2800" b="1" dirty="0" smtClean="0"/>
              <a:t> </a:t>
            </a:r>
            <a:r>
              <a:rPr lang="en-US" sz="2800" dirty="0" smtClean="0"/>
              <a:t>after it gets us </a:t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70C0"/>
                </a:solidFill>
              </a:rPr>
              <a:t>name</a:t>
            </a:r>
            <a:r>
              <a:rPr lang="en-US" sz="2800" dirty="0" smtClean="0"/>
              <a:t> or </a:t>
            </a:r>
            <a:r>
              <a:rPr lang="en-US" sz="2800" b="1" dirty="0" smtClean="0">
                <a:solidFill>
                  <a:srgbClr val="0070C0"/>
                </a:solidFill>
              </a:rPr>
              <a:t>score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from that tuple.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56" y="2547079"/>
            <a:ext cx="2931088" cy="1914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115680"/>
            <a:ext cx="5562600" cy="262990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5028540"/>
          <a:ext cx="2679357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119"/>
                <a:gridCol w="893119"/>
                <a:gridCol w="893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i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Name (col 0)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Score (col 1)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Row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“Abe”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200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Row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“Bill”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180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Row 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“Mary”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215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9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312</TotalTime>
  <Words>519</Words>
  <Application>Microsoft Office PowerPoint</Application>
  <PresentationFormat>On-screen Show (4:3)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Georgia</vt:lpstr>
      <vt:lpstr>Information-Infrastructure</vt:lpstr>
      <vt:lpstr>I210 – Introduction to Programming with Python</vt:lpstr>
      <vt:lpstr>Today</vt:lpstr>
      <vt:lpstr>Formatting Output</vt:lpstr>
      <vt:lpstr>Formatting Output</vt:lpstr>
      <vt:lpstr>Nested Sequences</vt:lpstr>
      <vt:lpstr>Nested Sequences</vt:lpstr>
      <vt:lpstr>Nested Sequences</vt:lpstr>
      <vt:lpstr>Nested Sequences</vt:lpstr>
      <vt:lpstr>Nested Sequences (Table Print 1)</vt:lpstr>
      <vt:lpstr>Formatting Output</vt:lpstr>
      <vt:lpstr>Formatting Output</vt:lpstr>
      <vt:lpstr>Formatting Output</vt:lpstr>
      <vt:lpstr>Formatting Output</vt:lpstr>
      <vt:lpstr>Formatting Output</vt:lpstr>
      <vt:lpstr>Formatting Output</vt:lpstr>
      <vt:lpstr>Formatting Output</vt:lpstr>
      <vt:lpstr>Formatting Output</vt:lpstr>
      <vt:lpstr>Formatting Output</vt:lpstr>
      <vt:lpstr>Formatting Output</vt:lpstr>
      <vt:lpstr>Formatting Output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Lee</dc:creator>
  <cp:lastModifiedBy>Duncan, J</cp:lastModifiedBy>
  <cp:revision>47</cp:revision>
  <dcterms:created xsi:type="dcterms:W3CDTF">2015-12-29T00:29:41Z</dcterms:created>
  <dcterms:modified xsi:type="dcterms:W3CDTF">2016-09-25T01:05:07Z</dcterms:modified>
</cp:coreProperties>
</file>