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90" r:id="rId2"/>
    <p:sldId id="288" r:id="rId3"/>
    <p:sldId id="326" r:id="rId4"/>
    <p:sldId id="327" r:id="rId5"/>
    <p:sldId id="328" r:id="rId6"/>
    <p:sldId id="351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0" autoAdjust="0"/>
    <p:restoredTop sz="95512" autoAdjust="0"/>
  </p:normalViewPr>
  <p:slideViewPr>
    <p:cSldViewPr snapToGrid="0" snapToObjects="1">
      <p:cViewPr varScale="1">
        <p:scale>
          <a:sx n="116" d="100"/>
          <a:sy n="116" d="100"/>
        </p:scale>
        <p:origin x="1776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46EAA-3B6D-6F4E-B65D-42C599A8905C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EA4E0-E502-194F-83B3-EC605CCEB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1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1555F-F8B5-40C5-AD48-CE1B220BE66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28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1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Ligh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02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53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63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37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72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99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00009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24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14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4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8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up Wo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9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up Work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7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i="0" cap="all">
                <a:solidFill>
                  <a:schemeClr val="bg1">
                    <a:lumMod val="8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2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4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1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27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2CD6C-6F82-5D4B-8A84-CF166E349019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7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63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4" r:id="rId1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/>
          <a:ea typeface="+mj-ea"/>
          <a:cs typeface="Cambr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mbria"/>
          <a:ea typeface="+mn-ea"/>
          <a:cs typeface="Cambr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mbria"/>
          <a:ea typeface="+mn-ea"/>
          <a:cs typeface="Cambr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mbria"/>
          <a:ea typeface="+mn-ea"/>
          <a:cs typeface="Cambr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mbria"/>
          <a:ea typeface="+mn-ea"/>
          <a:cs typeface="Cambr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mbria"/>
          <a:ea typeface="+mn-ea"/>
          <a:cs typeface="Cambr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I210 – Introduction to Programming </a:t>
            </a:r>
            <a:r>
              <a:rPr lang="en-US" smtClean="0"/>
              <a:t>with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0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Dasher3 (Group Work) 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1800"/>
            <a:ext cx="8229600" cy="4984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 smtClean="0"/>
              <a:t>Alter the </a:t>
            </a:r>
            <a:r>
              <a:rPr lang="en-US" sz="3000" b="1" i="1" dirty="0" smtClean="0"/>
              <a:t>dasher2</a:t>
            </a:r>
            <a:r>
              <a:rPr lang="en-US" sz="3000" b="1" dirty="0" smtClean="0"/>
              <a:t> function so that the total line length is an argument to the function. </a:t>
            </a: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Give this argument a default value of 20. </a:t>
            </a:r>
            <a:endParaRPr lang="en-US" sz="3000" dirty="0"/>
          </a:p>
          <a:p>
            <a:pPr marL="0" indent="0" algn="ctr">
              <a:buNone/>
            </a:pPr>
            <a:r>
              <a:rPr lang="en-US" sz="2200" i="1" dirty="0" smtClean="0">
                <a:solidFill>
                  <a:srgbClr val="0070C0"/>
                </a:solidFill>
              </a:rPr>
              <a:t>TIP: This does not involve changing much code! </a:t>
            </a:r>
            <a:r>
              <a:rPr lang="en-US" sz="2200" dirty="0" smtClean="0">
                <a:solidFill>
                  <a:srgbClr val="0070C0"/>
                </a:solidFill>
              </a:rPr>
              <a:t>Where did you use the number 20? Change it to the new argument.</a:t>
            </a:r>
          </a:p>
          <a:p>
            <a:pPr marL="118872" indent="0">
              <a:buNone/>
            </a:pP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11" y="4318688"/>
            <a:ext cx="3762375" cy="1809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211" y="4329574"/>
            <a:ext cx="3419475" cy="1771650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6" idx="3"/>
            <a:endCxn id="7" idx="1"/>
          </p:cNvCxnSpPr>
          <p:nvPr/>
        </p:nvCxnSpPr>
        <p:spPr>
          <a:xfrm flipV="1">
            <a:off x="4059986" y="5215399"/>
            <a:ext cx="1419225" cy="81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91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Dasher3 (Algorithm)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34183"/>
          </a:xfrm>
        </p:spPr>
        <p:txBody>
          <a:bodyPr>
            <a:normAutofit fontScale="70000" lnSpcReduction="20000"/>
          </a:bodyPr>
          <a:lstStyle/>
          <a:p>
            <a:pPr marL="118872" indent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define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 function that takes a string and a </a:t>
            </a:r>
            <a:r>
              <a:rPr lang="en-US" b="1" dirty="0">
                <a:solidFill>
                  <a:srgbClr val="00B050"/>
                </a:solidFill>
              </a:rPr>
              <a:t>length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(default 20)</a:t>
            </a:r>
          </a:p>
          <a:p>
            <a:pPr marL="118872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check to see if the string is </a:t>
            </a:r>
            <a:r>
              <a:rPr lang="en-US" b="1" dirty="0">
                <a:solidFill>
                  <a:srgbClr val="00B050"/>
                </a:solidFill>
              </a:rPr>
              <a:t>too long</a:t>
            </a:r>
          </a:p>
          <a:p>
            <a:pPr marL="118872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 if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so, handle it with an error message</a:t>
            </a:r>
          </a:p>
          <a:p>
            <a:pPr marL="118872" indent="0"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compute the number of dashes 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as </a:t>
            </a:r>
            <a:r>
              <a:rPr lang="en-US" b="1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b="1">
                <a:solidFill>
                  <a:srgbClr val="00B050"/>
                </a:solidFill>
              </a:rPr>
              <a:t>length</a:t>
            </a:r>
            <a:r>
              <a:rPr lang="en-US" b="1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– length of string)</a:t>
            </a:r>
          </a:p>
          <a:p>
            <a:pPr marL="118872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</a:t>
            </a:r>
          </a:p>
          <a:p>
            <a:pPr marL="118872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start with half the dashes</a:t>
            </a:r>
          </a:p>
          <a:p>
            <a:pPr marL="118872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add the string from the user</a:t>
            </a:r>
          </a:p>
          <a:p>
            <a:pPr marL="118872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add the other half of the dashes</a:t>
            </a:r>
          </a:p>
          <a:p>
            <a:pPr marL="118872" indent="0"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was the number of dashes odd?</a:t>
            </a:r>
          </a:p>
          <a:p>
            <a:pPr marL="118872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  add an extra dash if so</a:t>
            </a:r>
          </a:p>
          <a:p>
            <a:pPr marL="118872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return the string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17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Dasher3 (Solution)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503902"/>
            <a:ext cx="675322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32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1000"/>
            <a:ext cx="8229600" cy="47272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As our programs grow larger, we'll be writing and using more and more functions, and our code will get longer and longer…</a:t>
            </a:r>
            <a:endParaRPr lang="en-US" sz="2200" dirty="0"/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Python lets us split a program into multiple source code files, to help keep organized.</a:t>
            </a:r>
            <a:endParaRPr lang="en-US" sz="2400" dirty="0"/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Organized tools are more likely to get used!</a:t>
            </a:r>
          </a:p>
          <a:p>
            <a:endParaRPr lang="en-US" sz="2800" dirty="0"/>
          </a:p>
        </p:txBody>
      </p:sp>
      <p:pic>
        <p:nvPicPr>
          <p:cNvPr id="1026" name="Picture 2" descr="http://elainesreviews.net/wp-content/uploads/2015/02/elaine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789331"/>
            <a:ext cx="2743200" cy="18270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bitesizebio.s3.amazonaws.com/wp-content/uploads/2012/04/organized-el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397" y="4789331"/>
            <a:ext cx="4385203" cy="18205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56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Modules</a:t>
            </a:r>
            <a:endParaRPr lang="en-US" dirty="0"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042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b="1" dirty="0">
                <a:ea typeface="ＭＳ Ｐゴシック" pitchFamily="-65" charset="-128"/>
                <a:cs typeface="ＭＳ Ｐゴシック" pitchFamily="-65" charset="-128"/>
              </a:rPr>
              <a:t>m</a:t>
            </a:r>
            <a:r>
              <a:rPr lang="en-US" b="1" dirty="0" smtClean="0">
                <a:ea typeface="ＭＳ Ｐゴシック" pitchFamily="-65" charset="-128"/>
                <a:cs typeface="ＭＳ Ｐゴシック" pitchFamily="-65" charset="-128"/>
              </a:rPr>
              <a:t>odule –</a:t>
            </a:r>
            <a:r>
              <a:rPr lang="en-US" dirty="0">
                <a:ea typeface="ＭＳ Ｐゴシック" pitchFamily="-65" charset="-128"/>
                <a:cs typeface="ＭＳ Ｐゴシック" pitchFamily="-65" charset="-128"/>
              </a:rPr>
              <a:t> </a:t>
            </a:r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a single file that contains a large collection of code</a:t>
            </a:r>
          </a:p>
          <a:p>
            <a:pPr marL="0" indent="0" eaLnBrk="1" hangingPunct="1">
              <a:buNone/>
            </a:pPr>
            <a:endParaRPr lang="en-US" dirty="0">
              <a:ea typeface="ＭＳ Ｐゴシック" pitchFamily="-65" charset="-128"/>
            </a:endParaRPr>
          </a:p>
          <a:p>
            <a:pPr eaLnBrk="1" hangingPunct="1"/>
            <a:r>
              <a:rPr lang="en-US" sz="2800" dirty="0" smtClean="0">
                <a:ea typeface="ＭＳ Ｐゴシック" pitchFamily="-65" charset="-128"/>
              </a:rPr>
              <a:t>Modules can be used by </a:t>
            </a:r>
            <a:r>
              <a:rPr lang="en-US" sz="2800" b="1" dirty="0" smtClean="0">
                <a:ea typeface="ＭＳ Ｐゴシック" pitchFamily="-65" charset="-128"/>
              </a:rPr>
              <a:t>importing</a:t>
            </a:r>
            <a:r>
              <a:rPr lang="en-US" sz="2800" dirty="0" smtClean="0">
                <a:ea typeface="ＭＳ Ｐゴシック" pitchFamily="-65" charset="-128"/>
              </a:rPr>
              <a:t> them, at which point the code becomes part of the current program.</a:t>
            </a:r>
            <a:endParaRPr lang="en-US" sz="2800" dirty="0">
              <a:ea typeface="ＭＳ Ｐゴシック" pitchFamily="-65" charset="-128"/>
            </a:endParaRPr>
          </a:p>
          <a:p>
            <a:pPr eaLnBrk="1" hangingPunct="1"/>
            <a:r>
              <a:rPr lang="en-US" sz="2800" dirty="0" smtClean="0">
                <a:ea typeface="ＭＳ Ｐゴシック" pitchFamily="-65" charset="-128"/>
              </a:rPr>
              <a:t>We’ve already seen the </a:t>
            </a:r>
            <a:r>
              <a:rPr lang="en-US" sz="2800" b="1" dirty="0" smtClean="0">
                <a:solidFill>
                  <a:srgbClr val="FF0000"/>
                </a:solidFill>
                <a:ea typeface="ＭＳ Ｐゴシック" pitchFamily="-65" charset="-128"/>
              </a:rPr>
              <a:t>math </a:t>
            </a:r>
            <a:r>
              <a:rPr lang="en-US" sz="2800" dirty="0" smtClean="0">
                <a:ea typeface="ＭＳ Ｐゴシック" pitchFamily="-65" charset="-128"/>
              </a:rPr>
              <a:t>module! Last time you saw the </a:t>
            </a:r>
            <a:r>
              <a:rPr lang="en-US" sz="2800" b="1" dirty="0" smtClean="0">
                <a:solidFill>
                  <a:srgbClr val="0070C0"/>
                </a:solidFill>
                <a:ea typeface="ＭＳ Ｐゴシック" pitchFamily="-65" charset="-128"/>
              </a:rPr>
              <a:t>cards</a:t>
            </a:r>
            <a:r>
              <a:rPr lang="en-US" sz="2800" dirty="0" smtClean="0">
                <a:solidFill>
                  <a:srgbClr val="0070C0"/>
                </a:solidFill>
                <a:ea typeface="ＭＳ Ｐゴシック" pitchFamily="-65" charset="-128"/>
              </a:rPr>
              <a:t> </a:t>
            </a:r>
            <a:r>
              <a:rPr lang="en-US" sz="2800" dirty="0" smtClean="0">
                <a:ea typeface="ＭＳ Ｐゴシック" pitchFamily="-65" charset="-128"/>
              </a:rPr>
              <a:t>module as well.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245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Why Modules?</a:t>
            </a:r>
            <a:endParaRPr lang="en-US" dirty="0"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0421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739899"/>
            <a:ext cx="8229600" cy="5041901"/>
          </a:xfrm>
        </p:spPr>
        <p:txBody>
          <a:bodyPr>
            <a:normAutofit fontScale="77500" lnSpcReduction="20000"/>
          </a:bodyPr>
          <a:lstStyle/>
          <a:p>
            <a:pPr marL="0" indent="0" eaLnBrk="1" hangingPunct="1">
              <a:buNone/>
            </a:pPr>
            <a:r>
              <a:rPr lang="en-US" sz="3800" dirty="0" smtClean="0">
                <a:solidFill>
                  <a:srgbClr val="0070C0"/>
                </a:solidFill>
                <a:ea typeface="ＭＳ Ｐゴシック" pitchFamily="-65" charset="-128"/>
                <a:cs typeface="ＭＳ Ｐゴシック" pitchFamily="-65" charset="-128"/>
              </a:rPr>
              <a:t>Reuse </a:t>
            </a:r>
            <a:r>
              <a:rPr lang="en-US" sz="3800" dirty="0">
                <a:solidFill>
                  <a:srgbClr val="0070C0"/>
                </a:solidFill>
                <a:ea typeface="ＭＳ Ｐゴシック" pitchFamily="-65" charset="-128"/>
                <a:cs typeface="ＭＳ Ｐゴシック" pitchFamily="-65" charset="-128"/>
              </a:rPr>
              <a:t>code</a:t>
            </a:r>
          </a:p>
          <a:p>
            <a:pPr lvl="1" eaLnBrk="1" hangingPunct="1"/>
            <a:r>
              <a:rPr lang="en-US" dirty="0" smtClean="0"/>
              <a:t>We especially want to reuse functions 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different </a:t>
            </a:r>
            <a:r>
              <a:rPr lang="en-US" dirty="0" smtClean="0"/>
              <a:t>programs</a:t>
            </a:r>
          </a:p>
          <a:p>
            <a:pPr lvl="1" eaLnBrk="1" hangingPunct="1"/>
            <a:endParaRPr lang="en-US" dirty="0"/>
          </a:p>
          <a:p>
            <a:pPr marL="0" indent="0" eaLnBrk="1" hangingPunct="1">
              <a:buNone/>
            </a:pPr>
            <a:r>
              <a:rPr lang="en-US" sz="3800" dirty="0" smtClean="0">
                <a:solidFill>
                  <a:srgbClr val="00B050"/>
                </a:solidFill>
                <a:ea typeface="ＭＳ Ｐゴシック" pitchFamily="-65" charset="-128"/>
                <a:cs typeface="ＭＳ Ｐゴシック" pitchFamily="-65" charset="-128"/>
              </a:rPr>
              <a:t>Organize &amp; Manage code</a:t>
            </a:r>
            <a:endParaRPr lang="en-US" sz="3800" dirty="0">
              <a:solidFill>
                <a:srgbClr val="00B050"/>
              </a:solidFill>
              <a:ea typeface="ＭＳ Ｐゴシック" pitchFamily="-65" charset="-128"/>
              <a:cs typeface="ＭＳ Ｐゴシック" pitchFamily="-65" charset="-128"/>
            </a:endParaRPr>
          </a:p>
          <a:p>
            <a:pPr lvl="1" eaLnBrk="1" hangingPunct="1"/>
            <a:r>
              <a:rPr lang="en-US" dirty="0" smtClean="0"/>
              <a:t>Large projects </a:t>
            </a:r>
            <a:r>
              <a:rPr lang="en-US" dirty="0"/>
              <a:t>can be hundreds of thousands of lines long</a:t>
            </a:r>
          </a:p>
          <a:p>
            <a:pPr lvl="1" eaLnBrk="1" hangingPunct="1"/>
            <a:r>
              <a:rPr lang="en-US" dirty="0"/>
              <a:t>Would be </a:t>
            </a:r>
            <a:r>
              <a:rPr lang="en-US" dirty="0" smtClean="0"/>
              <a:t>impossible </a:t>
            </a:r>
            <a:r>
              <a:rPr lang="en-US" dirty="0"/>
              <a:t>to maintain in one </a:t>
            </a:r>
            <a:r>
              <a:rPr lang="en-US" dirty="0" smtClean="0"/>
              <a:t>file</a:t>
            </a:r>
          </a:p>
          <a:p>
            <a:pPr lvl="1" eaLnBrk="1" hangingPunct="1"/>
            <a:endParaRPr lang="en-US" dirty="0"/>
          </a:p>
          <a:p>
            <a:pPr marL="0" indent="0">
              <a:buNone/>
            </a:pPr>
            <a:r>
              <a:rPr lang="en-US" sz="3800" dirty="0" smtClean="0">
                <a:solidFill>
                  <a:srgbClr val="FF0000"/>
                </a:solidFill>
              </a:rPr>
              <a:t>Share code</a:t>
            </a:r>
          </a:p>
          <a:p>
            <a:pPr lvl="1"/>
            <a:r>
              <a:rPr lang="en-US" dirty="0" smtClean="0"/>
              <a:t>If you write great code, distributing it as a module makes it easier for others to use</a:t>
            </a:r>
          </a:p>
          <a:p>
            <a:pPr lvl="1" eaLnBrk="1" hangingPunct="1"/>
            <a:endParaRPr lang="en-US" dirty="0"/>
          </a:p>
          <a:p>
            <a:r>
              <a:rPr lang="en-US" i="1" dirty="0" smtClean="0">
                <a:ea typeface="ＭＳ Ｐゴシック" pitchFamily="-65" charset="-128"/>
                <a:cs typeface="ＭＳ Ｐゴシック" pitchFamily="-65" charset="-128"/>
              </a:rPr>
              <a:t>In python, it’s easy to create your </a:t>
            </a:r>
            <a:r>
              <a:rPr lang="en-US" i="1" dirty="0">
                <a:ea typeface="ＭＳ Ｐゴシック" pitchFamily="-65" charset="-128"/>
                <a:cs typeface="ＭＳ Ｐゴシック" pitchFamily="-65" charset="-128"/>
              </a:rPr>
              <a:t>own </a:t>
            </a:r>
            <a:r>
              <a:rPr lang="en-US" i="1" dirty="0" smtClean="0">
                <a:ea typeface="ＭＳ Ｐゴシック" pitchFamily="-65" charset="-128"/>
                <a:cs typeface="ＭＳ Ｐゴシック" pitchFamily="-65" charset="-128"/>
              </a:rPr>
              <a:t>modules!</a:t>
            </a:r>
            <a:endParaRPr lang="en-US" i="1" dirty="0">
              <a:ea typeface="ＭＳ Ｐゴシック" pitchFamily="-65" charset="-128"/>
              <a:cs typeface="ＭＳ Ｐゴシック" pitchFamily="-65" charset="-128"/>
            </a:endParaRPr>
          </a:p>
          <a:p>
            <a:endParaRPr lang="en-US" dirty="0">
              <a:ea typeface="ＭＳ Ｐゴシック" pitchFamily="-65" charset="-128"/>
              <a:cs typeface="ＭＳ Ｐゴシック" pitchFamily="-65" charset="-128"/>
            </a:endParaRPr>
          </a:p>
          <a:p>
            <a:endParaRPr lang="en-US" dirty="0"/>
          </a:p>
        </p:txBody>
      </p:sp>
      <p:pic>
        <p:nvPicPr>
          <p:cNvPr id="2050" name="Picture 2" descr="http://askannamoseley.com/blog/wp-content/uploads/2013/05/Get-motivated-to-get-organized-Ask-Ann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266" y="609600"/>
            <a:ext cx="1901825" cy="22176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68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ea typeface="ＭＳ Ｐゴシック" pitchFamily="-65" charset="-128"/>
                <a:cs typeface="ＭＳ Ｐゴシック" pitchFamily="-65" charset="-128"/>
              </a:rPr>
              <a:t>Writing </a:t>
            </a:r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Modules</a:t>
            </a:r>
            <a:endParaRPr lang="en-US" dirty="0"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349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077200" cy="51054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500" dirty="0" smtClean="0"/>
              <a:t>A </a:t>
            </a:r>
            <a:r>
              <a:rPr lang="en-US" sz="3500" i="1" dirty="0" smtClean="0"/>
              <a:t>module</a:t>
            </a:r>
            <a:r>
              <a:rPr lang="en-US" sz="3500" dirty="0" smtClean="0"/>
              <a:t> is a collection of related programming components, like functions, </a:t>
            </a:r>
            <a:br>
              <a:rPr lang="en-US" sz="3500" dirty="0" smtClean="0"/>
            </a:br>
            <a:r>
              <a:rPr lang="en-US" sz="3500" b="1" dirty="0" smtClean="0"/>
              <a:t>in a single file</a:t>
            </a:r>
            <a:r>
              <a:rPr lang="en-US" sz="3500" dirty="0" smtClean="0"/>
              <a:t>.</a:t>
            </a:r>
          </a:p>
          <a:p>
            <a:endParaRPr lang="en-US" sz="2800" b="1" dirty="0"/>
          </a:p>
          <a:p>
            <a:r>
              <a:rPr lang="en-US" sz="2800" i="1" dirty="0" smtClean="0">
                <a:solidFill>
                  <a:srgbClr val="0000FF"/>
                </a:solidFill>
              </a:rPr>
              <a:t>The secret is… you’ve already written modules!</a:t>
            </a:r>
          </a:p>
          <a:p>
            <a:r>
              <a:rPr lang="en-US" sz="2700" dirty="0" smtClean="0"/>
              <a:t>Any file with extension .</a:t>
            </a:r>
            <a:r>
              <a:rPr lang="en-US" sz="2700" dirty="0" err="1" smtClean="0"/>
              <a:t>py</a:t>
            </a:r>
            <a:r>
              <a:rPr lang="en-US" sz="2700" dirty="0" smtClean="0"/>
              <a:t> (</a:t>
            </a:r>
            <a:r>
              <a:rPr lang="en-US" sz="2700" dirty="0" smtClean="0">
                <a:solidFill>
                  <a:srgbClr val="0000FF"/>
                </a:solidFill>
              </a:rPr>
              <a:t>so any python file</a:t>
            </a:r>
            <a:r>
              <a:rPr lang="en-US" sz="2700" dirty="0" smtClean="0"/>
              <a:t>) </a:t>
            </a:r>
            <a:r>
              <a:rPr lang="en-US" sz="2700" i="1" dirty="0" smtClean="0"/>
              <a:t>is a module</a:t>
            </a:r>
            <a:r>
              <a:rPr lang="en-US" sz="2700" dirty="0" smtClean="0"/>
              <a:t>!!</a:t>
            </a:r>
          </a:p>
          <a:p>
            <a:pPr lvl="1"/>
            <a:r>
              <a:rPr lang="en-US" sz="2400" dirty="0" smtClean="0">
                <a:ea typeface="ＭＳ Ｐゴシック" pitchFamily="-65" charset="-128"/>
                <a:cs typeface="ＭＳ Ｐゴシック" pitchFamily="-65" charset="-128"/>
              </a:rPr>
              <a:t>The file, </a:t>
            </a:r>
            <a:r>
              <a:rPr lang="en-US" sz="2400" b="1" dirty="0" smtClean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games.py</a:t>
            </a:r>
            <a:r>
              <a:rPr lang="en-US" sz="2400" dirty="0" smtClean="0">
                <a:ea typeface="ＭＳ Ｐゴシック" pitchFamily="-65" charset="-128"/>
                <a:cs typeface="ＭＳ Ｐゴシック" pitchFamily="-65" charset="-128"/>
              </a:rPr>
              <a:t>, can be imported as </a:t>
            </a:r>
            <a:r>
              <a:rPr lang="en-US" sz="2400" b="1" dirty="0" smtClean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games</a:t>
            </a:r>
            <a:r>
              <a:rPr lang="en-US" sz="2400" dirty="0" smtClean="0">
                <a:ea typeface="ＭＳ Ｐゴシック" pitchFamily="-65" charset="-128"/>
                <a:cs typeface="ＭＳ Ｐゴシック" pitchFamily="-65" charset="-128"/>
              </a:rPr>
              <a:t> </a:t>
            </a:r>
            <a:r>
              <a:rPr lang="en-US" sz="2400" dirty="0">
                <a:ea typeface="ＭＳ Ｐゴシック" pitchFamily="-65" charset="-128"/>
                <a:cs typeface="ＭＳ Ｐゴシック" pitchFamily="-65" charset="-128"/>
              </a:rPr>
              <a:t>.</a:t>
            </a:r>
            <a:endParaRPr lang="en-US" sz="2400" dirty="0" smtClean="0">
              <a:ea typeface="ＭＳ Ｐゴシック" pitchFamily="-65" charset="-128"/>
              <a:cs typeface="ＭＳ Ｐゴシック" pitchFamily="-65" charset="-128"/>
            </a:endParaRPr>
          </a:p>
          <a:p>
            <a:pPr lvl="1"/>
            <a:r>
              <a:rPr lang="en-US" sz="2400" dirty="0" smtClean="0">
                <a:ea typeface="ＭＳ Ｐゴシック" pitchFamily="-65" charset="-128"/>
                <a:cs typeface="ＭＳ Ｐゴシック" pitchFamily="-65" charset="-128"/>
              </a:rPr>
              <a:t>The </a:t>
            </a:r>
            <a:r>
              <a:rPr lang="en-US" sz="2400" dirty="0">
                <a:ea typeface="ＭＳ Ｐゴシック" pitchFamily="-65" charset="-128"/>
                <a:cs typeface="ＭＳ Ｐゴシック" pitchFamily="-65" charset="-128"/>
              </a:rPr>
              <a:t>file, </a:t>
            </a:r>
            <a:r>
              <a:rPr lang="en-US" sz="2400" b="1" dirty="0" smtClean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tools.py</a:t>
            </a:r>
            <a:r>
              <a:rPr lang="en-US" sz="2400" dirty="0">
                <a:ea typeface="ＭＳ Ｐゴシック" pitchFamily="-65" charset="-128"/>
                <a:cs typeface="ＭＳ Ｐゴシック" pitchFamily="-65" charset="-128"/>
              </a:rPr>
              <a:t> , can be imported as </a:t>
            </a:r>
            <a:r>
              <a:rPr lang="en-US" sz="2400" b="1" dirty="0" smtClean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tools </a:t>
            </a:r>
            <a:r>
              <a:rPr lang="en-US" sz="2400" dirty="0" smtClean="0">
                <a:ea typeface="ＭＳ Ｐゴシック" pitchFamily="-65" charset="-128"/>
                <a:cs typeface="ＭＳ Ｐゴシック" pitchFamily="-65" charset="-128"/>
              </a:rPr>
              <a:t>.</a:t>
            </a:r>
            <a:endParaRPr lang="en-US" sz="2800" dirty="0" smtClean="0">
              <a:ea typeface="ＭＳ Ｐゴシック" pitchFamily="-65" charset="-128"/>
              <a:cs typeface="ＭＳ Ｐゴシック" pitchFamily="-65" charset="-128"/>
            </a:endParaRPr>
          </a:p>
          <a:p>
            <a:r>
              <a:rPr lang="en-US" sz="2800" dirty="0" smtClean="0">
                <a:ea typeface="ＭＳ Ｐゴシック" pitchFamily="-65" charset="-128"/>
                <a:cs typeface="ＭＳ Ｐゴシック" pitchFamily="-65" charset="-128"/>
              </a:rPr>
              <a:t>Anything in the same directory can be imported directly like this!</a:t>
            </a:r>
            <a:endParaRPr lang="en-US" sz="2800" dirty="0">
              <a:ea typeface="ＭＳ Ｐゴシック" pitchFamily="-65" charset="-128"/>
              <a:cs typeface="ＭＳ Ｐゴシック" pitchFamily="-65" charset="-128"/>
            </a:endParaRPr>
          </a:p>
          <a:p>
            <a:pPr lvl="1"/>
            <a:endParaRPr lang="en-US" sz="2400" b="1" dirty="0" smtClean="0">
              <a:solidFill>
                <a:srgbClr val="FF0000"/>
              </a:solidFill>
              <a:latin typeface="Courier New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pPr eaLnBrk="1" hangingPunct="1">
              <a:buFontTx/>
              <a:buNone/>
            </a:pPr>
            <a:endParaRPr lang="en-US" sz="1600" dirty="0">
              <a:latin typeface="Courier New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742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User-defined Modules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07310"/>
            <a:ext cx="4213968" cy="26457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007310"/>
            <a:ext cx="4459080" cy="22250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0" y="5308600"/>
            <a:ext cx="3590925" cy="134302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2743200" y="3251200"/>
            <a:ext cx="1881052" cy="3129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57200" y="1630859"/>
            <a:ext cx="82296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>
                <a:latin typeface="Cambria"/>
                <a:cs typeface="Cambria"/>
              </a:rPr>
              <a:t>Let’s say we’ve written </a:t>
            </a:r>
            <a:r>
              <a:rPr lang="en-US" sz="2600" b="1" dirty="0" err="1">
                <a:solidFill>
                  <a:srgbClr val="002060"/>
                </a:solidFill>
                <a:latin typeface="Cambria"/>
                <a:cs typeface="Cambria"/>
              </a:rPr>
              <a:t>mathFunc</a:t>
            </a:r>
            <a:r>
              <a:rPr lang="en-US" sz="2600" dirty="0" err="1">
                <a:latin typeface="Cambria"/>
                <a:cs typeface="Cambria"/>
              </a:rPr>
              <a:t>.py</a:t>
            </a:r>
            <a:r>
              <a:rPr lang="en-US" sz="2600" dirty="0">
                <a:latin typeface="Cambria"/>
                <a:cs typeface="Cambria"/>
              </a:rPr>
              <a:t> . </a:t>
            </a:r>
            <a:endParaRPr lang="en-US" sz="2600" dirty="0" smtClean="0">
              <a:latin typeface="Cambria"/>
              <a:cs typeface="Cambria"/>
            </a:endParaRPr>
          </a:p>
          <a:p>
            <a:pPr algn="ctr"/>
            <a:r>
              <a:rPr lang="en-US" sz="2200" dirty="0" smtClean="0">
                <a:latin typeface="Cambria"/>
                <a:cs typeface="Cambria"/>
              </a:rPr>
              <a:t>Now </a:t>
            </a:r>
            <a:r>
              <a:rPr lang="en-US" sz="2200" dirty="0">
                <a:latin typeface="Cambria"/>
                <a:cs typeface="Cambria"/>
              </a:rPr>
              <a:t>we can use these functions in 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  <a:latin typeface="Cambria"/>
                <a:cs typeface="Cambria"/>
              </a:rPr>
              <a:t>calc</a:t>
            </a:r>
            <a:r>
              <a:rPr lang="en-US" sz="2200" dirty="0" err="1">
                <a:latin typeface="Cambria"/>
                <a:cs typeface="Cambria"/>
              </a:rPr>
              <a:t>.py</a:t>
            </a:r>
            <a:r>
              <a:rPr lang="en-US" sz="2200" dirty="0">
                <a:latin typeface="Cambria"/>
                <a:cs typeface="Cambria"/>
              </a:rPr>
              <a:t> by importing them!</a:t>
            </a:r>
          </a:p>
          <a:p>
            <a:pPr algn="ctr"/>
            <a:r>
              <a:rPr lang="en-US" sz="2000" dirty="0">
                <a:solidFill>
                  <a:srgbClr val="0070C0"/>
                </a:solidFill>
                <a:latin typeface="Cambria"/>
                <a:cs typeface="Cambria"/>
              </a:rPr>
              <a:t>(This works because they’re in the same directory)</a:t>
            </a:r>
          </a:p>
        </p:txBody>
      </p:sp>
    </p:spTree>
    <p:extLst>
      <p:ext uri="{BB962C8B-B14F-4D97-AF65-F5344CB8AC3E}">
        <p14:creationId xmlns:p14="http://schemas.microsoft.com/office/powerpoint/2010/main" val="199838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Modules contain groups of related functions: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math </a:t>
            </a:r>
            <a:r>
              <a:rPr lang="en-US" dirty="0" smtClean="0"/>
              <a:t>contains a lot of useful mathematical code</a:t>
            </a:r>
          </a:p>
          <a:p>
            <a:pPr lvl="1"/>
            <a:r>
              <a:rPr lang="en-US" dirty="0" smtClean="0"/>
              <a:t>Modules can also contain classes or constants</a:t>
            </a:r>
          </a:p>
          <a:p>
            <a:pPr lvl="2"/>
            <a:r>
              <a:rPr lang="en-US" b="1" dirty="0" err="1" smtClean="0">
                <a:solidFill>
                  <a:srgbClr val="FF0000"/>
                </a:solidFill>
              </a:rPr>
              <a:t>math.pi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 smtClean="0"/>
              <a:t>When we import a module we then have to say </a:t>
            </a:r>
            <a:r>
              <a:rPr lang="en-US" b="1" dirty="0" err="1" smtClean="0">
                <a:solidFill>
                  <a:srgbClr val="7030A0"/>
                </a:solidFill>
              </a:rPr>
              <a:t>modulename</a:t>
            </a:r>
            <a:r>
              <a:rPr lang="en-US" b="1" dirty="0" err="1" smtClean="0">
                <a:solidFill>
                  <a:srgbClr val="FF0000"/>
                </a:solidFill>
              </a:rPr>
              <a:t>.methodname</a:t>
            </a:r>
            <a:r>
              <a:rPr lang="en-US" b="1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smtClean="0"/>
              <a:t>i.e. </a:t>
            </a:r>
            <a:r>
              <a:rPr lang="en-US" b="1" dirty="0" err="1">
                <a:solidFill>
                  <a:srgbClr val="7030A0"/>
                </a:solidFill>
              </a:rPr>
              <a:t>mathFunc.</a:t>
            </a:r>
            <a:r>
              <a:rPr lang="en-US" b="1" dirty="0" err="1">
                <a:solidFill>
                  <a:srgbClr val="FF0000"/>
                </a:solidFill>
              </a:rPr>
              <a:t>summation</a:t>
            </a:r>
            <a:r>
              <a:rPr lang="en-US" b="1" dirty="0">
                <a:solidFill>
                  <a:srgbClr val="FF0000"/>
                </a:solidFill>
              </a:rPr>
              <a:t>(numbers)</a:t>
            </a:r>
          </a:p>
        </p:txBody>
      </p:sp>
    </p:spTree>
    <p:extLst>
      <p:ext uri="{BB962C8B-B14F-4D97-AF65-F5344CB8AC3E}">
        <p14:creationId xmlns:p14="http://schemas.microsoft.com/office/powerpoint/2010/main" val="297771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Ways to 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>
            <a:normAutofit fontScale="77500" lnSpcReduction="20000"/>
          </a:bodyPr>
          <a:lstStyle/>
          <a:p>
            <a:pPr marL="118872" indent="0">
              <a:buNone/>
            </a:pPr>
            <a:r>
              <a:rPr lang="en-US" b="1" dirty="0" smtClean="0">
                <a:latin typeface="Calibri"/>
                <a:cs typeface="Calibri"/>
              </a:rPr>
              <a:t>import </a:t>
            </a:r>
            <a:r>
              <a:rPr lang="en-US" b="1" dirty="0" err="1" smtClean="0">
                <a:latin typeface="Calibri"/>
                <a:cs typeface="Calibri"/>
              </a:rPr>
              <a:t>mathFunc</a:t>
            </a:r>
            <a:r>
              <a:rPr lang="en-US" dirty="0" smtClean="0">
                <a:latin typeface="Calibri"/>
                <a:cs typeface="Calibri"/>
              </a:rPr>
              <a:t>						</a:t>
            </a:r>
            <a:r>
              <a:rPr lang="en-US" dirty="0" smtClean="0">
                <a:solidFill>
                  <a:schemeClr val="accent3"/>
                </a:solidFill>
                <a:latin typeface="Calibri"/>
                <a:cs typeface="Calibri"/>
              </a:rPr>
              <a:t>#standard import</a:t>
            </a:r>
          </a:p>
          <a:p>
            <a:pPr marL="118872" indent="0">
              <a:buNone/>
            </a:pPr>
            <a:r>
              <a:rPr lang="en-US" dirty="0" err="1" smtClean="0">
                <a:latin typeface="Calibri"/>
                <a:cs typeface="Calibri"/>
              </a:rPr>
              <a:t>mathFunc.summation</a:t>
            </a:r>
            <a:r>
              <a:rPr lang="en-US" dirty="0" smtClean="0">
                <a:latin typeface="Calibri"/>
                <a:cs typeface="Calibri"/>
              </a:rPr>
              <a:t>([1,2,3])</a:t>
            </a:r>
          </a:p>
          <a:p>
            <a:pPr marL="118872" indent="0">
              <a:buNone/>
            </a:pPr>
            <a:endParaRPr lang="en-US" dirty="0"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b="1" dirty="0" smtClean="0">
                <a:latin typeface="Calibri"/>
                <a:cs typeface="Calibri"/>
              </a:rPr>
              <a:t>import </a:t>
            </a:r>
            <a:r>
              <a:rPr lang="en-US" b="1" dirty="0" err="1" smtClean="0">
                <a:latin typeface="Calibri"/>
                <a:cs typeface="Calibri"/>
              </a:rPr>
              <a:t>mathFunc</a:t>
            </a:r>
            <a:r>
              <a:rPr lang="en-US" b="1" dirty="0" smtClean="0">
                <a:latin typeface="Calibri"/>
                <a:cs typeface="Calibri"/>
              </a:rPr>
              <a:t> as </a:t>
            </a:r>
            <a:r>
              <a:rPr lang="en-US" b="1" dirty="0" err="1" smtClean="0">
                <a:latin typeface="Calibri"/>
                <a:cs typeface="Calibri"/>
              </a:rPr>
              <a:t>mfn</a:t>
            </a:r>
            <a:r>
              <a:rPr lang="en-US" dirty="0" smtClean="0">
                <a:latin typeface="Calibri"/>
                <a:cs typeface="Calibri"/>
              </a:rPr>
              <a:t>				</a:t>
            </a:r>
            <a:r>
              <a:rPr lang="en-US" dirty="0" smtClean="0">
                <a:solidFill>
                  <a:srgbClr val="B50B1B"/>
                </a:solidFill>
                <a:latin typeface="Calibri"/>
                <a:cs typeface="Calibri"/>
              </a:rPr>
              <a:t>#we can rename</a:t>
            </a:r>
          </a:p>
          <a:p>
            <a:pPr marL="118872" indent="0">
              <a:buNone/>
            </a:pPr>
            <a:r>
              <a:rPr lang="en-US" dirty="0" err="1" smtClean="0">
                <a:latin typeface="Calibri"/>
                <a:cs typeface="Calibri"/>
              </a:rPr>
              <a:t>mfn.summation</a:t>
            </a:r>
            <a:r>
              <a:rPr lang="en-US" dirty="0" smtClean="0">
                <a:latin typeface="Calibri"/>
                <a:cs typeface="Calibri"/>
              </a:rPr>
              <a:t>([1,2,3])				</a:t>
            </a:r>
            <a:r>
              <a:rPr lang="en-US" dirty="0" smtClean="0">
                <a:solidFill>
                  <a:srgbClr val="B50B1B"/>
                </a:solidFill>
                <a:latin typeface="Calibri"/>
                <a:cs typeface="Calibri"/>
              </a:rPr>
              <a:t>#a module on import</a:t>
            </a:r>
          </a:p>
          <a:p>
            <a:pPr marL="118872" indent="0">
              <a:buNone/>
            </a:pPr>
            <a:endParaRPr lang="en-US" dirty="0"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b="1" dirty="0" smtClean="0">
                <a:latin typeface="Calibri"/>
                <a:cs typeface="Calibri"/>
              </a:rPr>
              <a:t>from </a:t>
            </a:r>
            <a:r>
              <a:rPr lang="en-US" b="1" dirty="0" err="1" smtClean="0">
                <a:latin typeface="Calibri"/>
                <a:cs typeface="Calibri"/>
              </a:rPr>
              <a:t>mathFunc</a:t>
            </a:r>
            <a:r>
              <a:rPr lang="en-US" b="1" dirty="0" smtClean="0">
                <a:latin typeface="Calibri"/>
                <a:cs typeface="Calibri"/>
              </a:rPr>
              <a:t> import *</a:t>
            </a:r>
            <a:r>
              <a:rPr lang="en-US" dirty="0" smtClean="0">
                <a:latin typeface="Calibri"/>
                <a:cs typeface="Calibri"/>
              </a:rPr>
              <a:t>				</a:t>
            </a:r>
            <a:r>
              <a:rPr lang="en-US" dirty="0" smtClean="0">
                <a:solidFill>
                  <a:srgbClr val="B50B1B"/>
                </a:solidFill>
                <a:latin typeface="Calibri"/>
                <a:cs typeface="Calibri"/>
              </a:rPr>
              <a:t>#global import!</a:t>
            </a:r>
          </a:p>
          <a:p>
            <a:pPr marL="118872" indent="0">
              <a:buNone/>
            </a:pPr>
            <a:r>
              <a:rPr lang="en-US" dirty="0">
                <a:latin typeface="Calibri"/>
                <a:cs typeface="Calibri"/>
              </a:rPr>
              <a:t>s</a:t>
            </a:r>
            <a:r>
              <a:rPr lang="en-US" dirty="0" smtClean="0">
                <a:latin typeface="Calibri"/>
                <a:cs typeface="Calibri"/>
              </a:rPr>
              <a:t>ummation([1,2,3])			</a:t>
            </a:r>
            <a:r>
              <a:rPr lang="en-US" dirty="0" smtClean="0">
                <a:solidFill>
                  <a:srgbClr val="B50B1B"/>
                </a:solidFill>
                <a:latin typeface="Calibri"/>
                <a:cs typeface="Calibri"/>
              </a:rPr>
              <a:t>#we don't need to use a prefix</a:t>
            </a:r>
          </a:p>
          <a:p>
            <a:pPr marL="118872" indent="0">
              <a:lnSpc>
                <a:spcPct val="120000"/>
              </a:lnSpc>
              <a:buNone/>
            </a:pPr>
            <a:endParaRPr lang="en-US" b="1" dirty="0" smtClean="0">
              <a:solidFill>
                <a:srgbClr val="B50B1B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 smtClean="0"/>
              <a:t>The one downside to a </a:t>
            </a:r>
            <a:r>
              <a:rPr lang="en-US" b="1" dirty="0" smtClean="0">
                <a:solidFill>
                  <a:srgbClr val="7030A0"/>
                </a:solidFill>
              </a:rPr>
              <a:t>global import </a:t>
            </a:r>
            <a:r>
              <a:rPr lang="en-US" dirty="0" smtClean="0"/>
              <a:t>is that you can’t have functions in the current file with the same name!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7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617523"/>
            <a:ext cx="7751285" cy="4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dirty="0" smtClean="0">
                <a:latin typeface="Cambria"/>
                <a:cs typeface="Cambria"/>
              </a:rPr>
              <a:t>Default Arguments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3200" dirty="0">
              <a:latin typeface="Cambria"/>
              <a:cs typeface="Cambria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dirty="0" smtClean="0">
                <a:latin typeface="Cambria"/>
                <a:cs typeface="Cambria"/>
              </a:rPr>
              <a:t>Keyword Arguments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3200" dirty="0">
              <a:latin typeface="Cambria"/>
              <a:cs typeface="Cambria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dirty="0" smtClean="0">
                <a:latin typeface="Cambria"/>
                <a:cs typeface="Cambria"/>
              </a:rPr>
              <a:t>Modules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3200" dirty="0">
              <a:latin typeface="Cambria"/>
              <a:cs typeface="Cambria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smtClean="0">
                <a:latin typeface="Cambria"/>
                <a:cs typeface="Cambria"/>
              </a:rPr>
              <a:t>tools.py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545" y="489025"/>
            <a:ext cx="3011424" cy="225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2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Not Found?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1000"/>
            <a:ext cx="8229600" cy="5130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When you tell python to import a module, the interpreter searches in a list of directories specified by </a:t>
            </a:r>
            <a:r>
              <a:rPr lang="en-US" sz="2800" b="1" dirty="0" err="1" smtClean="0">
                <a:solidFill>
                  <a:srgbClr val="FF0000"/>
                </a:solidFill>
              </a:rPr>
              <a:t>sys.path</a:t>
            </a:r>
            <a:r>
              <a:rPr lang="en-US" sz="2800" dirty="0" smtClean="0"/>
              <a:t> :</a:t>
            </a:r>
          </a:p>
          <a:p>
            <a:pPr>
              <a:buNone/>
            </a:pPr>
            <a:r>
              <a:rPr lang="en-US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0" y="2929907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(Where the code is running!)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725" y="3496049"/>
            <a:ext cx="3952875" cy="25431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5862637" y="3114573"/>
            <a:ext cx="233363" cy="1000226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25" y="3489674"/>
            <a:ext cx="33337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74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Not Found?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1000"/>
            <a:ext cx="8229600" cy="5130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You can also modify this list directly to tell python to look for modules in other directories:</a:t>
            </a:r>
          </a:p>
          <a:p>
            <a:endParaRPr lang="en-US" sz="28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000090"/>
                </a:solidFill>
                <a:latin typeface="Calibri"/>
                <a:cs typeface="Calibri"/>
              </a:rPr>
              <a:t>import sys</a:t>
            </a:r>
          </a:p>
          <a:p>
            <a:pPr>
              <a:buNone/>
            </a:pPr>
            <a:r>
              <a:rPr lang="en-US" b="1" dirty="0" smtClean="0">
                <a:solidFill>
                  <a:srgbClr val="000090"/>
                </a:solidFill>
                <a:latin typeface="Calibri"/>
                <a:cs typeface="Calibri"/>
              </a:rPr>
              <a:t>	</a:t>
            </a:r>
            <a:r>
              <a:rPr lang="en-US" b="1" dirty="0" err="1" smtClean="0">
                <a:solidFill>
                  <a:srgbClr val="000090"/>
                </a:solidFill>
                <a:latin typeface="Calibri"/>
                <a:cs typeface="Calibri"/>
              </a:rPr>
              <a:t>sys.path.append</a:t>
            </a:r>
            <a:r>
              <a:rPr lang="en-US" b="1" dirty="0" smtClean="0">
                <a:solidFill>
                  <a:srgbClr val="000090"/>
                </a:solidFill>
                <a:latin typeface="Calibri"/>
                <a:cs typeface="Calibri"/>
              </a:rPr>
              <a:t>(</a:t>
            </a:r>
            <a:r>
              <a:rPr lang="en-US" dirty="0" smtClean="0">
                <a:solidFill>
                  <a:srgbClr val="000090"/>
                </a:solidFill>
                <a:latin typeface="Calibri"/>
                <a:cs typeface="Calibri"/>
              </a:rPr>
              <a:t>'/home/</a:t>
            </a:r>
            <a:r>
              <a:rPr lang="en-US" dirty="0" err="1" smtClean="0">
                <a:solidFill>
                  <a:srgbClr val="000090"/>
                </a:solidFill>
                <a:latin typeface="Calibri"/>
                <a:cs typeface="Calibri"/>
              </a:rPr>
              <a:t>jd</a:t>
            </a:r>
            <a:r>
              <a:rPr lang="en-US" dirty="0" smtClean="0">
                <a:solidFill>
                  <a:srgbClr val="000090"/>
                </a:solidFill>
                <a:latin typeface="Calibri"/>
                <a:cs typeface="Calibri"/>
              </a:rPr>
              <a:t>/lib/python'</a:t>
            </a:r>
            <a:r>
              <a:rPr lang="en-US" b="1" dirty="0" smtClean="0">
                <a:solidFill>
                  <a:srgbClr val="000090"/>
                </a:solidFill>
                <a:latin typeface="Calibri"/>
                <a:cs typeface="Calibri"/>
              </a:rPr>
              <a:t>)</a:t>
            </a:r>
          </a:p>
          <a:p>
            <a:pPr>
              <a:buNone/>
            </a:pPr>
            <a:endParaRPr lang="en-US" sz="2200" b="1" dirty="0" smtClean="0">
              <a:solidFill>
                <a:srgbClr val="000090"/>
              </a:solidFill>
              <a:latin typeface="Calibri"/>
              <a:cs typeface="Calibri"/>
            </a:endParaRPr>
          </a:p>
          <a:p>
            <a:pPr>
              <a:buNone/>
            </a:pPr>
            <a:r>
              <a:rPr lang="en-US" dirty="0" smtClean="0"/>
              <a:t>OR</a:t>
            </a:r>
            <a:endParaRPr lang="en-US" sz="2400" b="1" dirty="0" smtClean="0">
              <a:solidFill>
                <a:srgbClr val="000090"/>
              </a:solidFill>
              <a:latin typeface="Calibri"/>
              <a:cs typeface="Calibri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0090"/>
                </a:solidFill>
                <a:latin typeface="Calibri"/>
                <a:cs typeface="Calibri"/>
              </a:rPr>
              <a:t>	</a:t>
            </a:r>
            <a:r>
              <a:rPr lang="en-US" b="1" dirty="0" err="1" smtClean="0">
                <a:solidFill>
                  <a:srgbClr val="000090"/>
                </a:solidFill>
                <a:latin typeface="Calibri"/>
                <a:cs typeface="Calibri"/>
              </a:rPr>
              <a:t>sys.path.append</a:t>
            </a:r>
            <a:r>
              <a:rPr lang="en-US" b="1" dirty="0" smtClean="0">
                <a:solidFill>
                  <a:srgbClr val="000090"/>
                </a:solidFill>
                <a:latin typeface="Calibri"/>
                <a:cs typeface="Calibri"/>
              </a:rPr>
              <a:t>(</a:t>
            </a:r>
            <a:r>
              <a:rPr lang="en-US" dirty="0" smtClean="0">
                <a:solidFill>
                  <a:srgbClr val="000090"/>
                </a:solidFill>
                <a:latin typeface="Calibri"/>
                <a:cs typeface="Calibri"/>
              </a:rPr>
              <a:t>'c:/users/J/Desktop/I210/'</a:t>
            </a:r>
            <a:r>
              <a:rPr lang="en-US" b="1" dirty="0" smtClean="0">
                <a:solidFill>
                  <a:srgbClr val="000090"/>
                </a:solidFill>
                <a:latin typeface="Calibri"/>
                <a:cs typeface="Calibri"/>
              </a:rPr>
              <a:t>)</a:t>
            </a:r>
          </a:p>
          <a:p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1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Test Code in main?</a:t>
            </a:r>
            <a:endParaRPr lang="en-US" dirty="0"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5541" name="Rectangle 3"/>
          <p:cNvSpPr>
            <a:spLocks noGrp="1" noChangeArrowheads="1"/>
          </p:cNvSpPr>
          <p:nvPr>
            <p:ph idx="1"/>
          </p:nvPr>
        </p:nvSpPr>
        <p:spPr>
          <a:xfrm>
            <a:off x="4724400" y="1752600"/>
            <a:ext cx="3962400" cy="4838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Let’s say I add some </a:t>
            </a:r>
            <a:br>
              <a:rPr lang="en-US" sz="2400" dirty="0" smtClean="0"/>
            </a:br>
            <a:r>
              <a:rPr lang="en-US" sz="2400" b="1" dirty="0" smtClean="0">
                <a:solidFill>
                  <a:schemeClr val="accent3"/>
                </a:solidFill>
              </a:rPr>
              <a:t>test code </a:t>
            </a:r>
            <a:r>
              <a:rPr lang="en-US" sz="2400" dirty="0" smtClean="0"/>
              <a:t>to my </a:t>
            </a:r>
            <a:r>
              <a:rPr lang="en-US" sz="2400" b="1" dirty="0" err="1" smtClean="0">
                <a:solidFill>
                  <a:srgbClr val="002060"/>
                </a:solidFill>
              </a:rPr>
              <a:t>mathFunc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smtClean="0"/>
              <a:t>module.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i="1" dirty="0" smtClean="0">
                <a:solidFill>
                  <a:srgbClr val="0000FF"/>
                </a:solidFill>
              </a:rPr>
              <a:t>This code is written so that if I run the module directly, I expect all of my tests to return </a:t>
            </a:r>
            <a:r>
              <a:rPr lang="en-US" sz="2400" b="1" i="1" dirty="0" smtClean="0">
                <a:solidFill>
                  <a:srgbClr val="0000FF"/>
                </a:solidFill>
              </a:rPr>
              <a:t>True</a:t>
            </a:r>
            <a:r>
              <a:rPr lang="en-US" sz="2400" i="1" dirty="0" smtClean="0">
                <a:solidFill>
                  <a:srgbClr val="0000FF"/>
                </a:solidFill>
              </a:rPr>
              <a:t>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Now if I </a:t>
            </a:r>
            <a:r>
              <a:rPr lang="en-US" sz="2400" b="1" dirty="0" smtClean="0"/>
              <a:t>import</a:t>
            </a:r>
            <a:r>
              <a:rPr lang="en-US" sz="2400" dirty="0" smtClean="0"/>
              <a:t> this module, it runs the test code, too!!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63700"/>
            <a:ext cx="3962399" cy="5194300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r>
              <a:rPr lang="en-US" sz="2000" b="1" dirty="0" err="1">
                <a:latin typeface="Calibri"/>
                <a:cs typeface="Calibri"/>
              </a:rPr>
              <a:t>def</a:t>
            </a:r>
            <a:r>
              <a:rPr lang="en-US" sz="2000" b="1" dirty="0">
                <a:latin typeface="Calibri"/>
                <a:cs typeface="Calibri"/>
              </a:rPr>
              <a:t> </a:t>
            </a:r>
            <a:r>
              <a:rPr lang="en-US" sz="2000" b="1" dirty="0" smtClean="0">
                <a:latin typeface="Calibri"/>
                <a:cs typeface="Calibri"/>
              </a:rPr>
              <a:t>summation(numbers):</a:t>
            </a:r>
            <a:endParaRPr lang="en-US" sz="2000" b="1" dirty="0"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2000" dirty="0">
                <a:latin typeface="Calibri"/>
                <a:cs typeface="Calibri"/>
              </a:rPr>
              <a:t>	total = 0</a:t>
            </a:r>
          </a:p>
          <a:p>
            <a:pPr marL="118872" indent="0">
              <a:buNone/>
            </a:pPr>
            <a:r>
              <a:rPr lang="en-US" sz="2000" dirty="0">
                <a:latin typeface="Calibri"/>
                <a:cs typeface="Calibri"/>
              </a:rPr>
              <a:t>	for </a:t>
            </a:r>
            <a:r>
              <a:rPr lang="en-US" sz="2000" dirty="0" err="1">
                <a:latin typeface="Calibri"/>
                <a:cs typeface="Calibri"/>
              </a:rPr>
              <a:t>num</a:t>
            </a:r>
            <a:r>
              <a:rPr lang="en-US" sz="2000" dirty="0">
                <a:latin typeface="Calibri"/>
                <a:cs typeface="Calibri"/>
              </a:rPr>
              <a:t> in </a:t>
            </a:r>
            <a:r>
              <a:rPr lang="en-US" sz="2000" dirty="0" smtClean="0">
                <a:latin typeface="Calibri"/>
                <a:cs typeface="Calibri"/>
              </a:rPr>
              <a:t>numbers:</a:t>
            </a:r>
            <a:endParaRPr lang="en-US" sz="2000" dirty="0"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2000" dirty="0">
                <a:latin typeface="Calibri"/>
                <a:cs typeface="Calibri"/>
              </a:rPr>
              <a:t>		total += </a:t>
            </a:r>
            <a:r>
              <a:rPr lang="en-US" sz="2000" dirty="0" err="1">
                <a:latin typeface="Calibri"/>
                <a:cs typeface="Calibri"/>
              </a:rPr>
              <a:t>num</a:t>
            </a:r>
            <a:endParaRPr lang="en-US" sz="2000" dirty="0"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2000" dirty="0">
                <a:latin typeface="Calibri"/>
                <a:cs typeface="Calibri"/>
              </a:rPr>
              <a:t>	</a:t>
            </a:r>
            <a:r>
              <a:rPr lang="en-US" sz="2000" b="1" dirty="0">
                <a:latin typeface="Calibri"/>
                <a:cs typeface="Calibri"/>
              </a:rPr>
              <a:t>return total</a:t>
            </a:r>
          </a:p>
          <a:p>
            <a:pPr marL="118872" indent="0">
              <a:buNone/>
            </a:pPr>
            <a:endParaRPr lang="en-US" sz="2000" dirty="0"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2000" b="1" dirty="0" err="1">
                <a:latin typeface="Calibri"/>
                <a:cs typeface="Calibri"/>
              </a:rPr>
              <a:t>def</a:t>
            </a:r>
            <a:r>
              <a:rPr lang="en-US" sz="2000" b="1" dirty="0">
                <a:latin typeface="Calibri"/>
                <a:cs typeface="Calibri"/>
              </a:rPr>
              <a:t> </a:t>
            </a:r>
            <a:r>
              <a:rPr lang="en-US" sz="2000" b="1" dirty="0" smtClean="0">
                <a:latin typeface="Calibri"/>
                <a:cs typeface="Calibri"/>
              </a:rPr>
              <a:t>mean(numbers):</a:t>
            </a:r>
            <a:endParaRPr lang="en-US" sz="2000" b="1" dirty="0"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2000" dirty="0">
                <a:latin typeface="Calibri"/>
                <a:cs typeface="Calibri"/>
              </a:rPr>
              <a:t>	total = 0.0</a:t>
            </a:r>
          </a:p>
          <a:p>
            <a:pPr marL="118872" indent="0">
              <a:buNone/>
            </a:pPr>
            <a:r>
              <a:rPr lang="en-US" sz="2000" dirty="0">
                <a:latin typeface="Calibri"/>
                <a:cs typeface="Calibri"/>
              </a:rPr>
              <a:t>	for </a:t>
            </a:r>
            <a:r>
              <a:rPr lang="en-US" sz="2000" dirty="0" err="1">
                <a:latin typeface="Calibri"/>
                <a:cs typeface="Calibri"/>
              </a:rPr>
              <a:t>num</a:t>
            </a:r>
            <a:r>
              <a:rPr lang="en-US" sz="2000" dirty="0">
                <a:latin typeface="Calibri"/>
                <a:cs typeface="Calibri"/>
              </a:rPr>
              <a:t> in </a:t>
            </a:r>
            <a:r>
              <a:rPr lang="en-US" sz="2000" dirty="0" smtClean="0">
                <a:latin typeface="Calibri"/>
                <a:cs typeface="Calibri"/>
              </a:rPr>
              <a:t>numbers:</a:t>
            </a:r>
            <a:endParaRPr lang="en-US" sz="2000" dirty="0"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2000" dirty="0">
                <a:latin typeface="Calibri"/>
                <a:cs typeface="Calibri"/>
              </a:rPr>
              <a:t>		total += </a:t>
            </a:r>
            <a:r>
              <a:rPr lang="en-US" sz="2000" dirty="0" err="1">
                <a:latin typeface="Calibri"/>
                <a:cs typeface="Calibri"/>
              </a:rPr>
              <a:t>num</a:t>
            </a:r>
            <a:endParaRPr lang="en-US" sz="2000" dirty="0"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2000" dirty="0">
                <a:latin typeface="Calibri"/>
                <a:cs typeface="Calibri"/>
              </a:rPr>
              <a:t>	</a:t>
            </a:r>
            <a:r>
              <a:rPr lang="en-US" sz="2000" b="1" dirty="0">
                <a:latin typeface="Calibri"/>
                <a:cs typeface="Calibri"/>
              </a:rPr>
              <a:t>return </a:t>
            </a:r>
            <a:r>
              <a:rPr lang="en-US" sz="2000" b="1" dirty="0" smtClean="0">
                <a:latin typeface="Calibri"/>
                <a:cs typeface="Calibri"/>
              </a:rPr>
              <a:t>total/</a:t>
            </a:r>
            <a:r>
              <a:rPr lang="en-US" sz="2000" b="1" dirty="0" err="1" smtClean="0">
                <a:latin typeface="Calibri"/>
                <a:cs typeface="Calibri"/>
              </a:rPr>
              <a:t>len</a:t>
            </a:r>
            <a:r>
              <a:rPr lang="en-US" sz="2000" b="1" dirty="0" smtClean="0">
                <a:latin typeface="Calibri"/>
                <a:cs typeface="Calibri"/>
              </a:rPr>
              <a:t>(numbers)</a:t>
            </a:r>
            <a:endParaRPr lang="en-US" sz="2000" b="1" dirty="0">
              <a:latin typeface="Calibri"/>
              <a:cs typeface="Calibri"/>
            </a:endParaRPr>
          </a:p>
          <a:p>
            <a:pPr marL="118872" indent="0">
              <a:buNone/>
            </a:pPr>
            <a:endParaRPr lang="en-US" sz="2000" dirty="0" smtClean="0">
              <a:solidFill>
                <a:srgbClr val="00009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alibri"/>
                <a:cs typeface="Calibri"/>
              </a:rPr>
              <a:t>#test code</a:t>
            </a:r>
            <a:endParaRPr lang="en-US" sz="2000" dirty="0">
              <a:solidFill>
                <a:schemeClr val="accent3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nums</a:t>
            </a:r>
            <a:r>
              <a:rPr lang="en-US" sz="20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alibri"/>
                <a:cs typeface="Calibri"/>
              </a:rPr>
              <a:t>= [1,2,3,4]</a:t>
            </a:r>
          </a:p>
          <a:p>
            <a:pPr marL="118872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alibri"/>
                <a:cs typeface="Calibri"/>
              </a:rPr>
              <a:t>print(summation(</a:t>
            </a:r>
            <a:r>
              <a:rPr lang="en-US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nums</a:t>
            </a:r>
            <a:r>
              <a:rPr lang="en-US" sz="2000" dirty="0">
                <a:solidFill>
                  <a:srgbClr val="0000FF"/>
                </a:solidFill>
                <a:latin typeface="Calibri"/>
                <a:cs typeface="Calibri"/>
              </a:rPr>
              <a:t>) == </a:t>
            </a:r>
            <a:r>
              <a:rPr lang="en-US" sz="2000" dirty="0" smtClean="0">
                <a:solidFill>
                  <a:srgbClr val="0000FF"/>
                </a:solidFill>
                <a:latin typeface="Calibri"/>
                <a:cs typeface="Calibri"/>
              </a:rPr>
              <a:t>10)</a:t>
            </a:r>
            <a:endParaRPr lang="en-US" sz="2000" dirty="0">
              <a:solidFill>
                <a:srgbClr val="0000FF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alibri"/>
                <a:cs typeface="Calibri"/>
              </a:rPr>
              <a:t>print(mean(</a:t>
            </a:r>
            <a:r>
              <a:rPr lang="en-US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nums</a:t>
            </a:r>
            <a:r>
              <a:rPr lang="en-US" sz="2000" dirty="0">
                <a:solidFill>
                  <a:srgbClr val="0000FF"/>
                </a:solidFill>
                <a:latin typeface="Calibri"/>
                <a:cs typeface="Calibri"/>
              </a:rPr>
              <a:t>) == </a:t>
            </a:r>
            <a:r>
              <a:rPr lang="en-US" sz="2000" dirty="0" smtClean="0">
                <a:solidFill>
                  <a:srgbClr val="0000FF"/>
                </a:solidFill>
                <a:latin typeface="Calibri"/>
                <a:cs typeface="Calibri"/>
              </a:rPr>
              <a:t>2.5)</a:t>
            </a:r>
            <a:endParaRPr lang="en-US" sz="200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184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Test Code in main?</a:t>
            </a:r>
            <a:endParaRPr lang="en-US" dirty="0"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5541" name="Rectangle 3"/>
          <p:cNvSpPr>
            <a:spLocks noGrp="1" noChangeArrowheads="1"/>
          </p:cNvSpPr>
          <p:nvPr>
            <p:ph idx="1"/>
          </p:nvPr>
        </p:nvSpPr>
        <p:spPr>
          <a:xfrm>
            <a:off x="4724400" y="1714500"/>
            <a:ext cx="3962400" cy="47399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Adding </a:t>
            </a:r>
            <a:r>
              <a:rPr lang="en-US" b="1" dirty="0" smtClean="0">
                <a:solidFill>
                  <a:srgbClr val="7030A0"/>
                </a:solidFill>
              </a:rPr>
              <a:t>a single line </a:t>
            </a:r>
            <a:r>
              <a:rPr lang="en-US" dirty="0" smtClean="0"/>
              <a:t>prevents the test code from running when the module is imported!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This way, we can keep our test code AND have the module be useful.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524000"/>
            <a:ext cx="3962399" cy="5334000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libri"/>
                <a:cs typeface="Calibri"/>
              </a:rPr>
              <a:t>def</a:t>
            </a: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 summation(numbers):</a:t>
            </a:r>
          </a:p>
          <a:p>
            <a:pPr marL="118872" indent="0">
              <a:buNone/>
            </a:pP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	total = 0</a:t>
            </a:r>
          </a:p>
          <a:p>
            <a:pPr marL="118872" indent="0">
              <a:buNone/>
            </a:pP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	for </a:t>
            </a:r>
            <a:r>
              <a:rPr lang="en-US" sz="1800" dirty="0" err="1">
                <a:solidFill>
                  <a:srgbClr val="000000"/>
                </a:solidFill>
                <a:latin typeface="Calibri"/>
                <a:cs typeface="Calibri"/>
              </a:rPr>
              <a:t>num</a:t>
            </a: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 in numbers:</a:t>
            </a:r>
          </a:p>
          <a:p>
            <a:pPr marL="118872" indent="0">
              <a:buNone/>
            </a:pP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		total += </a:t>
            </a:r>
            <a:r>
              <a:rPr lang="en-US" sz="1800" dirty="0" err="1">
                <a:solidFill>
                  <a:srgbClr val="000000"/>
                </a:solidFill>
                <a:latin typeface="Calibri"/>
                <a:cs typeface="Calibri"/>
              </a:rPr>
              <a:t>num</a:t>
            </a:r>
            <a:endParaRPr lang="en-US" sz="18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	return total</a:t>
            </a:r>
          </a:p>
          <a:p>
            <a:pPr marL="118872" indent="0">
              <a:buNone/>
            </a:pPr>
            <a:endParaRPr lang="en-US" sz="18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libri"/>
                <a:cs typeface="Calibri"/>
              </a:rPr>
              <a:t>def</a:t>
            </a: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 mean(numbers):</a:t>
            </a:r>
          </a:p>
          <a:p>
            <a:pPr marL="118872" indent="0">
              <a:buNone/>
            </a:pP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	total = 0.0</a:t>
            </a:r>
          </a:p>
          <a:p>
            <a:pPr marL="118872" indent="0">
              <a:buNone/>
            </a:pP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	for </a:t>
            </a:r>
            <a:r>
              <a:rPr lang="en-US" sz="1800" dirty="0" err="1">
                <a:solidFill>
                  <a:srgbClr val="000000"/>
                </a:solidFill>
                <a:latin typeface="Calibri"/>
                <a:cs typeface="Calibri"/>
              </a:rPr>
              <a:t>num</a:t>
            </a: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 in numbers:</a:t>
            </a:r>
          </a:p>
          <a:p>
            <a:pPr marL="118872" indent="0">
              <a:buNone/>
            </a:pP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		total += </a:t>
            </a:r>
            <a:r>
              <a:rPr lang="en-US" sz="1800" dirty="0" err="1">
                <a:solidFill>
                  <a:srgbClr val="000000"/>
                </a:solidFill>
                <a:latin typeface="Calibri"/>
                <a:cs typeface="Calibri"/>
              </a:rPr>
              <a:t>num</a:t>
            </a:r>
            <a:endParaRPr lang="en-US" sz="18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	return total/</a:t>
            </a:r>
            <a:r>
              <a:rPr lang="en-US" sz="1800" dirty="0" err="1">
                <a:solidFill>
                  <a:srgbClr val="000000"/>
                </a:solidFill>
                <a:latin typeface="Calibri"/>
                <a:cs typeface="Calibri"/>
              </a:rPr>
              <a:t>len</a:t>
            </a: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(numbers)</a:t>
            </a:r>
          </a:p>
          <a:p>
            <a:pPr marL="118872" indent="0">
              <a:buNone/>
            </a:pPr>
            <a:endParaRPr lang="en-US" sz="18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chemeClr val="accent3"/>
                </a:solidFill>
                <a:latin typeface="Calibri"/>
                <a:cs typeface="Calibri"/>
              </a:rPr>
              <a:t>#test code</a:t>
            </a:r>
          </a:p>
          <a:p>
            <a:pPr marL="118872" indent="0">
              <a:buNone/>
            </a:pPr>
            <a:r>
              <a:rPr lang="en-US" sz="1800" b="1" dirty="0">
                <a:solidFill>
                  <a:schemeClr val="accent2"/>
                </a:solidFill>
                <a:latin typeface="Calibri"/>
                <a:cs typeface="Calibri"/>
              </a:rPr>
              <a:t>if __name__ == "__main__":</a:t>
            </a:r>
          </a:p>
          <a:p>
            <a:pPr marL="118872" indent="0">
              <a:buNone/>
            </a:pP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nums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= [1,2,3,4]</a:t>
            </a:r>
          </a:p>
          <a:p>
            <a:pPr marL="118872" indent="0">
              <a:buNone/>
            </a:pP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    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print(summation(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nums</a:t>
            </a: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) == 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10)</a:t>
            </a:r>
            <a:endParaRPr lang="en-US" sz="18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    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print(mean(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nums</a:t>
            </a: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) == 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2.5)</a:t>
            </a:r>
            <a:endParaRPr lang="en-US" sz="18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388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tools.py	- Shared Tool Codebase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399"/>
            <a:ext cx="8229600" cy="4724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I’ve placed all the functions we’ve done together in a file called </a:t>
            </a:r>
            <a:r>
              <a:rPr lang="en-US" sz="2800" b="1" dirty="0" smtClean="0">
                <a:solidFill>
                  <a:srgbClr val="002060"/>
                </a:solidFill>
              </a:rPr>
              <a:t>tools.py</a:t>
            </a:r>
            <a:r>
              <a:rPr lang="en-US" sz="2800" dirty="0" smtClean="0"/>
              <a:t> on Canvas.</a:t>
            </a:r>
          </a:p>
          <a:p>
            <a:endParaRPr lang="en-US" dirty="0" smtClean="0"/>
          </a:p>
          <a:p>
            <a:r>
              <a:rPr lang="en-US" sz="3000" dirty="0" smtClean="0"/>
              <a:t>If you maintain this…</a:t>
            </a:r>
            <a:endParaRPr lang="en-US" sz="3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</a:rPr>
              <a:t>test.py</a:t>
            </a:r>
            <a:r>
              <a:rPr lang="en-US" sz="3000" dirty="0" smtClean="0"/>
              <a:t> :</a:t>
            </a:r>
          </a:p>
          <a:p>
            <a:endParaRPr lang="en-US" dirty="0"/>
          </a:p>
          <a:p>
            <a:pPr marL="118872" indent="0">
              <a:buNone/>
            </a:pPr>
            <a:r>
              <a:rPr lang="en-US" sz="3000" b="1" dirty="0">
                <a:solidFill>
                  <a:srgbClr val="FF0000"/>
                </a:solidFill>
                <a:latin typeface="Calibri"/>
                <a:cs typeface="Calibri"/>
              </a:rPr>
              <a:t>from tools import </a:t>
            </a:r>
            <a:r>
              <a:rPr lang="en-US" sz="3000" b="1" dirty="0" smtClean="0">
                <a:solidFill>
                  <a:srgbClr val="FF0000"/>
                </a:solidFill>
                <a:latin typeface="Calibri"/>
                <a:cs typeface="Calibri"/>
              </a:rPr>
              <a:t>*</a:t>
            </a:r>
            <a:endParaRPr lang="en-US" sz="2200" b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3000" b="1" dirty="0" smtClean="0">
                <a:solidFill>
                  <a:srgbClr val="FF0000"/>
                </a:solidFill>
                <a:latin typeface="Calibri"/>
                <a:cs typeface="Calibri"/>
              </a:rPr>
              <a:t>print(dasher</a:t>
            </a:r>
            <a:r>
              <a:rPr lang="en-US" sz="3000" b="1" dirty="0">
                <a:solidFill>
                  <a:srgbClr val="FF0000"/>
                </a:solidFill>
                <a:latin typeface="Calibri"/>
                <a:cs typeface="Calibri"/>
              </a:rPr>
              <a:t>("test</a:t>
            </a:r>
            <a:r>
              <a:rPr lang="en-US" sz="3000" b="1" dirty="0" smtClean="0">
                <a:solidFill>
                  <a:srgbClr val="FF0000"/>
                </a:solidFill>
                <a:latin typeface="Calibri"/>
                <a:cs typeface="Calibri"/>
              </a:rPr>
              <a:t>"))</a:t>
            </a:r>
            <a:endParaRPr lang="en-US" sz="30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4500" y="4787899"/>
            <a:ext cx="3810000" cy="1456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635704"/>
            <a:ext cx="392231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0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Range (Group Work)*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62100"/>
            <a:ext cx="8788400" cy="51246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smtClean="0"/>
              <a:t>Add a function to </a:t>
            </a:r>
            <a:r>
              <a:rPr lang="en-US" sz="2500" b="1" dirty="0" smtClean="0">
                <a:solidFill>
                  <a:srgbClr val="002060"/>
                </a:solidFill>
              </a:rPr>
              <a:t>tools.py</a:t>
            </a:r>
            <a:r>
              <a:rPr lang="en-US" sz="2500" dirty="0" smtClean="0"/>
              <a:t> in the </a:t>
            </a:r>
            <a:r>
              <a:rPr lang="en-US" sz="2500" b="1" dirty="0" smtClean="0">
                <a:solidFill>
                  <a:srgbClr val="00B050"/>
                </a:solidFill>
              </a:rPr>
              <a:t>Printing Functions</a:t>
            </a:r>
            <a:r>
              <a:rPr lang="en-US" sz="2500" b="1" dirty="0" smtClean="0"/>
              <a:t> </a:t>
            </a:r>
            <a:r>
              <a:rPr lang="en-US" sz="2500" dirty="0" smtClean="0"/>
              <a:t>section:</a:t>
            </a:r>
          </a:p>
          <a:p>
            <a:pPr lvl="1"/>
            <a:r>
              <a:rPr lang="en-US" sz="2000" dirty="0" smtClean="0"/>
              <a:t>The function should be called </a:t>
            </a:r>
            <a:r>
              <a:rPr lang="en-US" sz="2000" dirty="0" err="1" smtClean="0">
                <a:solidFill>
                  <a:srgbClr val="FF0000"/>
                </a:solidFill>
              </a:rPr>
              <a:t>print_range</a:t>
            </a:r>
            <a:r>
              <a:rPr lang="en-US" sz="2000" dirty="0" smtClean="0">
                <a:solidFill>
                  <a:srgbClr val="FF0000"/>
                </a:solidFill>
              </a:rPr>
              <a:t>(low, high, factor)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smtClean="0"/>
              <a:t>It </a:t>
            </a:r>
            <a:r>
              <a:rPr lang="en-US" sz="2000" dirty="0" smtClean="0">
                <a:solidFill>
                  <a:srgbClr val="0070C0"/>
                </a:solidFill>
              </a:rPr>
              <a:t>prints (not returns) </a:t>
            </a:r>
            <a:r>
              <a:rPr lang="en-US" sz="2000" dirty="0" smtClean="0"/>
              <a:t>all of the integers from </a:t>
            </a:r>
            <a:r>
              <a:rPr lang="en-US" sz="2000" b="1" dirty="0" smtClean="0"/>
              <a:t>low</a:t>
            </a:r>
            <a:r>
              <a:rPr lang="en-US" sz="2000" dirty="0" smtClean="0"/>
              <a:t> to </a:t>
            </a:r>
            <a:r>
              <a:rPr lang="en-US" sz="2000" b="1" dirty="0" smtClean="0"/>
              <a:t>high</a:t>
            </a:r>
            <a:r>
              <a:rPr lang="en-US" sz="2000" dirty="0" smtClean="0"/>
              <a:t> that are divisible by </a:t>
            </a:r>
            <a:r>
              <a:rPr lang="en-US" sz="2000" b="1" dirty="0" smtClean="0"/>
              <a:t>factor</a:t>
            </a:r>
            <a:r>
              <a:rPr lang="en-US" sz="2000" dirty="0"/>
              <a:t>.</a:t>
            </a:r>
          </a:p>
          <a:p>
            <a:pPr>
              <a:buFont typeface="Wingdings" charset="0"/>
              <a:buChar char="à"/>
            </a:pPr>
            <a:r>
              <a:rPr lang="en-US" sz="2200" dirty="0"/>
              <a:t>Call the function from the file </a:t>
            </a:r>
            <a:r>
              <a:rPr lang="en-US" sz="2200" b="1" dirty="0">
                <a:solidFill>
                  <a:srgbClr val="002060"/>
                </a:solidFill>
              </a:rPr>
              <a:t>print_range_test.py</a:t>
            </a:r>
            <a:endParaRPr lang="en-US" sz="2200" dirty="0"/>
          </a:p>
          <a:p>
            <a:pPr>
              <a:buFont typeface="Wingdings" charset="0"/>
              <a:buChar char="à"/>
            </a:pPr>
            <a:r>
              <a:rPr lang="en-US" sz="2200" dirty="0"/>
              <a:t>Notice we’re importing </a:t>
            </a:r>
            <a:r>
              <a:rPr lang="en-US" sz="2200" b="1" dirty="0"/>
              <a:t>tools.py</a:t>
            </a:r>
            <a:endParaRPr lang="en-US" sz="2200" dirty="0"/>
          </a:p>
          <a:p>
            <a:endParaRPr lang="en-US" sz="14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" y="4114800"/>
            <a:ext cx="4572000" cy="26779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135" y="4114800"/>
            <a:ext cx="32004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3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Range </a:t>
            </a:r>
            <a:r>
              <a:rPr lang="en-US" dirty="0" smtClean="0"/>
              <a:t>(Algorithm)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Define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 function called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print_range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that takes three values: 		low, high, and factor</a:t>
            </a:r>
          </a:p>
          <a:p>
            <a:pPr marL="118872" indent="0">
              <a:buNone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   Walk over all of the integers in that range</a:t>
            </a:r>
          </a:p>
          <a:p>
            <a:pPr marL="118872" indent="0">
              <a:buNone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       If the integer is evenly divisible by the factor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18872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          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Print out a message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" y="4114800"/>
            <a:ext cx="4572000" cy="26779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135" y="4114800"/>
            <a:ext cx="32004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0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Range </a:t>
            </a:r>
            <a:r>
              <a:rPr lang="en-US" dirty="0" smtClean="0"/>
              <a:t>(Solution)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11" y="1626528"/>
            <a:ext cx="8674749" cy="373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0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457200" y="28027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Cambria"/>
                <a:ea typeface="+mj-ea"/>
                <a:cs typeface="Cambria"/>
              </a:defRPr>
            </a:lvl1pPr>
          </a:lstStyle>
          <a:p>
            <a:r>
              <a:rPr lang="en-US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71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Argument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257799"/>
          </a:xfrm>
        </p:spPr>
        <p:txBody>
          <a:bodyPr/>
          <a:lstStyle/>
          <a:p>
            <a:pPr marL="118872" indent="0">
              <a:buNone/>
            </a:pPr>
            <a:r>
              <a:rPr lang="en-US" sz="2800" dirty="0" smtClean="0"/>
              <a:t>If there are common values that get passed in, we can save ourselves the trouble. We can make them </a:t>
            </a:r>
            <a:r>
              <a:rPr lang="en-US" sz="2800" b="1" dirty="0" smtClean="0"/>
              <a:t>default values</a:t>
            </a:r>
            <a:r>
              <a:rPr lang="en-US" sz="2800" dirty="0" smtClean="0"/>
              <a:t>!</a:t>
            </a:r>
            <a:endParaRPr lang="en-US" sz="2800" dirty="0"/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984500"/>
            <a:ext cx="7562850" cy="198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736" y="5041900"/>
            <a:ext cx="4600575" cy="16002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765300" y="2844800"/>
            <a:ext cx="1511300" cy="685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36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9795"/>
            <a:ext cx="8229600" cy="48566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What if we want to </a:t>
            </a:r>
            <a:r>
              <a:rPr lang="en-US" i="1" dirty="0" smtClean="0"/>
              <a:t>use</a:t>
            </a:r>
            <a:r>
              <a:rPr lang="en-US" dirty="0" smtClean="0"/>
              <a:t> one default argument, but </a:t>
            </a:r>
            <a:r>
              <a:rPr lang="en-US" i="1" dirty="0" smtClean="0"/>
              <a:t>specify</a:t>
            </a:r>
            <a:r>
              <a:rPr lang="en-US" dirty="0" smtClean="0"/>
              <a:t> the other one?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800" i="1" dirty="0" smtClean="0"/>
              <a:t>Oops! </a:t>
            </a:r>
            <a:r>
              <a:rPr lang="en-US" sz="2800" dirty="0" smtClean="0"/>
              <a:t>Looks like</a:t>
            </a:r>
            <a:br>
              <a:rPr lang="en-US" sz="2800" dirty="0" smtClean="0"/>
            </a:br>
            <a:r>
              <a:rPr lang="en-US" sz="2800" dirty="0" smtClean="0"/>
              <a:t>Python can’t tell</a:t>
            </a:r>
            <a:br>
              <a:rPr lang="en-US" sz="2800" dirty="0" smtClean="0"/>
            </a:br>
            <a:r>
              <a:rPr lang="en-US" sz="2800" dirty="0" smtClean="0"/>
              <a:t>what we meant</a:t>
            </a:r>
            <a:r>
              <a:rPr lang="en-US" sz="2800" i="1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048000"/>
            <a:ext cx="6629400" cy="1733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550" y="5047706"/>
            <a:ext cx="46672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2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To help Python out, we can indicate </a:t>
            </a:r>
            <a:r>
              <a:rPr lang="en-US" i="1" dirty="0" smtClean="0"/>
              <a:t>which</a:t>
            </a:r>
            <a:r>
              <a:rPr lang="en-US" dirty="0" smtClean="0"/>
              <a:t> argument we’re specifying. This is called a </a:t>
            </a:r>
            <a:r>
              <a:rPr lang="en-US" b="1" dirty="0" smtClean="0"/>
              <a:t>keyword argument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16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246500"/>
            <a:ext cx="6572250" cy="1971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5334000"/>
            <a:ext cx="46672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8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might remember this use of keyword arguments:  </a:t>
            </a:r>
            <a:r>
              <a:rPr lang="en-US" b="1" dirty="0" err="1" smtClean="0">
                <a:latin typeface="Calibri"/>
                <a:cs typeface="Calibri"/>
              </a:rPr>
              <a:t>list.sort</a:t>
            </a:r>
            <a:r>
              <a:rPr lang="en-US" b="1" dirty="0" smtClean="0">
                <a:latin typeface="Calibri"/>
                <a:cs typeface="Calibri"/>
              </a:rPr>
              <a:t>(</a:t>
            </a:r>
            <a:r>
              <a:rPr lang="en-US" b="1" dirty="0" smtClean="0">
                <a:solidFill>
                  <a:srgbClr val="0000FF"/>
                </a:solidFill>
                <a:latin typeface="Calibri"/>
                <a:cs typeface="Calibri"/>
              </a:rPr>
              <a:t>reverse=True</a:t>
            </a:r>
            <a:r>
              <a:rPr lang="en-US" b="1" dirty="0" smtClean="0">
                <a:latin typeface="Calibri"/>
                <a:cs typeface="Calibri"/>
              </a:rPr>
              <a:t>)</a:t>
            </a:r>
          </a:p>
          <a:p>
            <a:pPr marL="0" indent="0">
              <a:buNone/>
            </a:pPr>
            <a:endParaRPr lang="en-US" sz="2400" b="1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dirty="0" smtClean="0"/>
              <a:t>The implication from that is that </a:t>
            </a:r>
            <a:r>
              <a:rPr lang="en-US" b="1" dirty="0">
                <a:latin typeface="Calibri"/>
                <a:cs typeface="Calibri"/>
              </a:rPr>
              <a:t>.sort</a:t>
            </a:r>
            <a:r>
              <a:rPr lang="en-US" b="1" dirty="0" smtClean="0">
                <a:latin typeface="Calibri"/>
                <a:cs typeface="Calibri"/>
              </a:rPr>
              <a:t>() </a:t>
            </a:r>
            <a:r>
              <a:rPr lang="en-US" dirty="0" smtClean="0"/>
              <a:t>has other arguments that we don’t normally give </a:t>
            </a:r>
            <a:br>
              <a:rPr lang="en-US" dirty="0" smtClean="0"/>
            </a:br>
            <a:r>
              <a:rPr lang="en-US" dirty="0" smtClean="0"/>
              <a:t>it – they have defaults!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Let’s see an example.</a:t>
            </a:r>
            <a:r>
              <a:rPr lang="en-US" sz="2400" b="1" dirty="0" smtClean="0">
                <a:latin typeface="Calibri"/>
                <a:cs typeface="Calibri"/>
              </a:rPr>
              <a:t/>
            </a:r>
            <a:br>
              <a:rPr lang="en-US" sz="2400" b="1" dirty="0" smtClean="0">
                <a:latin typeface="Calibri"/>
                <a:cs typeface="Calibri"/>
              </a:rPr>
            </a:br>
            <a:endParaRPr lang="en-US" sz="24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301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We can also specify a function or method to be considered while sorting. This will treat all strings as if they were lowercase.</a:t>
            </a:r>
            <a:endParaRPr lang="en-US" sz="2600" b="1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826368"/>
            <a:ext cx="7486650" cy="2133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475" y="4959968"/>
            <a:ext cx="4762500" cy="155257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067697" y="4127159"/>
            <a:ext cx="138395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25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Positional or Keyword? (None or All)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>
          <a:xfrm>
            <a:off x="457200" y="1651000"/>
            <a:ext cx="8229600" cy="482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Once you assign a default value to a parameter in the list, you </a:t>
            </a:r>
            <a:br>
              <a:rPr lang="en-US" sz="2400" dirty="0" smtClean="0"/>
            </a:br>
            <a:r>
              <a:rPr lang="en-US" sz="2400" b="1" dirty="0" smtClean="0"/>
              <a:t>must</a:t>
            </a:r>
            <a:r>
              <a:rPr lang="en-US" sz="2400" dirty="0" smtClean="0"/>
              <a:t> assign default values to all the parameters listed </a:t>
            </a:r>
            <a:r>
              <a:rPr lang="en-US" sz="2400" dirty="0" smtClean="0">
                <a:solidFill>
                  <a:srgbClr val="FF0000"/>
                </a:solidFill>
              </a:rPr>
              <a:t>after it</a:t>
            </a:r>
            <a:r>
              <a:rPr lang="en-US" sz="2400" dirty="0" smtClean="0"/>
              <a:t>. 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2000" i="1" dirty="0" smtClean="0"/>
              <a:t>STYLE TIP: </a:t>
            </a:r>
            <a:r>
              <a:rPr lang="en-US" sz="2000" dirty="0" smtClean="0"/>
              <a:t>Assign default values to ALL parameters or NONE of them.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24" y="4735812"/>
            <a:ext cx="3552825" cy="1628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844" y="3306300"/>
            <a:ext cx="7486650" cy="12954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766060" y="3962763"/>
            <a:ext cx="1447800" cy="1371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44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Positional or Keyword? (None or All)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>
          <a:xfrm>
            <a:off x="457200" y="1542288"/>
            <a:ext cx="8229600" cy="4934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Similarly, once you use a keyword argument, all the remaining arguments in </a:t>
            </a:r>
            <a:r>
              <a:rPr lang="en-US" sz="2800" b="1" dirty="0" smtClean="0"/>
              <a:t>the same</a:t>
            </a:r>
            <a:r>
              <a:rPr lang="en-US" sz="2800" dirty="0" smtClean="0"/>
              <a:t> </a:t>
            </a:r>
            <a:r>
              <a:rPr lang="en-US" sz="2800" b="1" dirty="0" smtClean="0"/>
              <a:t>call</a:t>
            </a:r>
            <a:r>
              <a:rPr lang="en-US" sz="2800" dirty="0" smtClean="0"/>
              <a:t> to the function must be keyword arguments.</a:t>
            </a:r>
          </a:p>
          <a:p>
            <a:pPr lvl="1"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66" y="5029200"/>
            <a:ext cx="2905125" cy="1628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3066288"/>
            <a:ext cx="6448425" cy="18288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886766" y="4343400"/>
            <a:ext cx="1295400" cy="13045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13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formation-Infrastructure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latin typeface="Calibri"/>
            <a:cs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Information-Infrastructure.potx</Template>
  <TotalTime>1172</TotalTime>
  <Words>721</Words>
  <Application>Microsoft Office PowerPoint</Application>
  <PresentationFormat>On-screen Show (4:3)</PresentationFormat>
  <Paragraphs>185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ＭＳ Ｐゴシック</vt:lpstr>
      <vt:lpstr>Arial</vt:lpstr>
      <vt:lpstr>Calibri</vt:lpstr>
      <vt:lpstr>Cambria</vt:lpstr>
      <vt:lpstr>Courier New</vt:lpstr>
      <vt:lpstr>Georgia</vt:lpstr>
      <vt:lpstr>Wingdings</vt:lpstr>
      <vt:lpstr>Wingdings 2</vt:lpstr>
      <vt:lpstr>Information-Infrastructure</vt:lpstr>
      <vt:lpstr>I210 – Introduction to Programming with Python</vt:lpstr>
      <vt:lpstr>Today</vt:lpstr>
      <vt:lpstr>Default Argument Values</vt:lpstr>
      <vt:lpstr>Default Arguments</vt:lpstr>
      <vt:lpstr>Keyword Arguments</vt:lpstr>
      <vt:lpstr>Keyword Arguments</vt:lpstr>
      <vt:lpstr>Keyword Arguments</vt:lpstr>
      <vt:lpstr>Positional or Keyword? (None or All)</vt:lpstr>
      <vt:lpstr>Positional or Keyword? (None or All)</vt:lpstr>
      <vt:lpstr>Dasher3 (Group Work) *</vt:lpstr>
      <vt:lpstr>Dasher3 (Algorithm)</vt:lpstr>
      <vt:lpstr>Dasher3 (Solution)</vt:lpstr>
      <vt:lpstr>Managing Code</vt:lpstr>
      <vt:lpstr>Modules</vt:lpstr>
      <vt:lpstr>Why Modules?</vt:lpstr>
      <vt:lpstr>Writing Modules</vt:lpstr>
      <vt:lpstr>User-defined Modules</vt:lpstr>
      <vt:lpstr>Modules</vt:lpstr>
      <vt:lpstr>3 Ways to Import</vt:lpstr>
      <vt:lpstr>Module Not Found?</vt:lpstr>
      <vt:lpstr>Module Not Found?</vt:lpstr>
      <vt:lpstr>What about Test Code in main?</vt:lpstr>
      <vt:lpstr>What about Test Code in main?</vt:lpstr>
      <vt:lpstr>tools.py - Shared Tool Codebase</vt:lpstr>
      <vt:lpstr>Print Range (Group Work)*</vt:lpstr>
      <vt:lpstr>Print Range (Algorithm)</vt:lpstr>
      <vt:lpstr>Print Range (Solution)</vt:lpstr>
      <vt:lpstr>PowerPoint Presentation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Erika Lee</dc:creator>
  <cp:lastModifiedBy>Duncan, J</cp:lastModifiedBy>
  <cp:revision>42</cp:revision>
  <dcterms:created xsi:type="dcterms:W3CDTF">2015-12-29T00:29:41Z</dcterms:created>
  <dcterms:modified xsi:type="dcterms:W3CDTF">2017-02-06T01:12:05Z</dcterms:modified>
</cp:coreProperties>
</file>