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79" r:id="rId2"/>
    <p:sldId id="380" r:id="rId3"/>
    <p:sldId id="381" r:id="rId4"/>
    <p:sldId id="378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6" r:id="rId15"/>
    <p:sldId id="392" r:id="rId16"/>
    <p:sldId id="397" r:id="rId17"/>
    <p:sldId id="401" r:id="rId18"/>
    <p:sldId id="402" r:id="rId19"/>
    <p:sldId id="403" r:id="rId20"/>
    <p:sldId id="4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5512" autoAdjust="0"/>
  </p:normalViewPr>
  <p:slideViewPr>
    <p:cSldViewPr snapToGrid="0" snapToObjects="1">
      <p:cViewPr varScale="1">
        <p:scale>
          <a:sx n="111" d="100"/>
          <a:sy n="111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00A73F0-9708-492E-9F5E-DF62631BF368}" type="slidenum">
              <a:rPr 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16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00A73F0-9708-492E-9F5E-DF62631BF368}" type="slidenum">
              <a:rPr 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79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200A73F0-9708-492E-9F5E-DF62631BF368}" type="slidenum">
              <a:rPr 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12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A51F3F7-373C-4A64-AED6-498A9B10792A}" type="slidenum">
              <a:rPr 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66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A51F3F7-373C-4A64-AED6-498A9B10792A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3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A51F3F7-373C-4A64-AED6-498A9B10792A}" type="slidenum">
              <a:rPr 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88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6A51F3F7-373C-4A64-AED6-498A9B10792A}" type="slidenum">
              <a:rPr 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95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99C3E194-84F4-497B-A2D8-C328D946F912}" type="slidenum">
              <a:rPr 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82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I210 – Introduction to Programming </a:t>
            </a:r>
            <a:r>
              <a:rPr lang="en-US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Strings: Using Escape Sequences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We can also escape single or double quotes: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/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324100"/>
            <a:ext cx="5524500" cy="259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457700"/>
            <a:ext cx="46386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Strings: Using Escape Sequences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Because 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\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is used in escape sequences, if we just want to print out a </a:t>
            </a:r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"\"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, we have to escape the escape character!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/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00400"/>
            <a:ext cx="552450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2" y="4890570"/>
            <a:ext cx="4638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Using String Methods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ea typeface="ＭＳ Ｐゴシック" pitchFamily="34" charset="-128"/>
              </a:rPr>
              <a:t>String methods </a:t>
            </a:r>
            <a:r>
              <a:rPr lang="en-US" dirty="0" smtClean="0">
                <a:ea typeface="ＭＳ Ｐゴシック" pitchFamily="34" charset="-128"/>
              </a:rPr>
              <a:t>allow you to do many things, including:</a:t>
            </a:r>
          </a:p>
          <a:p>
            <a:pPr lvl="1" eaLnBrk="1" hangingPunct="1"/>
            <a:r>
              <a:rPr lang="en-US" i="1" dirty="0" smtClean="0">
                <a:ea typeface="ＭＳ Ｐゴシック" pitchFamily="34" charset="-128"/>
              </a:rPr>
              <a:t>Create a new string </a:t>
            </a:r>
            <a:r>
              <a:rPr lang="en-US" dirty="0" smtClean="0">
                <a:ea typeface="ＭＳ Ｐゴシック" pitchFamily="34" charset="-128"/>
              </a:rPr>
              <a:t>with different capitalization that the original</a:t>
            </a:r>
          </a:p>
          <a:p>
            <a:pPr lvl="1" eaLnBrk="1" hangingPunct="1"/>
            <a:r>
              <a:rPr lang="en-US" i="1" dirty="0" smtClean="0">
                <a:ea typeface="ＭＳ Ｐゴシック" pitchFamily="34" charset="-128"/>
              </a:rPr>
              <a:t>Create a new string </a:t>
            </a:r>
            <a:r>
              <a:rPr lang="en-US" dirty="0" smtClean="0">
                <a:ea typeface="ＭＳ Ｐゴシック" pitchFamily="34" charset="-128"/>
              </a:rPr>
              <a:t>from the original, based on letter or word substitutions</a:t>
            </a:r>
          </a:p>
        </p:txBody>
      </p:sp>
    </p:spTree>
    <p:extLst>
      <p:ext uri="{BB962C8B-B14F-4D97-AF65-F5344CB8AC3E}">
        <p14:creationId xmlns:p14="http://schemas.microsoft.com/office/powerpoint/2010/main" val="7688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799"/>
          </a:xfrm>
        </p:spPr>
        <p:txBody>
          <a:bodyPr>
            <a:normAutofit/>
          </a:bodyPr>
          <a:lstStyle/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These two can be useful to test user input:</a:t>
            </a:r>
          </a:p>
          <a:p>
            <a:pPr lvl="1"/>
            <a:r>
              <a:rPr lang="en-US" dirty="0" smtClean="0"/>
              <a:t>Compare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user_text.upper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"YES", </a:t>
            </a:r>
            <a:r>
              <a:rPr lang="en-US" dirty="0"/>
              <a:t>so the user can enter "yes" or "Yes" or "</a:t>
            </a:r>
            <a:r>
              <a:rPr lang="en-US" dirty="0" err="1"/>
              <a:t>YeS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55245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667000"/>
            <a:ext cx="3705225" cy="160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8400" y="2057400"/>
            <a:ext cx="273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.upper(), .lower()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2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" y="2286000"/>
            <a:ext cx="5467350" cy="3019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00400"/>
            <a:ext cx="3705225" cy="177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2057400"/>
            <a:ext cx="273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.title(), .strip()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762445" y="4123426"/>
            <a:ext cx="12939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9543" y="4123426"/>
            <a:ext cx="12939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84188" y="4123426"/>
            <a:ext cx="12939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3079630" y="3873260"/>
            <a:ext cx="2559170" cy="212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69448"/>
            <a:ext cx="6067425" cy="528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895600"/>
            <a:ext cx="3705225" cy="2019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676400" y="3733800"/>
            <a:ext cx="495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76400" y="3962400"/>
            <a:ext cx="49530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438400" cy="144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826567"/>
            <a:ext cx="273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.replace()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8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542925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954524"/>
            <a:ext cx="6191250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3600" y="2057400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.split()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1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524000"/>
            <a:ext cx="5781675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1" y="4876800"/>
            <a:ext cx="5286375" cy="157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7900" y="2057400"/>
            <a:ext cx="273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.count()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3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can use </a:t>
            </a:r>
            <a:r>
              <a:rPr lang="en-US" b="1" dirty="0" smtClean="0"/>
              <a:t>slicing</a:t>
            </a:r>
            <a:r>
              <a:rPr lang="en-US" dirty="0" smtClean="0"/>
              <a:t> (and index numbers) to retrieve sections of a sequence:</a:t>
            </a:r>
          </a:p>
          <a:p>
            <a:pPr lvl="1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format is </a:t>
            </a:r>
            <a:r>
              <a:rPr lang="en-US" b="1" dirty="0" smtClean="0">
                <a:solidFill>
                  <a:srgbClr val="FF0000"/>
                </a:solidFill>
                <a:latin typeface="Calibri"/>
                <a:cs typeface="Calibri"/>
              </a:rPr>
              <a:t>string [first index : last index]</a:t>
            </a:r>
          </a:p>
          <a:p>
            <a:pPr lvl="1"/>
            <a:r>
              <a:rPr lang="en-US" dirty="0" smtClean="0"/>
              <a:t>Last index is NOT included!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8" y="2667000"/>
            <a:ext cx="447675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3314699"/>
            <a:ext cx="3686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Shorthand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14600"/>
            <a:ext cx="4981575" cy="299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429000"/>
            <a:ext cx="3686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7523"/>
            <a:ext cx="7751285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Escape Sequences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Newlines and tabs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String methods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>
                <a:latin typeface="Cambria"/>
                <a:cs typeface="Cambria"/>
              </a:rPr>
              <a:t>Slicing</a:t>
            </a:r>
          </a:p>
        </p:txBody>
      </p:sp>
      <p:pic>
        <p:nvPicPr>
          <p:cNvPr id="1028" name="Picture 4" descr="http://www.thehelloworldprogram.com/wp-content/uploads/2014/09/20140910_python4.1_strings-9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696" y="274638"/>
            <a:ext cx="4183512" cy="23241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Worried about LP 1? Revise it!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From the Syllabus: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Assignment Revision Policy</a:t>
            </a:r>
          </a:p>
          <a:p>
            <a:r>
              <a:rPr lang="en-US" dirty="0"/>
              <a:t>Assignments (homework, </a:t>
            </a:r>
            <a:r>
              <a:rPr lang="en-US" dirty="0" err="1"/>
              <a:t>practicals</a:t>
            </a:r>
            <a:r>
              <a:rPr lang="en-US" dirty="0"/>
              <a:t>) may be revised for a chance to earn up to 50% of the missed points back. For example, if you received a 70, but on your revised assignment received a 90, your final score will be an 80</a:t>
            </a:r>
            <a:r>
              <a:rPr lang="en-US" dirty="0" smtClean="0"/>
              <a:t>. You may not revise a score of 0.</a:t>
            </a:r>
          </a:p>
          <a:p>
            <a:endParaRPr lang="en-US" dirty="0"/>
          </a:p>
          <a:p>
            <a:r>
              <a:rPr lang="en-US" i="1" dirty="0" smtClean="0"/>
              <a:t>You </a:t>
            </a:r>
            <a:r>
              <a:rPr lang="en-US" i="1" dirty="0"/>
              <a:t>have up to a week from </a:t>
            </a:r>
            <a:r>
              <a:rPr lang="en-US" i="1" dirty="0" smtClean="0"/>
              <a:t>the date that homework is returned to </a:t>
            </a:r>
            <a:r>
              <a:rPr lang="en-US" i="1" dirty="0"/>
              <a:t>go into any AI or UI lab office </a:t>
            </a:r>
            <a:r>
              <a:rPr lang="en-US" i="1" dirty="0" smtClean="0"/>
              <a:t>hour </a:t>
            </a:r>
            <a:r>
              <a:rPr lang="en-US" i="1" dirty="0"/>
              <a:t>to revise that </a:t>
            </a:r>
            <a:r>
              <a:rPr lang="en-US" i="1" dirty="0" smtClean="0"/>
              <a:t>work. </a:t>
            </a:r>
            <a:r>
              <a:rPr lang="en-US" dirty="0" smtClean="0"/>
              <a:t>Course Instructors </a:t>
            </a:r>
            <a:r>
              <a:rPr lang="en-US" dirty="0"/>
              <a:t>will not be available to revise assignments.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final homework </a:t>
            </a:r>
            <a:r>
              <a:rPr lang="en-US" dirty="0" smtClean="0"/>
              <a:t>assignment </a:t>
            </a:r>
            <a:r>
              <a:rPr lang="en-US" dirty="0"/>
              <a:t>and final lab practical may not be revised. Listen carefully for announcements made in class at the end of the semester about which assignments this specifically will apply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Starting today, we’ll be adding an icon to the slides.</a:t>
            </a:r>
          </a:p>
          <a:p>
            <a:endParaRPr lang="en-US" dirty="0"/>
          </a:p>
          <a:p>
            <a:r>
              <a:rPr lang="en-US" dirty="0" smtClean="0"/>
              <a:t>When you see the gold star, you’ll know we’re on the </a:t>
            </a:r>
            <a:r>
              <a:rPr lang="en-US" dirty="0" smtClean="0">
                <a:solidFill>
                  <a:srgbClr val="0070C0"/>
                </a:solidFill>
              </a:rPr>
              <a:t>key problem </a:t>
            </a:r>
            <a:r>
              <a:rPr lang="en-US" dirty="0" smtClean="0"/>
              <a:t>for the day – the one we expect to be most challenging, most informative, or both.</a:t>
            </a:r>
          </a:p>
          <a:p>
            <a:endParaRPr lang="en-US" dirty="0"/>
          </a:p>
          <a:p>
            <a:r>
              <a:rPr lang="en-US" dirty="0" smtClean="0"/>
              <a:t>Make sure everyone in your group is comfortable with your solutions to these problems! They’re also a good idea to revisit for review.</a:t>
            </a:r>
            <a:endParaRPr lang="en-US" dirty="0"/>
          </a:p>
        </p:txBody>
      </p:sp>
      <p:pic>
        <p:nvPicPr>
          <p:cNvPr id="5" name="Picture 2" descr="Image result for star icon transparen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6" y="2133109"/>
            <a:ext cx="676447" cy="67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7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Strings: Using Quotes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1683"/>
            <a:ext cx="8229600" cy="480911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ea typeface="ＭＳ Ｐゴシック" pitchFamily="34" charset="-128"/>
              </a:rPr>
              <a:t>Triple-quoted strings </a:t>
            </a:r>
            <a:r>
              <a:rPr lang="en-US" sz="2800" dirty="0" smtClean="0">
                <a:ea typeface="ＭＳ Ｐゴシック" pitchFamily="34" charset="-128"/>
              </a:rPr>
              <a:t>can span multiple lines and print out </a:t>
            </a:r>
            <a:r>
              <a:rPr lang="en-US" sz="2800" i="1" dirty="0" smtClean="0">
                <a:ea typeface="ＭＳ Ｐゴシック" pitchFamily="34" charset="-128"/>
              </a:rPr>
              <a:t>exactly</a:t>
            </a:r>
            <a:r>
              <a:rPr lang="en-US" sz="2800" dirty="0" smtClean="0">
                <a:ea typeface="ＭＳ Ｐゴシック" pitchFamily="34" charset="-128"/>
              </a:rPr>
              <a:t> as typed – good for long blocks of text or complex formatting!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00600"/>
            <a:ext cx="6229350" cy="1819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093093"/>
            <a:ext cx="6267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Strings: Line Breaks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9899"/>
            <a:ext cx="8229600" cy="46609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ea typeface="ＭＳ Ｐゴシック" pitchFamily="34" charset="-128"/>
              </a:rPr>
              <a:t>Sometimes you'll have a really long string that you want to print on one </a:t>
            </a:r>
            <a:r>
              <a:rPr lang="en-US" sz="2800" dirty="0" smtClean="0">
                <a:ea typeface="ＭＳ Ｐゴシック" pitchFamily="34" charset="-128"/>
              </a:rPr>
              <a:t>line…</a:t>
            </a: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ea typeface="ＭＳ Ｐゴシック" pitchFamily="34" charset="-128"/>
              </a:rPr>
              <a:t>A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\ </a:t>
            </a:r>
            <a:r>
              <a:rPr lang="en-US" sz="2200" dirty="0" smtClean="0">
                <a:ea typeface="ＭＳ Ｐゴシック" pitchFamily="34" charset="-128"/>
              </a:rPr>
              <a:t>at </a:t>
            </a:r>
            <a:r>
              <a:rPr lang="en-US" sz="2200" dirty="0">
                <a:ea typeface="ＭＳ Ｐゴシック" pitchFamily="34" charset="-128"/>
              </a:rPr>
              <a:t>the very end of </a:t>
            </a:r>
            <a:r>
              <a:rPr lang="en-US" sz="2200" dirty="0" smtClean="0">
                <a:ea typeface="ＭＳ Ｐゴシック" pitchFamily="34" charset="-128"/>
              </a:rPr>
              <a:t>a line </a:t>
            </a:r>
            <a:r>
              <a:rPr lang="en-US" sz="2200" dirty="0">
                <a:ea typeface="ＭＳ Ｐゴシック" pitchFamily="34" charset="-128"/>
              </a:rPr>
              <a:t>tells Python to </a:t>
            </a:r>
            <a:r>
              <a:rPr lang="en-US" sz="2200" b="1" dirty="0" smtClean="0">
                <a:ea typeface="ＭＳ Ｐゴシック" pitchFamily="34" charset="-128"/>
              </a:rPr>
              <a:t>ignore a line break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118872" indent="0">
              <a:lnSpc>
                <a:spcPct val="90000"/>
              </a:lnSpc>
              <a:buNone/>
            </a:pPr>
            <a:endParaRPr lang="en-US" sz="44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76600"/>
            <a:ext cx="5200650" cy="1571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021643"/>
            <a:ext cx="8172450" cy="11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Strings: Line Breaks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9899"/>
            <a:ext cx="8229600" cy="46609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ea typeface="ＭＳ Ｐゴシック" pitchFamily="34" charset="-128"/>
              </a:rPr>
              <a:t>We can also combine strings and operators across multiple lines (notice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</a:rPr>
              <a:t>\</a:t>
            </a:r>
            <a:r>
              <a:rPr lang="en-US" sz="2800" dirty="0" smtClean="0">
                <a:ea typeface="ＭＳ Ｐゴシック" pitchFamily="34" charset="-128"/>
              </a:rPr>
              <a:t> is not in quotes!):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118872" indent="0">
              <a:lnSpc>
                <a:spcPct val="90000"/>
              </a:lnSpc>
              <a:buNone/>
            </a:pPr>
            <a:endParaRPr lang="en-US" sz="4400" b="1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6" y="5235892"/>
            <a:ext cx="881062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3" y="2904855"/>
            <a:ext cx="5657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Strings: Using Escape Sequences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b="1" dirty="0" smtClean="0">
                <a:ea typeface="ＭＳ Ｐゴシック" pitchFamily="34" charset="-128"/>
              </a:rPr>
              <a:t>Escape sequence</a:t>
            </a:r>
            <a:r>
              <a:rPr lang="en-US" sz="2800" dirty="0" smtClean="0">
                <a:ea typeface="ＭＳ Ｐゴシック" pitchFamily="34" charset="-128"/>
              </a:rPr>
              <a:t>: Set of characters that allow you to insert </a:t>
            </a:r>
            <a:r>
              <a:rPr lang="en-US" sz="2800" i="1" dirty="0" smtClean="0">
                <a:ea typeface="ＭＳ Ｐゴシック" pitchFamily="34" charset="-128"/>
              </a:rPr>
              <a:t>special characters </a:t>
            </a:r>
            <a:r>
              <a:rPr lang="en-US" sz="2800" dirty="0" smtClean="0">
                <a:ea typeface="ＭＳ Ｐゴシック" pitchFamily="34" charset="-128"/>
              </a:rPr>
              <a:t>into a string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Backslash ( </a:t>
            </a:r>
            <a:r>
              <a:rPr lang="en-US" sz="2400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\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) followed by another character</a:t>
            </a:r>
          </a:p>
          <a:p>
            <a:pPr lvl="1" eaLnBrk="1" hangingPunct="1"/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Newline character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\n</a:t>
            </a:r>
          </a:p>
          <a:p>
            <a:pPr lvl="1" eaLnBrk="1" hangingPunct="1"/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Escape sequences give you greater control and flexibility over the text you display </a:t>
            </a: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3" y="3809999"/>
            <a:ext cx="5200650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1" y="3505200"/>
            <a:ext cx="3352800" cy="1752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400300" y="3314699"/>
            <a:ext cx="15113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33800" y="3314699"/>
            <a:ext cx="177800" cy="1028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Strings: Using Escape Sequences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ea typeface="ＭＳ Ｐゴシック" pitchFamily="34" charset="-128"/>
              </a:rPr>
              <a:t>Tab character: </a:t>
            </a:r>
            <a:r>
              <a:rPr lang="en-US" sz="2800" b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\t</a:t>
            </a:r>
          </a:p>
          <a:p>
            <a:pPr lvl="1" eaLnBrk="1" hangingPunct="1"/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1557745"/>
            <a:ext cx="5334000" cy="259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4367483"/>
            <a:ext cx="4638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285</TotalTime>
  <Words>578</Words>
  <Application>Microsoft Office PowerPoint</Application>
  <PresentationFormat>On-screen Show (4:3)</PresentationFormat>
  <Paragraphs>108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Cambria</vt:lpstr>
      <vt:lpstr>Courier New</vt:lpstr>
      <vt:lpstr>Georgia</vt:lpstr>
      <vt:lpstr>Times New Roman</vt:lpstr>
      <vt:lpstr>Information-Infrastructure</vt:lpstr>
      <vt:lpstr>I210 – Introduction to Programming with Python</vt:lpstr>
      <vt:lpstr>Today</vt:lpstr>
      <vt:lpstr>Worried about LP 1? Revise it!</vt:lpstr>
      <vt:lpstr>Key Problems</vt:lpstr>
      <vt:lpstr>Strings: Using Quotes</vt:lpstr>
      <vt:lpstr>Strings: Line Breaks</vt:lpstr>
      <vt:lpstr>Strings: Line Breaks</vt:lpstr>
      <vt:lpstr>Strings: Using Escape Sequences</vt:lpstr>
      <vt:lpstr>Strings: Using Escape Sequences</vt:lpstr>
      <vt:lpstr>Strings: Using Escape Sequences</vt:lpstr>
      <vt:lpstr>Strings: Using Escape Sequences</vt:lpstr>
      <vt:lpstr>Using String Methods</vt:lpstr>
      <vt:lpstr>String Methods!</vt:lpstr>
      <vt:lpstr>String Methods!</vt:lpstr>
      <vt:lpstr>String Methods!</vt:lpstr>
      <vt:lpstr>String Methods!</vt:lpstr>
      <vt:lpstr>String Methods!</vt:lpstr>
      <vt:lpstr>String Slicing</vt:lpstr>
      <vt:lpstr>Slicing Shorthand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Lee</dc:creator>
  <cp:lastModifiedBy>Duncan, J</cp:lastModifiedBy>
  <cp:revision>48</cp:revision>
  <dcterms:created xsi:type="dcterms:W3CDTF">2015-12-29T00:29:41Z</dcterms:created>
  <dcterms:modified xsi:type="dcterms:W3CDTF">2017-02-13T01:35:09Z</dcterms:modified>
</cp:coreProperties>
</file>