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0" r:id="rId2"/>
    <p:sldId id="288" r:id="rId3"/>
    <p:sldId id="352" r:id="rId4"/>
    <p:sldId id="353" r:id="rId5"/>
    <p:sldId id="354" r:id="rId6"/>
    <p:sldId id="355" r:id="rId7"/>
    <p:sldId id="356" r:id="rId8"/>
    <p:sldId id="382" r:id="rId9"/>
    <p:sldId id="383" r:id="rId10"/>
    <p:sldId id="385" r:id="rId11"/>
    <p:sldId id="38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7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512" autoAdjust="0"/>
  </p:normalViewPr>
  <p:slideViewPr>
    <p:cSldViewPr snapToGrid="0" snapToObjects="1">
      <p:cViewPr varScale="1">
        <p:scale>
          <a:sx n="111" d="100"/>
          <a:sy n="111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ghtforums.com/tutorials/30434-file-name-extensions-hide-show-windows-8-a.html" TargetMode="External"/><Relationship Id="rId2" Type="http://schemas.openxmlformats.org/officeDocument/2006/relationships/hyperlink" Target="http://www.file-extensions.org/article/show-and-hide-file-extensions-in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apple.com/kb/PH10845" TargetMode="External"/><Relationship Id="rId5" Type="http://schemas.openxmlformats.org/officeDocument/2006/relationships/hyperlink" Target="http://osxdaily.com/2012/01/13/show-filename-extensions-in-mac-os-x/" TargetMode="External"/><Relationship Id="rId4" Type="http://schemas.openxmlformats.org/officeDocument/2006/relationships/hyperlink" Target="http://windows.microsoft.com/en-us/windows/show-hide-file-name-extens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60585"/>
            <a:ext cx="51054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1" y="2326749"/>
            <a:ext cx="3810000" cy="16051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21750"/>
            <a:ext cx="8229600" cy="49899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HINT: If your lines are numbers, and you want the 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\n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removed, you can just </a:t>
            </a:r>
            <a:r>
              <a:rPr lang="en-US" sz="28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() </a:t>
            </a:r>
            <a:r>
              <a:rPr lang="en-US" sz="2800" i="1" dirty="0" smtClean="0">
                <a:solidFill>
                  <a:srgbClr val="0070C0"/>
                </a:solidFill>
              </a:rPr>
              <a:t>or 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float() </a:t>
            </a:r>
            <a:r>
              <a:rPr lang="en-US" sz="2800" i="1" dirty="0" smtClean="0">
                <a:solidFill>
                  <a:srgbClr val="0070C0"/>
                </a:solidFill>
              </a:rPr>
              <a:t>them!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0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750"/>
            <a:ext cx="8229600" cy="4989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is an alternate way to interact with a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with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keyword creates a code block. </a:t>
            </a:r>
            <a:br>
              <a:rPr lang="en-US" dirty="0" smtClean="0"/>
            </a:br>
            <a:r>
              <a:rPr lang="en-US" dirty="0" smtClean="0"/>
              <a:t>After that code block finishes, the file is automatically closed!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11" y="2463021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39"/>
            <a:ext cx="8229600" cy="48843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alibri"/>
                <a:cs typeface="Calibri"/>
              </a:rPr>
              <a:t>text_file</a:t>
            </a:r>
            <a:r>
              <a:rPr lang="en-US" b="1" dirty="0" smtClean="0">
                <a:latin typeface="Calibri"/>
                <a:cs typeface="Calibri"/>
              </a:rPr>
              <a:t> = 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open("</a:t>
            </a:r>
            <a:r>
              <a:rPr lang="en-US" b="1" dirty="0" smtClean="0">
                <a:solidFill>
                  <a:schemeClr val="accent5"/>
                </a:solidFill>
                <a:latin typeface="Calibri"/>
                <a:cs typeface="Calibri"/>
              </a:rPr>
              <a:t>write_it.txt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", "</a:t>
            </a:r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")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“</a:t>
            </a:r>
            <a:r>
              <a:rPr lang="en-US" sz="2800" b="1" dirty="0" smtClean="0">
                <a:solidFill>
                  <a:srgbClr val="FF0000"/>
                </a:solidFill>
              </a:rPr>
              <a:t>w</a:t>
            </a:r>
            <a:r>
              <a:rPr lang="en-US" sz="2800" dirty="0" smtClean="0"/>
              <a:t>” is write mode. This allows us to create files!</a:t>
            </a:r>
            <a:endParaRPr lang="en-US" sz="2800" dirty="0"/>
          </a:p>
          <a:p>
            <a:r>
              <a:rPr lang="en-US" sz="2800" dirty="0" smtClean="0"/>
              <a:t>The file </a:t>
            </a:r>
            <a:r>
              <a:rPr lang="en-US" sz="2800" b="1" dirty="0" smtClean="0">
                <a:solidFill>
                  <a:schemeClr val="accent5"/>
                </a:solidFill>
              </a:rPr>
              <a:t>write_it.txt</a:t>
            </a:r>
            <a:r>
              <a:rPr lang="en-US" sz="2800" dirty="0" smtClean="0"/>
              <a:t> springs into existence as an empty text file.</a:t>
            </a:r>
          </a:p>
          <a:p>
            <a:r>
              <a:rPr lang="en-US" sz="2800" dirty="0" smtClean="0"/>
              <a:t>If the file </a:t>
            </a:r>
            <a:r>
              <a:rPr lang="en-US" sz="2800" b="1" dirty="0" smtClean="0">
                <a:solidFill>
                  <a:srgbClr val="55992B"/>
                </a:solidFill>
              </a:rPr>
              <a:t>write_it.txt</a:t>
            </a:r>
            <a:r>
              <a:rPr lang="en-US" sz="2800" dirty="0" smtClean="0"/>
              <a:t> had already existed, </a:t>
            </a:r>
            <a:br>
              <a:rPr lang="en-US" sz="2800" dirty="0" smtClean="0"/>
            </a:br>
            <a:r>
              <a:rPr lang="en-US" sz="2800" dirty="0" smtClean="0"/>
              <a:t>it would have been </a:t>
            </a:r>
            <a:r>
              <a:rPr lang="en-US" sz="2800" b="1" dirty="0" smtClean="0"/>
              <a:t>replaced</a:t>
            </a:r>
            <a:r>
              <a:rPr lang="en-US" sz="2800" dirty="0" smtClean="0"/>
              <a:t> with a brand‐new, empty file and all of its original contents would have been </a:t>
            </a:r>
            <a:r>
              <a:rPr lang="en-US" sz="2800" b="1" dirty="0" smtClean="0">
                <a:solidFill>
                  <a:srgbClr val="000000"/>
                </a:solidFill>
              </a:rPr>
              <a:t>erased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9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500" i="1" dirty="0" smtClean="0"/>
              <a:t>Writing </a:t>
            </a:r>
            <a:r>
              <a:rPr lang="en-US" sz="3500" dirty="0" smtClean="0"/>
              <a:t>to a file is very similar to </a:t>
            </a:r>
            <a:r>
              <a:rPr lang="en-US" sz="3500" i="1" dirty="0" smtClean="0"/>
              <a:t>reading</a:t>
            </a:r>
            <a:r>
              <a:rPr lang="en-US" sz="3500" dirty="0" smtClean="0"/>
              <a:t> </a:t>
            </a:r>
            <a:br>
              <a:rPr lang="en-US" sz="3500" dirty="0" smtClean="0"/>
            </a:br>
            <a:r>
              <a:rPr lang="en-US" sz="3500" dirty="0" smtClean="0"/>
              <a:t>from one.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This creates a file called “</a:t>
            </a:r>
            <a:r>
              <a:rPr lang="en-US" sz="2600" b="1" dirty="0" smtClean="0">
                <a:solidFill>
                  <a:srgbClr val="00B050"/>
                </a:solidFill>
              </a:rPr>
              <a:t>write_it.txt</a:t>
            </a:r>
            <a:r>
              <a:rPr lang="en-US" sz="2600" dirty="0" smtClean="0"/>
              <a:t>” with three lines: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000" b="1" dirty="0" err="1">
                <a:latin typeface="Calibri"/>
                <a:cs typeface="Calibri"/>
              </a:rPr>
              <a:t>text_file</a:t>
            </a:r>
            <a:r>
              <a:rPr lang="en-US" sz="3000" b="1" dirty="0">
                <a:latin typeface="Calibri"/>
                <a:cs typeface="Calibri"/>
              </a:rPr>
              <a:t> = open("</a:t>
            </a:r>
            <a:r>
              <a:rPr lang="en-US" sz="3000" b="1" dirty="0">
                <a:solidFill>
                  <a:schemeClr val="accent5"/>
                </a:solidFill>
                <a:latin typeface="Calibri"/>
                <a:cs typeface="Calibri"/>
              </a:rPr>
              <a:t>write_it.txt</a:t>
            </a:r>
            <a:r>
              <a:rPr lang="en-US" sz="3000" b="1" dirty="0">
                <a:latin typeface="Calibri"/>
                <a:cs typeface="Calibri"/>
              </a:rPr>
              <a:t>", "w")</a:t>
            </a:r>
          </a:p>
          <a:p>
            <a:pPr>
              <a:buNone/>
            </a:pPr>
            <a:r>
              <a:rPr lang="en-US" sz="3000" b="1" dirty="0" err="1" smtClean="0">
                <a:latin typeface="Calibri"/>
                <a:cs typeface="Calibri"/>
              </a:rPr>
              <a:t>text_file</a:t>
            </a:r>
            <a:r>
              <a:rPr lang="en-US" sz="3000" b="1" dirty="0" err="1" smtClean="0">
                <a:solidFill>
                  <a:srgbClr val="3366FF"/>
                </a:solidFill>
                <a:latin typeface="Calibri"/>
                <a:cs typeface="Calibri"/>
              </a:rPr>
              <a:t>.write</a:t>
            </a:r>
            <a:r>
              <a:rPr lang="en-US" sz="3000" b="1" dirty="0" smtClean="0">
                <a:latin typeface="Calibri"/>
                <a:cs typeface="Calibri"/>
              </a:rPr>
              <a:t>("Line 1\n")</a:t>
            </a:r>
          </a:p>
          <a:p>
            <a:pPr>
              <a:buNone/>
            </a:pPr>
            <a:r>
              <a:rPr lang="en-US" sz="3000" b="1" dirty="0" err="1" smtClean="0">
                <a:latin typeface="Calibri"/>
                <a:cs typeface="Calibri"/>
              </a:rPr>
              <a:t>text_file</a:t>
            </a:r>
            <a:r>
              <a:rPr lang="en-US" sz="3000" b="1" dirty="0" err="1" smtClean="0">
                <a:solidFill>
                  <a:srgbClr val="3366FF"/>
                </a:solidFill>
                <a:latin typeface="Calibri"/>
                <a:cs typeface="Calibri"/>
              </a:rPr>
              <a:t>.write</a:t>
            </a:r>
            <a:r>
              <a:rPr lang="en-US" sz="3000" b="1" dirty="0" smtClean="0">
                <a:latin typeface="Calibri"/>
                <a:cs typeface="Calibri"/>
              </a:rPr>
              <a:t>("This is line 2\n")</a:t>
            </a:r>
          </a:p>
          <a:p>
            <a:pPr>
              <a:buNone/>
            </a:pPr>
            <a:r>
              <a:rPr lang="en-US" sz="3000" b="1" dirty="0" err="1" smtClean="0">
                <a:latin typeface="Calibri"/>
                <a:cs typeface="Calibri"/>
              </a:rPr>
              <a:t>text_file</a:t>
            </a:r>
            <a:r>
              <a:rPr lang="en-US" sz="3000" b="1" dirty="0" err="1" smtClean="0">
                <a:solidFill>
                  <a:srgbClr val="3366FF"/>
                </a:solidFill>
                <a:latin typeface="Calibri"/>
                <a:cs typeface="Calibri"/>
              </a:rPr>
              <a:t>.write</a:t>
            </a:r>
            <a:r>
              <a:rPr lang="en-US" sz="3000" b="1" dirty="0" smtClean="0">
                <a:latin typeface="Calibri"/>
                <a:cs typeface="Calibri"/>
              </a:rPr>
              <a:t>("That makes this line 3\n")</a:t>
            </a:r>
            <a:endParaRPr lang="en-US" sz="3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5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500" dirty="0"/>
              <a:t>Nothing is actually written until you </a:t>
            </a:r>
            <a:r>
              <a:rPr lang="en-US" sz="3500" b="1" dirty="0"/>
              <a:t>close</a:t>
            </a:r>
            <a:r>
              <a:rPr lang="en-US" sz="3500" dirty="0"/>
              <a:t> 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the </a:t>
            </a:r>
            <a:r>
              <a:rPr lang="en-US" sz="3500" dirty="0"/>
              <a:t>file</a:t>
            </a:r>
            <a:r>
              <a:rPr lang="en-US" sz="3500" dirty="0" smtClean="0"/>
              <a:t>.</a:t>
            </a:r>
            <a:endParaRPr lang="en-US" sz="3500" i="1" dirty="0" smtClean="0">
              <a:solidFill>
                <a:srgbClr val="002060"/>
              </a:solidFill>
              <a:sym typeface="Wingdings"/>
            </a:endParaRPr>
          </a:p>
          <a:p>
            <a:pPr>
              <a:lnSpc>
                <a:spcPct val="130000"/>
              </a:lnSpc>
              <a:buFont typeface="Wingdings" charset="0"/>
              <a:buChar char="à"/>
            </a:pPr>
            <a:r>
              <a:rPr lang="en-US" i="1" dirty="0" smtClean="0">
                <a:solidFill>
                  <a:srgbClr val="002060"/>
                </a:solidFill>
              </a:rPr>
              <a:t>Make sure you close the file after writing to it!!</a:t>
            </a:r>
          </a:p>
          <a:p>
            <a:pPr>
              <a:buFont typeface="Wingdings" charset="0"/>
              <a:buChar char="à"/>
            </a:pPr>
            <a:endParaRPr lang="en-US" dirty="0" smtClean="0"/>
          </a:p>
          <a:p>
            <a:pPr>
              <a:buNone/>
            </a:pPr>
            <a:r>
              <a:rPr lang="en-US" sz="3000" b="1" dirty="0" err="1">
                <a:latin typeface="Calibri"/>
                <a:cs typeface="Calibri"/>
              </a:rPr>
              <a:t>text_file</a:t>
            </a:r>
            <a:r>
              <a:rPr lang="en-US" sz="3000" b="1" dirty="0">
                <a:latin typeface="Calibri"/>
                <a:cs typeface="Calibri"/>
              </a:rPr>
              <a:t> = open("write_it.txt", "w")</a:t>
            </a:r>
          </a:p>
          <a:p>
            <a:pPr>
              <a:buNone/>
            </a:pPr>
            <a:r>
              <a:rPr lang="en-US" sz="3000" b="1" dirty="0" err="1" smtClean="0">
                <a:latin typeface="Calibri"/>
                <a:cs typeface="Calibri"/>
              </a:rPr>
              <a:t>text_file.write</a:t>
            </a:r>
            <a:r>
              <a:rPr lang="en-US" sz="3000" b="1" dirty="0">
                <a:latin typeface="Calibri"/>
                <a:cs typeface="Calibri"/>
              </a:rPr>
              <a:t>("Line 1\n")</a:t>
            </a:r>
          </a:p>
          <a:p>
            <a:pPr>
              <a:buNone/>
            </a:pPr>
            <a:r>
              <a:rPr lang="en-US" sz="3000" b="1" dirty="0" err="1">
                <a:latin typeface="Calibri"/>
                <a:cs typeface="Calibri"/>
              </a:rPr>
              <a:t>text_file.write</a:t>
            </a:r>
            <a:r>
              <a:rPr lang="en-US" sz="3000" b="1" dirty="0">
                <a:latin typeface="Calibri"/>
                <a:cs typeface="Calibri"/>
              </a:rPr>
              <a:t>("This is line 2\n")</a:t>
            </a:r>
          </a:p>
          <a:p>
            <a:pPr>
              <a:buNone/>
            </a:pPr>
            <a:r>
              <a:rPr lang="en-US" sz="3000" b="1" dirty="0" err="1">
                <a:latin typeface="Calibri"/>
                <a:cs typeface="Calibri"/>
              </a:rPr>
              <a:t>text_file.write</a:t>
            </a:r>
            <a:r>
              <a:rPr lang="en-US" sz="3000" b="1" dirty="0">
                <a:latin typeface="Calibri"/>
                <a:cs typeface="Calibri"/>
              </a:rPr>
              <a:t>("That makes this line 3\n")</a:t>
            </a:r>
          </a:p>
          <a:p>
            <a:pPr>
              <a:buNone/>
            </a:pPr>
            <a:r>
              <a:rPr lang="en-US" sz="3000" b="1" dirty="0" err="1" smtClean="0">
                <a:solidFill>
                  <a:schemeClr val="accent3"/>
                </a:solidFill>
                <a:latin typeface="Calibri"/>
                <a:cs typeface="Calibri"/>
              </a:rPr>
              <a:t>text_file.close</a:t>
            </a:r>
            <a:r>
              <a:rPr lang="en-US" sz="3000" b="1" dirty="0" smtClean="0">
                <a:solidFill>
                  <a:schemeClr val="accent3"/>
                </a:solidFill>
                <a:latin typeface="Calibri"/>
                <a:cs typeface="Calibri"/>
              </a:rPr>
              <a:t>()</a:t>
            </a:r>
            <a:endParaRPr lang="en-US" sz="3000" b="1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5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We can write from a list to a file:</a:t>
            </a:r>
          </a:p>
          <a:p>
            <a:endParaRPr lang="en-US" dirty="0" smtClean="0"/>
          </a:p>
          <a:p>
            <a:pPr>
              <a:lnSpc>
                <a:spcPct val="110000"/>
              </a:lnSpc>
              <a:buNone/>
            </a:pPr>
            <a:r>
              <a:rPr lang="en-US" sz="3000" b="1" dirty="0" smtClean="0">
                <a:latin typeface="Calibri"/>
                <a:cs typeface="Calibri"/>
              </a:rPr>
              <a:t>lines = ["Line 1\n", "This is line 2\n", </a:t>
            </a:r>
            <a:br>
              <a:rPr lang="en-US" sz="3000" b="1" dirty="0" smtClean="0">
                <a:latin typeface="Calibri"/>
                <a:cs typeface="Calibri"/>
              </a:rPr>
            </a:br>
            <a:r>
              <a:rPr lang="en-US" sz="3000" b="1" dirty="0" smtClean="0">
                <a:latin typeface="Calibri"/>
                <a:cs typeface="Calibri"/>
              </a:rPr>
              <a:t>"That makes this line 3\n"]</a:t>
            </a:r>
          </a:p>
          <a:p>
            <a:pPr>
              <a:lnSpc>
                <a:spcPct val="110000"/>
              </a:lnSpc>
              <a:buNone/>
            </a:pPr>
            <a:endParaRPr lang="en-US" sz="3000" b="1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  <a:buNone/>
            </a:pPr>
            <a:r>
              <a:rPr lang="en-US" sz="3000" b="1" dirty="0" err="1" smtClean="0">
                <a:latin typeface="Calibri"/>
                <a:cs typeface="Calibri"/>
              </a:rPr>
              <a:t>text_file.writelines</a:t>
            </a:r>
            <a:r>
              <a:rPr lang="en-US" sz="3000" b="1" dirty="0" smtClean="0">
                <a:latin typeface="Calibri"/>
                <a:cs typeface="Calibri"/>
              </a:rPr>
              <a:t>(lines)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>
                <a:solidFill>
                  <a:srgbClr val="00B050"/>
                </a:solidFill>
                <a:latin typeface="Calibri"/>
                <a:cs typeface="Calibri"/>
              </a:rPr>
              <a:t>Line 1</a:t>
            </a:r>
          </a:p>
          <a:p>
            <a:pPr>
              <a:buNone/>
            </a:pPr>
            <a:r>
              <a:rPr lang="en-US" sz="3000" dirty="0" smtClean="0">
                <a:solidFill>
                  <a:srgbClr val="00B050"/>
                </a:solidFill>
                <a:latin typeface="Calibri"/>
                <a:cs typeface="Calibri"/>
              </a:rPr>
              <a:t>This is line 2</a:t>
            </a:r>
          </a:p>
          <a:p>
            <a:pPr>
              <a:buNone/>
            </a:pPr>
            <a:r>
              <a:rPr lang="en-US" sz="3000" dirty="0" smtClean="0">
                <a:solidFill>
                  <a:srgbClr val="00B050"/>
                </a:solidFill>
                <a:latin typeface="Calibri"/>
                <a:cs typeface="Calibri"/>
              </a:rPr>
              <a:t>That makes this line 3</a:t>
            </a:r>
            <a:endParaRPr lang="en-US" sz="30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0602" y="4962346"/>
            <a:ext cx="3366198" cy="1529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36012" y="5002387"/>
            <a:ext cx="3150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  <a:latin typeface="Cambria"/>
                <a:cs typeface="Cambria"/>
              </a:rPr>
              <a:t>Lists are a great intermediary data structure for files!</a:t>
            </a:r>
            <a:endParaRPr lang="en-US" sz="2800" i="1" dirty="0">
              <a:solidFill>
                <a:srgbClr val="0070C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640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Modes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8115"/>
              </p:ext>
            </p:extLst>
          </p:nvPr>
        </p:nvGraphicFramePr>
        <p:xfrm>
          <a:off x="304800" y="1828800"/>
          <a:ext cx="8534400" cy="482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162800"/>
              </a:tblGrid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/>
                          <a:cs typeface="Cambria"/>
                        </a:rPr>
                        <a:t>Mode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/>
                          <a:cs typeface="Cambria"/>
                        </a:rPr>
                        <a:t>Description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"r"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Read from a text file. If the file doesn’t exist, ERROR.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"w"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Write to a text file. If the file exists, it is overwritten. </a:t>
                      </a:r>
                      <a:br>
                        <a:rPr lang="en-US" sz="2000" dirty="0" smtClean="0">
                          <a:latin typeface="Cambria"/>
                          <a:cs typeface="Cambria"/>
                        </a:rPr>
                      </a:br>
                      <a:r>
                        <a:rPr lang="en-US" sz="2000" dirty="0" smtClean="0">
                          <a:latin typeface="Cambria"/>
                          <a:cs typeface="Cambria"/>
                        </a:rPr>
                        <a:t>If it doesn’t exist, it is created.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"a"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Append to a text file. If the file exists, new data is added onto </a:t>
                      </a:r>
                      <a:br>
                        <a:rPr lang="en-US" sz="2000" dirty="0" smtClean="0">
                          <a:latin typeface="Cambria"/>
                          <a:cs typeface="Cambria"/>
                        </a:rPr>
                      </a:br>
                      <a:r>
                        <a:rPr lang="en-US" sz="2000" dirty="0" smtClean="0">
                          <a:latin typeface="Cambria"/>
                          <a:cs typeface="Cambria"/>
                        </a:rPr>
                        <a:t>the end. If it doesn’t exist, it is created.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"r+"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Read and write to a file. If the file doesn’t exist, ERROR.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"w+"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Read and write to a file. If the file exists, it is overwritten. </a:t>
                      </a:r>
                      <a:br>
                        <a:rPr lang="en-US" sz="2000" dirty="0" smtClean="0">
                          <a:latin typeface="Cambria"/>
                          <a:cs typeface="Cambria"/>
                        </a:rPr>
                      </a:br>
                      <a:r>
                        <a:rPr lang="en-US" sz="2000" dirty="0" smtClean="0">
                          <a:latin typeface="Cambria"/>
                          <a:cs typeface="Cambria"/>
                        </a:rPr>
                        <a:t>If it doesn’t exist, it is created.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  <a:tr h="674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"a+"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/>
                          <a:cs typeface="Cambria"/>
                        </a:rPr>
                        <a:t>Append and read to a file. If the file exists, new data is added onto the end. If it doesn’t exist, it is created.</a:t>
                      </a:r>
                      <a:endParaRPr lang="en-US" sz="20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4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just specify the name of the file, </a:t>
            </a:r>
            <a:br>
              <a:rPr lang="en-US" dirty="0" smtClean="0"/>
            </a:br>
            <a:r>
              <a:rPr lang="en-US" dirty="0" smtClean="0"/>
              <a:t>Python looks for it in the same directory as the .</a:t>
            </a:r>
            <a:r>
              <a:rPr lang="en-US" dirty="0" err="1" smtClean="0"/>
              <a:t>py</a:t>
            </a:r>
            <a:r>
              <a:rPr lang="en-US" dirty="0" smtClean="0"/>
              <a:t> file you’re running.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i="1" dirty="0" smtClean="0"/>
              <a:t>You can also specify the path manually: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Windows: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cs typeface="Calibri"/>
              </a:rPr>
              <a:t>text_file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 = open("C:/Users/J/Desktop/test.txt", "r")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Mac </a:t>
            </a:r>
            <a:r>
              <a:rPr lang="en-US" sz="1800" dirty="0"/>
              <a:t>OS X:</a:t>
            </a: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  <a:latin typeface="Calibri"/>
                <a:cs typeface="Calibri"/>
              </a:rPr>
              <a:t>text_file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 = open("/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Users/J/Desktop/test.txt", 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"r")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383"/>
            <a:ext cx="8229600" cy="49472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You can use this to get the path to the directory where your .</a:t>
            </a:r>
            <a:r>
              <a:rPr lang="en-US" sz="3800" dirty="0" err="1" smtClean="0"/>
              <a:t>py</a:t>
            </a:r>
            <a:r>
              <a:rPr lang="en-US" sz="3800" dirty="0" smtClean="0"/>
              <a:t> file is running: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import </a:t>
            </a:r>
            <a:r>
              <a:rPr lang="en-US" b="1" dirty="0" err="1" smtClean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path = </a:t>
            </a:r>
            <a:r>
              <a:rPr lang="en-US" b="1" dirty="0" err="1" smtClean="0">
                <a:solidFill>
                  <a:srgbClr val="000000"/>
                </a:solidFill>
                <a:latin typeface="Calibri"/>
                <a:cs typeface="Calibri"/>
              </a:rPr>
              <a:t>os.</a:t>
            </a:r>
            <a:r>
              <a:rPr lang="en-US" b="1" dirty="0" err="1" smtClean="0">
                <a:solidFill>
                  <a:srgbClr val="3366FF"/>
                </a:solidFill>
                <a:latin typeface="Calibri"/>
                <a:cs typeface="Calibri"/>
              </a:rPr>
              <a:t>getcwd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()	</a:t>
            </a:r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#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get</a:t>
            </a:r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c</a:t>
            </a:r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urrent 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w</a:t>
            </a:r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orking 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d</a:t>
            </a:r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irectory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print(path)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latin typeface="Calibri"/>
                <a:cs typeface="Calibri"/>
              </a:rPr>
              <a:t>C:\Users\johfdunc.ADS\Desktop</a:t>
            </a:r>
          </a:p>
        </p:txBody>
      </p:sp>
    </p:spTree>
    <p:extLst>
      <p:ext uri="{BB962C8B-B14F-4D97-AF65-F5344CB8AC3E}">
        <p14:creationId xmlns:p14="http://schemas.microsoft.com/office/powerpoint/2010/main" val="12584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Module (Used a lot in I211)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399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600" dirty="0" smtClean="0"/>
              <a:t>When working with files, the </a:t>
            </a:r>
            <a:r>
              <a:rPr lang="en-US" sz="4600" b="1" dirty="0" err="1" smtClean="0"/>
              <a:t>os</a:t>
            </a:r>
            <a:r>
              <a:rPr lang="en-US" sz="4600" dirty="0" smtClean="0">
                <a:solidFill>
                  <a:srgbClr val="FF0000"/>
                </a:solidFill>
              </a:rPr>
              <a:t> </a:t>
            </a:r>
            <a:r>
              <a:rPr lang="en-US" sz="4600" dirty="0" smtClean="0"/>
              <a:t>module is very useful. Here, we list the </a:t>
            </a:r>
            <a:r>
              <a:rPr lang="en-US" sz="4600" u="sng" dirty="0" smtClean="0"/>
              <a:t>contents of the current directory</a:t>
            </a:r>
            <a:r>
              <a:rPr lang="en-US" sz="4600" dirty="0" smtClean="0"/>
              <a:t>:</a:t>
            </a:r>
          </a:p>
          <a:p>
            <a:pPr marL="118872" indent="0">
              <a:buNone/>
            </a:pPr>
            <a:endParaRPr lang="en-US" sz="4100" dirty="0" smtClean="0"/>
          </a:p>
          <a:p>
            <a:pPr marL="118872" indent="0">
              <a:buNone/>
            </a:pPr>
            <a:r>
              <a:rPr lang="en-US" sz="3800" b="1" dirty="0">
                <a:latin typeface="Calibri"/>
                <a:cs typeface="Calibri"/>
              </a:rPr>
              <a:t>import </a:t>
            </a:r>
            <a:r>
              <a:rPr lang="en-US" sz="3800" b="1" dirty="0" err="1">
                <a:latin typeface="Calibri"/>
                <a:cs typeface="Calibri"/>
              </a:rPr>
              <a:t>os</a:t>
            </a:r>
            <a:endParaRPr lang="en-US" sz="38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3800" dirty="0" smtClean="0">
                <a:solidFill>
                  <a:schemeClr val="accent3"/>
                </a:solidFill>
                <a:latin typeface="Calibri"/>
                <a:cs typeface="Calibri"/>
              </a:rPr>
              <a:t>#</a:t>
            </a:r>
            <a:r>
              <a:rPr lang="en-US" sz="3800" dirty="0" err="1" smtClean="0">
                <a:solidFill>
                  <a:schemeClr val="accent3"/>
                </a:solidFill>
                <a:latin typeface="Calibri"/>
                <a:cs typeface="Calibri"/>
              </a:rPr>
              <a:t>getcwd</a:t>
            </a:r>
            <a:r>
              <a:rPr lang="en-US" sz="3800" dirty="0" smtClean="0">
                <a:solidFill>
                  <a:schemeClr val="accent3"/>
                </a:solidFill>
                <a:latin typeface="Calibri"/>
                <a:cs typeface="Calibri"/>
              </a:rPr>
              <a:t> comes from ‘GET Current Working Directory’</a:t>
            </a:r>
            <a:endParaRPr lang="en-US" sz="38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3800" b="1" dirty="0" smtClean="0">
                <a:latin typeface="Calibri"/>
                <a:cs typeface="Calibri"/>
              </a:rPr>
              <a:t>contents = </a:t>
            </a:r>
            <a:r>
              <a:rPr lang="en-US" sz="3800" b="1" dirty="0" err="1">
                <a:latin typeface="Calibri"/>
                <a:cs typeface="Calibri"/>
              </a:rPr>
              <a:t>os</a:t>
            </a:r>
            <a:r>
              <a:rPr lang="en-US" sz="3800" b="1" dirty="0" err="1">
                <a:solidFill>
                  <a:srgbClr val="3366FF"/>
                </a:solidFill>
                <a:latin typeface="Calibri"/>
                <a:cs typeface="Calibri"/>
              </a:rPr>
              <a:t>.listdir</a:t>
            </a:r>
            <a:r>
              <a:rPr lang="en-US" sz="3800" b="1" dirty="0">
                <a:latin typeface="Calibri"/>
                <a:cs typeface="Calibri"/>
              </a:rPr>
              <a:t>(</a:t>
            </a:r>
            <a:r>
              <a:rPr lang="en-US" sz="3800" b="1" dirty="0" err="1">
                <a:latin typeface="Calibri"/>
                <a:cs typeface="Calibri"/>
              </a:rPr>
              <a:t>os.getcwd</a:t>
            </a:r>
            <a:r>
              <a:rPr lang="en-US" sz="3800" b="1" dirty="0" smtClean="0">
                <a:latin typeface="Calibri"/>
                <a:cs typeface="Calibri"/>
              </a:rPr>
              <a:t>())</a:t>
            </a:r>
            <a:endParaRPr lang="en-US" sz="38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3800" b="1" dirty="0" smtClean="0">
                <a:latin typeface="Calibri"/>
                <a:cs typeface="Calibri"/>
              </a:rPr>
              <a:t>print(contents)</a:t>
            </a:r>
          </a:p>
          <a:p>
            <a:pPr marL="118872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</a:p>
          <a:p>
            <a:pPr>
              <a:buNone/>
            </a:pPr>
            <a: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  <a:t>['code.py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', </a:t>
            </a:r>
            <a:r>
              <a:rPr lang="en-US" sz="2900" b="1" dirty="0">
                <a:solidFill>
                  <a:srgbClr val="3366FF"/>
                </a:solidFill>
                <a:latin typeface="Calibri"/>
                <a:cs typeface="Calibri"/>
              </a:rPr>
              <a:t>'Collegium Work'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, 'desktop.ini', 'Fall 14 </a:t>
            </a:r>
            <a: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  <a:t>Schedule.txt', </a:t>
            </a:r>
            <a:b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</a:br>
            <a: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  <a:t>'I210 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- Syllabus.docx', 'I211 - Syllabus.docx', </a:t>
            </a:r>
            <a: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  <a:t>'notes.txt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', </a:t>
            </a:r>
            <a:r>
              <a:rPr lang="en-US" sz="2900" b="1" dirty="0" smtClean="0">
                <a:solidFill>
                  <a:srgbClr val="3366FF"/>
                </a:solidFill>
                <a:latin typeface="Calibri"/>
                <a:cs typeface="Calibri"/>
              </a:rPr>
              <a:t>'Other</a:t>
            </a:r>
            <a:r>
              <a:rPr lang="en-US" sz="2900" b="1" dirty="0">
                <a:solidFill>
                  <a:srgbClr val="3366FF"/>
                </a:solidFill>
                <a:latin typeface="Calibri"/>
                <a:cs typeface="Calibri"/>
              </a:rPr>
              <a:t>'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, 'pickles1.dat', </a:t>
            </a:r>
            <a: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  <a:t>'Spring 15 Schedule.txt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', </a:t>
            </a:r>
            <a:r>
              <a:rPr lang="en-US" sz="2900" b="1" dirty="0">
                <a:solidFill>
                  <a:srgbClr val="3366FF"/>
                </a:solidFill>
                <a:latin typeface="Calibri"/>
                <a:cs typeface="Calibri"/>
              </a:rPr>
              <a:t>'Teaching'</a:t>
            </a:r>
            <a:r>
              <a:rPr lang="en-US" sz="2900" b="1" dirty="0">
                <a:solidFill>
                  <a:srgbClr val="00B050"/>
                </a:solidFill>
                <a:latin typeface="Calibri"/>
                <a:cs typeface="Calibri"/>
              </a:rPr>
              <a:t>, </a:t>
            </a:r>
            <a:r>
              <a:rPr lang="en-US" sz="2900" b="1" dirty="0" smtClean="0">
                <a:solidFill>
                  <a:srgbClr val="00B050"/>
                </a:solidFill>
                <a:latin typeface="Calibri"/>
                <a:cs typeface="Calibri"/>
              </a:rPr>
              <a:t>'tools.py']</a:t>
            </a:r>
          </a:p>
          <a:p>
            <a:pPr>
              <a:buNone/>
            </a:pPr>
            <a:endParaRPr lang="en-US" sz="29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900" dirty="0" smtClean="0"/>
              <a:t>(The items in </a:t>
            </a:r>
            <a:r>
              <a:rPr lang="en-US" sz="2900" dirty="0" smtClean="0">
                <a:solidFill>
                  <a:srgbClr val="3366FF"/>
                </a:solidFill>
              </a:rPr>
              <a:t>blue</a:t>
            </a:r>
            <a:r>
              <a:rPr lang="en-US" sz="2900" dirty="0" smtClean="0"/>
              <a:t> are directories – </a:t>
            </a:r>
            <a:r>
              <a:rPr lang="en-US" sz="2900" i="1" dirty="0" smtClean="0"/>
              <a:t>they don’t have an extension!</a:t>
            </a:r>
            <a:r>
              <a:rPr lang="en-US" sz="2900" dirty="0" smtClean="0"/>
              <a:t>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60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Reading from Files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 smtClean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Writing from Files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OS Module</a:t>
            </a:r>
          </a:p>
        </p:txBody>
      </p:sp>
      <p:pic>
        <p:nvPicPr>
          <p:cNvPr id="2" name="Picture 2" descr="http://3.bp.blogspot.com/-H4CR6SdssqI/VZDRRibTeiI/AAAAAAAAA4E/BWbs4wwrzGo/s1600/imgur-all-are%2B-wro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55" y="503029"/>
            <a:ext cx="2637622" cy="2395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/>
          <a:lstStyle/>
          <a:p>
            <a:r>
              <a:rPr lang="en-US" dirty="0" smtClean="0"/>
              <a:t>To pull in data from other sources, we need to be able to </a:t>
            </a:r>
            <a:r>
              <a:rPr lang="en-US" dirty="0" smtClean="0">
                <a:solidFill>
                  <a:srgbClr val="FF0000"/>
                </a:solidFill>
              </a:rPr>
              <a:t>read from files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save data between program executions, we need to be able to </a:t>
            </a:r>
            <a:r>
              <a:rPr lang="en-US" dirty="0" smtClean="0">
                <a:solidFill>
                  <a:srgbClr val="0070C0"/>
                </a:solidFill>
              </a:rPr>
              <a:t>write to files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http://blogs.mathworks.com/images/pick/textscantool_sc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54" y="2122506"/>
            <a:ext cx="2275390" cy="1698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imasoft.com/help/images/import_text_f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5869931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2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a file: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alibri"/>
                <a:cs typeface="Calibri"/>
              </a:rPr>
              <a:t>text_file</a:t>
            </a:r>
            <a:r>
              <a:rPr lang="en-US" b="1" dirty="0" smtClean="0">
                <a:latin typeface="Calibri"/>
                <a:cs typeface="Calibri"/>
              </a:rPr>
              <a:t> = 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open("</a:t>
            </a:r>
            <a:r>
              <a:rPr lang="en-US" b="1" i="1" dirty="0" smtClean="0">
                <a:solidFill>
                  <a:schemeClr val="accent5"/>
                </a:solidFill>
                <a:latin typeface="Calibri"/>
                <a:cs typeface="Calibri"/>
              </a:rPr>
              <a:t>test.txt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", "</a:t>
            </a:r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" is the </a:t>
            </a:r>
            <a:r>
              <a:rPr lang="en-US" b="1" dirty="0" smtClean="0"/>
              <a:t>access mode</a:t>
            </a:r>
            <a:r>
              <a:rPr lang="en-US" dirty="0" smtClean="0"/>
              <a:t>. In this case, it’s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This creates a </a:t>
            </a:r>
            <a:r>
              <a:rPr lang="en-US" b="1" dirty="0" smtClean="0"/>
              <a:t>file object </a:t>
            </a:r>
            <a:r>
              <a:rPr lang="en-US" dirty="0" smtClean="0"/>
              <a:t>called </a:t>
            </a:r>
            <a:r>
              <a:rPr lang="en-US" b="1" dirty="0" err="1" smtClean="0">
                <a:solidFill>
                  <a:srgbClr val="732E9A"/>
                </a:solidFill>
              </a:rPr>
              <a:t>text_file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Closing a file:		</a:t>
            </a:r>
            <a:r>
              <a:rPr lang="en-US" dirty="0" smtClean="0">
                <a:solidFill>
                  <a:srgbClr val="00B050"/>
                </a:solidFill>
              </a:rPr>
              <a:t>Always close open files!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32E9A"/>
                </a:solidFill>
                <a:latin typeface="Calibri"/>
                <a:cs typeface="Calibri"/>
              </a:rPr>
              <a:t>text_file</a:t>
            </a:r>
            <a:r>
              <a:rPr lang="en-US" b="1" dirty="0" err="1" smtClean="0">
                <a:solidFill>
                  <a:srgbClr val="3366FF"/>
                </a:solidFill>
                <a:latin typeface="Calibri"/>
                <a:cs typeface="Calibri"/>
              </a:rPr>
              <a:t>.close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()</a:t>
            </a:r>
            <a:endParaRPr lang="en-US" b="1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sp>
        <p:nvSpPr>
          <p:cNvPr id="4" name="AutoShape 2" descr="data:image/jpeg;base64,/9j/4AAQSkZJRgABAQAAAQABAAD/2wCEAAkGBxMHERMUEhEWFRIQGRYVEBISEBQQERgVFR0WGBURFRUaKCggGB0nGxYYITQhJSkrLi4uFx8zRDMsQyw5LisBCgoKDA0OGA8PGCsZFBwsLCsrKysrNysrKysrLDcrKysrKysrKysrKysrKysrKysrKysrKysrKysrKysrKysrK//AABEIAPEA0QMBIgACEQEDEQH/xAAbAAEAAwEBAQEAAAAAAAAAAAAABQYHBAMBAv/EAEwQAAEDAgEFCQwIAwcFAQAAAAEAAgMEEQUGEiExURMVFjJBU1ST0QcUFyI1cXJzkaGy0jRSYZKUosHwgaPhIyQzRGKDsUJVgrPDwv/EABUBAQEAAAAAAAAAAAAAAAAAAAAB/8QAFREBAQAAAAAAAAAAAAAAAAAAAAH/2gAMAwEAAhEDEQA/ANwJsvCSoDEqn5gVJykx00IJAvpta9taC4GvaOVfO/27Vk78qnn/AKfzL88KX7PzINa7/btTv9u1ZLwpfs/MnCl+z8yDWu/27U7/AG7VkvCh+z3pwofs96DWu/27U7/btWS8KH7PenCh+z3oNa7/AG7U7/btWS8KH7PenCh+z3oNa7/btTv9u1ZLwofs96cKH7Peg1rv9u1O/wBu1ZLwofs96cKH7Peg1rv9u1O/27VkvCh+z3pwofs96DWu/wBu1O/27VkvCh+z3pwofs96DWu/27U7/btWS8KH7PenCh+z3oNa7/btQV7dqyXhQ/Z71+48qXA6RYbboNdjqQ9e7XXVAwTHO+CNKutFLugQdiL4iDhxE2aVleV77ut9q1TEuKVk+VvH/iiOLCpjTQ1D22DhuQBLWutdxvbOBXtDX1M7QWyMuXZtnMgjFvrFzgABfRc6Lrlovo9T/s/EV6RSgRAZ1PxHizhUGS+cCAbDNz+UW8W2vSivZtdVOt/axeNa130Y1guF76tA5dRsNZsvbC8SmdVU7HvY5r5IQ4NZA9pa9zbtJaNhsRrC8DMwO41HxjqgqS2xZbUW3zb6hrztOrSvzhjg6spLFh/tKcHc2OYL57bhwcBd206igh26l9XxuoL6gmMlcHbjk5je8sa1jnlwAPFLRbT5/cpvAMlKTH8/camX+yzc7Oha3j51raf9JVQgqH0xJY9zCQWkscWEtOtpI5PsV+7kWur/ANj/AOyCDhwKlroaiSColc6mjMha+JrAdDiBe/8ApXZFkrSy0hqxUzbkL3BhZn6HZh0X2/aqjFUPhDg17mh4zXhri0Ob9VwGsfYVouCwtqMDLXSCNri+8jgS1v8Aa6yBpQV2hwKkxJs241MpfDG6XNfC1oIb9t9tvavXJXJmnyhaQKh7ZWAGSMxttp5Wm/jDtG1eOL4VFhtFHJFKJXySuY+aMvaCzNJ3LNJ2gHUobBcTfg87Jma2HS3kc08Zh8499jyIO2mwmOet73vMGl25g7m3dc8a85t7BoIcb31C6losmKWaolhbVSHvdj3zP3NuaMwtBaDfSRc38ytGVsW90UtbBERUTMYx7zodEw65M369s1p2WB5DfK4Z3wZ2Y9zc8Fr81xbnNOtjrawdhQXDBMkqXG2PfFUy5sWh2dC1p1X0aVHjA6WqpqiaCokcaYNLmviDL52rl+w+xWPuXfR6r0h8JWdwVD4mlrXua2QAPa1xa1wGoOA0O18qD8IiICIiAuTFH7nHf7QutcOM/wCF/wCTUKsmR85cQtewk3aFjWRmsLY8H4oRIlEREVxYlxSsnyt4/wDFaxiXFKy3KSmfVyZsbHPdpOaxpe6w1mw0oiIovo9T/s/EUhl8UDdKceKW+NTZz/GJvd25m7hYeNckZwsdduuiw+sow8Cikc2S2c2Slke3xTcG1tq9u9qv/to/APRXC6tLCTnwk3zhm0cQbctItYsH2C1rX069K/WEy7tV0hJBtLA3RG2OwbI0AENABNuXXpXZ3tV/9tH4B6/UMdZA5rm4dZzCHNIoX3Dmm4I/iEFbbqC+qQGA1Q/yk/4eTsX3eGq6JP8Ah5OxBHLTO5Xh8lKyaR7C1k4iMTiR4wbulyANI4w17VRN4arok/4eTsX5OT9Uf8pP+Hk7EHjiOHyYY/c5mFjwL5pIOg6jcXC0ikwaduDOpzEd3OdaPObfTJnDTe2rTrWfDAKof5Sf8PJ2L5weqehzfh5OxBY8AyOqppWR1Ub20oLnPbuzc3OzSAQ1rjY3tptqC9MlcmZIM6qfAX7mM6khzm3keeJIdOho0HTp5eTTWOD1T0Ob8PJ2Jwfquhzfh5OxBde57iU+JyVLJmmWKa7pXG2a17gRmkH/AKXNFrDVmhVjKrJuTAZHaCYHOtDJcG4OkNPLcDR9trriOAVR/wApP+Hk7EGAVQ/yk/4eTsQaD3N8PlpqaYvYWifNdFcjxmluhw2axrWaVlFJhzzHKwskbbOaSCRcAjVo1FdPB+q6HP8Ah5OxfRgFUP8AKT/h5OxBHopHeGq6JP8Ah5OxN4arok/4eTsQRyKR3hquiT/h5OxN4arok/4eTsQRy4cZ/wAL/wAmqf3hquiT/h5OxReUWFT0kJdJBKxoc3xnxPY25NgLkWQqSyM1hbHg/FCxzIzWFseD8UIkSiIiK4sS4pVRwHyi30JP0VuxLilVHAfKLfQk/REX1ERFEREBERAREQEREBERAREQEREBERAREQFRu7N5Md62H4leVRu7N5Md62H4kKz/ACM1hbHg/FCxzIzWFseD8UIkSiIiK4sS4pVRwHyi30JP0VuxLilVHAfKLfQk/REX1U3H8vBg1RJD3uX7nm+NuubfOa12rNNuNb+CuSxjugeUaj/b/wDXGirL4Tx0Q9ePlTwnjoh68fKoXIzJBuUMckkkjmNY7MaGAZxcA1xJJ5LOCsfgzg5+X+X2IObwnjoh68fKnhPHRD14+VU7KjC24LUvhY4uawNILrZ3jNB5POopBo3hPHRD14+VPCeOiHrx8q+YV3PYa6CGUzSgyxseQMywL2hxA0atK9qjuZxZrtznkz7HMzwwtvyXsAbIPLwnjoh68fKrxhdZvhDFLm5u6sa/Nve2cAbX5dawEaVumS30Kl9TF8DUEosixbLGup6idjaizWSyNaNyhNmtc4AXLbnQFrqzDE+5/V1U8z2vhzZJJHtvI8GznFwv4uuxQQ/Dev6T/Jh+VOG9f0n+TD8q7/BvWfXg6yT5E8G9Z9eDrJPkQcHDev6T/Jh+VOG9f0n+TD8q7/BvWfXg6yT5E8G9Z9eDrJPkQcHDev6T/Jh+VOG9f0n+TD8q7/BvWfXg6yT5E8G9Z9eDrJPkQcHDev6T/Jh+VdOGZZV080LXVF2vkja4blCLhzgCLhuwr28G9Z9eDrJPkXRh/c+q6aaJ5fDaN7HOtI+9muBNvF12CDUFRu7N5Md62H4leVRu7N5Md62H4kKz/IzWFseD8ULHMjNYWx4PxQiRKIiIrixLilVHAfKLfQk/RW7EuKVUcB8ot9CT9ERfVjHdA8o1H+3/AOuNbOq/imR1LikrpZGuL32ziJHNHigNGjzAIrm7msO5UDDzjpHexxZ/+VaVzYbQsw2JkUYsyMWaCbnWTr85XSgxvuieUJvNH8DVW1ZO6J5Qm80fwNVbQbtk19DpfUw/A1SSjcmvodL6mH4GqSQYFjEPe1ROz6kkjR5g4ge5bTkt9CpfUxfA1cFfkVSV8j5HtfnyHOdaRwF/Mp2ipm0UbI2cSNrWNubmzRYXPLoCD2VfqMtaGne5jpyHMcWuG4zGzmkgi4bY6QrAsFx36VU+um+NyDVuHdB0g9RP8qcO6DpB6if5VjaINk4d0HSD1E/ypw7oOkHqJ/lWNog2Th3QdIPUT/KnDug6Qeon+VY2iDZOHdB0g9RP8q/cOW1DO5rWzkueQ1o3GYXLjYC5bo0lYwuzBvpMHrYvjag3xUbuzeTHeth+JXlUbuzeTHeth+JCs/yM1hbHg/FCxzIzWFseD8UIkSiIiK4sS4pVRwHyi30JP0VuxLilVHAfKLfQk/REX1ERFEREGN90TyhN5o/gaq2rJ3RPKE3mj+BqraDdsmvodL6mH4GqSUbk19DpfUw/A1SSAiIgKGmw2ge5xfDSlxJLy5kRcXE+MTfluplYJjo/vVT66b43INf3rw7maTq4U3rw7maTq4ViVksg23evDuZpOrhTevDuZpOrhWJWSyDbd68O5mk6uFN68O5mk6uFYlZLINt3rw7maTq4V+osNoGuBbDShwILS1kWdnA6CLct1iFl2YMP7zB62L42oN9VG7s3kx3rYfiV5VG7s3kx3rYfiQrP8jNYWx4PxQscyM1hbHg/FCJEoiIiuLEuKVUcB8ot9CT9FbsS4pVRwHyi30JP0RF9RERRERBjfdE8oTeaP4Gqtqyd0TyhN5o/gaq2g3bJr6HS+ph+BqklG5NfQ6X1MPwNUkgIiICq9VkHSVT3vcJM6RznutJYXcSTb+JVoWdYh3RZaSaWMQMIie9gJe65DHFt/cgmPB5R7JOt/ong8o9knW/0Vf8ACZN0eP77k8Jk3R4/vuQWDweUeyTrf6J4PKPZJ1v9FX/CZN0eP77k8Jk3R4/vuQWDweUeyTrf6J4PKPZJ1v8ARV/wmTdHj++5PCZN0eP77kFg8HlHsk63+i9KfIKkp3te0SZzHNc28lxdpBHvCrfhMm6PH99y9qHujS1MsbDTsAkexhIe64ziBf3oNHVG7s3kx3rYfiV5VG7s3kx3rYfiQrP8jNYWx4PxQscyM1hbHg/FCJEoiIiuLEuKVUcB8ot9CT9FbsS4pVRwHyi30JP0RF9RERRERBjfdE8oTeaP4Gqtqyd0TyhL5o/gaq2g3bJr6HS+ph+BqklG5NfQ6X1MPwNUkgIiICxrGMmquaonc2mkLXSyuaQBYgvcQR/BbKq1U5c0dM97HPdnRucx39k8+M0kHTbaEGacFq3osn3QnBat6LJ90LR+H9Dzj+pf2Jw/oecf1L+xBnHBat6LJ90JwWreiyfdC0fh/Q84/qX9icP6HnH9S/sQZxwWreiyfdCcFq3osn3QtH4f0POP6l/YnD+h5x/Uv7EGccFq3osn3QunC8mquKeFzqaQNbJGXEt0ABwJPsV+4f0POP6l/YvSDLqiqHtY17855DW/2TxpcQBpttKCyqjd2byY71sPxK8qjd2byY71sPxIVn+RmsLY8H4oWOZGawtjwfihEiURERXFiXFKqOA+UW+hJ+it2JcUqo4D5Rb6En6Ii+oiIossyhy1rKWomjZI1rY3ua20bSbA2Fy661NccmFQSkl0ERcdJJiYSTtJtpQYRVVLqt7nyOLnvN3OJ0k/vk5F5XW9bz0/R4epZ2JvPT9Hh6lnYgyDDMravDGNjjm8RvFa5jXgDYCRe32XWq5JYi/FaOKWS2e/Pzs0WHivc0aPMAureen6PD1LOxdUMLadoaxoa0amtAa0X0mwH2oPRERAWCY6f71U+um+Ny3tcb8KgeSTBESSSSYmEknWSbIMCul1vm9FP0eLqWdib0U/R4upZ2IMDul1vm9FP0eLqWdib0U/R4upZ2IMDul1vm9FP0eLqWdib0U/R4upZ2IMDuuzBj/eYPWxfG1bhvRT9Hi6lnYvrcKgYQRBECNIIiYCCNRGhB2Kjd2byY71sPxK8qjd2byY71sPxIVn+RmsLY8H4oWOZGawtjwfihEiURERXFiXFKqOA+UW+hJ+it2JcUqo4D5Rb6En6Ii+oiIrKMrMpauirJ2R1DmsY4BrQG2AzWnlG0qJ4XV3Sn+xnYrblDkJNilTLM2WMNkIIDs64sANNh9ijvBpUc9F+fsQQfC6u6U/2M7E4XV3Sn+xnYpzwaVHPRfn7E8GlRz0X5+xBB8Lq7pT/YzsThdXdKf7GdinPBpUc9F+fsTwaVHPRfn7EEHwurulP9jOxOF1d0p/sZ2Kc8GlRz0X5+xPBpUc9F+fsQQfC6u6U/2M7E4XV3Sn+xnYpzwaVHPRfn7E8GlRz0X5+xBB8Lq7pT/YzsThdXdKf7GdinPBpUc9F+fsTwaVHPRfn7EEHwurulP9jOxOF1d0p/sZ2Kc8GlRz0X5+xPBpUc9F+fsQQfC6u6U/2M7E4XV3Sn+xnYpzwaVHPRfn7E8GlRz0X5+xBB8Lq7pT/YzsXTheVVZNPC11S8tdJG1wszSC4AjVsUn4NKjnovz9i96Dudz00sbzNERG9jyBn3s1wJA0fYg0pUbuzeTHeth+JXlUbuzeTHeth+JCs/yM1hbHg/FCxzIzWFseD8UIkSiIiK4sS4pVRwHyi30JP0VuxLilVHAfKLfQk/REX1ERFEREBERAREQEREBERAREQEREBERAREQFRu7N5Md62H4leVRu7N5Md62H4kKz/IzWFseD8ULHMjNYWx4PxQiRKIiIrixLilZVlRK6GS7XFp2tcWn2hariXFKyfK7j/wAUEPvhNz0nWv7U3wm56TrX9q5kQdO+E3PSda/tTfCbnpOtf2rmVvyDwenx4yMliOdEA7PbK5t84nQW6tmpBWd8Juek61/am+E3PSda/tU3i0dHh9VJC6nfucbs0yMqCZALAlwa4EHXqXrlRkgcIjE8Mm607s05xAD2h1s0m2hwNxpFtY0IK/vhNz0nWv7U3wm56TrX9q52jONhpJ1AaSvn6a0HTvhNz0nWv7U3wm56TrX9q52tLzYC52DSfYvyTZB1b4Tc9J1r+1N8Juek61/auXOG1M4bUHVvhNz0nWv7U3wm56TrX9q5m+Nq031W0p9nLqty32IOnfCbnpOtf2pvhNz0nWv7VzEW0co1jlX1rS69he2uwvbz7EHRvhNz0nWv7U3wm56TrX9q5S4DlX1oz9Wnl0adG1B074Tc9J1r+1N8Juek61/avKmgdVOayNpc95s1rRck/YpDKPBjgMkcT3AvfE2R4GoFznjMG22brQcm+E3PSda/tUZlDWSTRAOle4Z7dDpHOGo8hK6lHY5/ht9If8OQqwZGawtjwfihY5kZrC2PB+KESJRERFcWJcUrJ8ruP/FaxiIu0rKcr22d/FBXEREBXzuS/wCNUegz/kqhqxZK5StyczyKcyPkADnGoDG2BJGa0MNtfKTq5EHNll9PqfT/AECv9ZIKXAxunLTsa0HXnOaAwW23I9iolZjNPWVD530bnOec4xuqwYb2A0tEYcRo1Zy8Mfyinx4jdSAxnEiYM2Mcl7cptyn7dSC3Y5SDJ7CotwObJOYt1lYc17s5pefGGm1xa2xfjEaNuLYMyok0zwsuJTx3BjyzNe7W64HLy6VXWZSd8UgpahhfGwtMUjHhkjM3U2xBDhbRyaF+cUykdVU0dLEzc6eMC4Ls+R5Bvd5AAGnTYDWgsuWtHwbo4IqcmPOdaaVhLJHuDSQXOGk3Nzb7BsX5wTKU45iVKRFuRzZGzFr77r4ji0O0C4aW3F761GQ5ZNqqYU9ZT7u1oGa8SFj/ABeKT/qH1gdOw6bxVJjTcOqIpYIGsEJJzXPMj35wLXB8h/0k2AAA12KC1187oceYGuID9za8BxAcMzU4co86+ZWTOgxmkLXFpd3u12aSLtdK4OabawRyKLq8rYJqplUKM7q22cXTnN0AjxWgWvY2udH2LmxPKhmJVUVS+mIdDmENbUWB3N2ey5LDyk6hpQWfLnFJcNrabcnBueGh5DWlzm5/ELiL5uvQLa/Nbz7pVc/B5YJYM1ksjZA+UMaZCI8zNbcg2HjG9tehVvH8p2Y3NDK6nc0w62tqAQ4A5wFyzxTfl06Lj7QyoynZlJuWfTuZuWdxKgG7X5ucNLNB8UWPn0FBae6VQMqn0egB0sgic8AXzXFuvba9x5ymV4Zgr6Nsc/e0UV3CNjZSH5pZnZ2Zodo0eNrzjtVayoyuGUDGN3AxOidnMe2ozrHluMwe4ixXvWZYR4vC1lZSbo+PS2SOUxG+onQPFvyjSPsQTWBV8FViudSOIimicZmBro2mRv8A1ZpsDosfOTtX7ixWWPG3QNcBE8+OwMaM47hnBznWuTcDTfULKp4NlGzCqjdm0ws1pZFGyXMa1p0kvcWudI77SR5tQHoMp2Cv7973dn833yM3OzNzvfMvbN5Num/Igmq8d4Y4wReIJTHugb4odnAFwIHIS0E/avHupVsjKlsQkcInQsc6MOOYXZ8njFuonxR7AobFMpe/ayOqbDmPjLSWmXdGuzNVvFaW6LjlXrlRlLHjpzhShsuYIzI6QyWaCXWY2wF7k+NrsT5wFbUdjn+G30h/w5SK4MYZnsHpD/goVPZGawtjwfihZBkdEQQtgwgWaESJNERFeFWzPComUuCd+bRY30LQnNuuWakEnIgx2TJ57dV/YvxvBJ+wtdOGNPIvzvW3YgyTeCT9hN4JP2Fre9bdib1t2IMk3gk/YTeCT9ha3vW3Ym9bdiDJN4JP2E3gk/YWt71t2JvW3YgyTeCT9hN4JP2Fre9bdib1t2IMk3gk/YTeCT9ha3vW3Ym9bdiDJN4JP2E3gk/YWt71t2JvW3YgyTeCT9hN4JP2Fre9bdib1t2IMk3gk/YTeCT9ha3vW3Ym9bdiDJN4JP2E3gk/YWt71t2JvW3YgyTeCT9hfRk4+TX/AMLWt627F9GFtHIiKVgGCGAjQr7QxbmAkVGGci6mNsiv0i+ogL4iIPiIiAiIgIiICIiAiIgIiICIiAiIgIiICIiAiIg+r6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MHERMUEhEWFRIQGRYVEBISEBQQERgVFR0WGBURFRUaKCggGB0nGxYYITQhJSkrLi4uFx8zRDMsQyw5LisBCgoKDA0OGA8PGCsZFBwsLCsrKysrNysrKysrLDcrKysrKysrKysrKysrKysrKysrKysrKysrKysrKysrKysrK//AABEIAPEA0QMBIgACEQEDEQH/xAAbAAEAAwEBAQEAAAAAAAAAAAAABQYHBAMBAv/EAEwQAAEDAgEFCQwIAwcFAQAAAAEAAgMEEQUGEiExURMVFjJBU1ST0QcUFyI1cXJzkaGy0jRSYZKUosHwgaPhIyQzRGKDsUJVgrPDwv/EABUBAQEAAAAAAAAAAAAAAAAAAAAB/8QAFREBAQAAAAAAAAAAAAAAAAAAAAH/2gAMAwEAAhEDEQA/ANwJsvCSoDEqn5gVJykx00IJAvpta9taC4GvaOVfO/27Vk78qnn/AKfzL88KX7PzINa7/btTv9u1ZLwpfs/MnCl+z8yDWu/27U7/AG7VkvCh+z3pwofs96DWu/27U7/btWS8KH7PenCh+z3oNa7/AG7U7/btWS8KH7PenCh+z3oNa7/btTv9u1ZLwofs96cKH7Peg1rv9u1O/wBu1ZLwofs96cKH7Peg1rv9u1O/27VkvCh+z3pwofs96DWu/wBu1O/27VkvCh+z3pwofs96DWu/27U7/btWS8KH7PenCh+z3oNa7/btQV7dqyXhQ/Z71+48qXA6RYbboNdjqQ9e7XXVAwTHO+CNKutFLugQdiL4iDhxE2aVleV77ut9q1TEuKVk+VvH/iiOLCpjTQ1D22DhuQBLWutdxvbOBXtDX1M7QWyMuXZtnMgjFvrFzgABfRc6Lrlovo9T/s/EV6RSgRAZ1PxHizhUGS+cCAbDNz+UW8W2vSivZtdVOt/axeNa130Y1guF76tA5dRsNZsvbC8SmdVU7HvY5r5IQ4NZA9pa9zbtJaNhsRrC8DMwO41HxjqgqS2xZbUW3zb6hrztOrSvzhjg6spLFh/tKcHc2OYL57bhwcBd206igh26l9XxuoL6gmMlcHbjk5je8sa1jnlwAPFLRbT5/cpvAMlKTH8/camX+yzc7Oha3j51raf9JVQgqH0xJY9zCQWkscWEtOtpI5PsV+7kWur/ANj/AOyCDhwKlroaiSColc6mjMha+JrAdDiBe/8ApXZFkrSy0hqxUzbkL3BhZn6HZh0X2/aqjFUPhDg17mh4zXhri0Ob9VwGsfYVouCwtqMDLXSCNri+8jgS1v8Aa6yBpQV2hwKkxJs241MpfDG6XNfC1oIb9t9tvavXJXJmnyhaQKh7ZWAGSMxttp5Wm/jDtG1eOL4VFhtFHJFKJXySuY+aMvaCzNJ3LNJ2gHUobBcTfg87Jma2HS3kc08Zh8499jyIO2mwmOet73vMGl25g7m3dc8a85t7BoIcb31C6losmKWaolhbVSHvdj3zP3NuaMwtBaDfSRc38ytGVsW90UtbBERUTMYx7zodEw65M369s1p2WB5DfK4Z3wZ2Y9zc8Fr81xbnNOtjrawdhQXDBMkqXG2PfFUy5sWh2dC1p1X0aVHjA6WqpqiaCokcaYNLmviDL52rl+w+xWPuXfR6r0h8JWdwVD4mlrXua2QAPa1xa1wGoOA0O18qD8IiICIiAuTFH7nHf7QutcOM/wCF/wCTUKsmR85cQtewk3aFjWRmsLY8H4oRIlEREVxYlxSsnyt4/wDFaxiXFKy3KSmfVyZsbHPdpOaxpe6w1mw0oiIovo9T/s/EUhl8UDdKceKW+NTZz/GJvd25m7hYeNckZwsdduuiw+sow8Cikc2S2c2Slke3xTcG1tq9u9qv/to/APRXC6tLCTnwk3zhm0cQbctItYsH2C1rX069K/WEy7tV0hJBtLA3RG2OwbI0AENABNuXXpXZ3tV/9tH4B6/UMdZA5rm4dZzCHNIoX3Dmm4I/iEFbbqC+qQGA1Q/yk/4eTsX3eGq6JP8Ah5OxBHLTO5Xh8lKyaR7C1k4iMTiR4wbulyANI4w17VRN4arok/4eTsX5OT9Uf8pP+Hk7EHjiOHyYY/c5mFjwL5pIOg6jcXC0ikwaduDOpzEd3OdaPObfTJnDTe2rTrWfDAKof5Sf8PJ2L5weqehzfh5OxBY8AyOqppWR1Ub20oLnPbuzc3OzSAQ1rjY3tptqC9MlcmZIM6qfAX7mM6khzm3keeJIdOho0HTp5eTTWOD1T0Ob8PJ2Jwfquhzfh5OxBde57iU+JyVLJmmWKa7pXG2a17gRmkH/AKXNFrDVmhVjKrJuTAZHaCYHOtDJcG4OkNPLcDR9trriOAVR/wApP+Hk7EGAVQ/yk/4eTsQaD3N8PlpqaYvYWifNdFcjxmluhw2axrWaVlFJhzzHKwskbbOaSCRcAjVo1FdPB+q6HP8Ah5OxfRgFUP8AKT/h5OxBHopHeGq6JP8Ah5OxN4arok/4eTsQRyKR3hquiT/h5OxN4arok/4eTsQRy4cZ/wAL/wAmqf3hquiT/h5OxReUWFT0kJdJBKxoc3xnxPY25NgLkWQqSyM1hbHg/FCxzIzWFseD8UIkSiIiK4sS4pVRwHyi30JP0VuxLilVHAfKLfQk/REX1ERFEREBERAREQEREBERAREQEREBERAREQFRu7N5Md62H4leVRu7N5Md62H4kKz/ACM1hbHg/FCxzIzWFseD8UIkSiIiK4sS4pVRwHyi30JP0VuxLilVHAfKLfQk/REX1U3H8vBg1RJD3uX7nm+NuubfOa12rNNuNb+CuSxjugeUaj/b/wDXGirL4Tx0Q9ePlTwnjoh68fKoXIzJBuUMckkkjmNY7MaGAZxcA1xJJ5LOCsfgzg5+X+X2IObwnjoh68fKnhPHRD14+VU7KjC24LUvhY4uawNILrZ3jNB5POopBo3hPHRD14+VPCeOiHrx8q+YV3PYa6CGUzSgyxseQMywL2hxA0atK9qjuZxZrtznkz7HMzwwtvyXsAbIPLwnjoh68fKrxhdZvhDFLm5u6sa/Nve2cAbX5dawEaVumS30Kl9TF8DUEosixbLGup6idjaizWSyNaNyhNmtc4AXLbnQFrqzDE+5/V1U8z2vhzZJJHtvI8GznFwv4uuxQQ/Dev6T/Jh+VOG9f0n+TD8q7/BvWfXg6yT5E8G9Z9eDrJPkQcHDev6T/Jh+VOG9f0n+TD8q7/BvWfXg6yT5E8G9Z9eDrJPkQcHDev6T/Jh+VOG9f0n+TD8q7/BvWfXg6yT5E8G9Z9eDrJPkQcHDev6T/Jh+VdOGZZV080LXVF2vkja4blCLhzgCLhuwr28G9Z9eDrJPkXRh/c+q6aaJ5fDaN7HOtI+9muBNvF12CDUFRu7N5Md62H4leVRu7N5Md62H4kKz/IzWFseD8ULHMjNYWx4PxQiRKIiIrixLilVHAfKLfQk/RW7EuKVUcB8ot9CT9ERfVjHdA8o1H+3/AOuNbOq/imR1LikrpZGuL32ziJHNHigNGjzAIrm7msO5UDDzjpHexxZ/+VaVzYbQsw2JkUYsyMWaCbnWTr85XSgxvuieUJvNH8DVW1ZO6J5Qm80fwNVbQbtk19DpfUw/A1SSjcmvodL6mH4GqSQYFjEPe1ROz6kkjR5g4ge5bTkt9CpfUxfA1cFfkVSV8j5HtfnyHOdaRwF/Mp2ipm0UbI2cSNrWNubmzRYXPLoCD2VfqMtaGne5jpyHMcWuG4zGzmkgi4bY6QrAsFx36VU+um+NyDVuHdB0g9RP8qcO6DpB6if5VjaINk4d0HSD1E/ypw7oOkHqJ/lWNog2Th3QdIPUT/KnDug6Qeon+VY2iDZOHdB0g9RP8q/cOW1DO5rWzkueQ1o3GYXLjYC5bo0lYwuzBvpMHrYvjag3xUbuzeTHeth+JXlUbuzeTHeth+JCs/yM1hbHg/FCxzIzWFseD8UIkSiIiK4sS4pVRwHyi30JP0VuxLilVHAfKLfQk/REX1ERFEREGN90TyhN5o/gaq2rJ3RPKE3mj+BqraDdsmvodL6mH4GqSUbk19DpfUw/A1SSAiIgKGmw2ge5xfDSlxJLy5kRcXE+MTfluplYJjo/vVT66b43INf3rw7maTq4U3rw7maTq4ViVksg23evDuZpOrhTevDuZpOrhWJWSyDbd68O5mk6uFN68O5mk6uFYlZLINt3rw7maTq4V+osNoGuBbDShwILS1kWdnA6CLct1iFl2YMP7zB62L42oN9VG7s3kx3rYfiV5VG7s3kx3rYfiQrP8jNYWx4PxQscyM1hbHg/FCJEoiIiuLEuKVUcB8ot9CT9FbsS4pVRwHyi30JP0RF9RERRERBjfdE8oTeaP4Gqtqyd0TyhN5o/gaq2g3bJr6HS+ph+BqklG5NfQ6X1MPwNUkgIiICq9VkHSVT3vcJM6RznutJYXcSTb+JVoWdYh3RZaSaWMQMIie9gJe65DHFt/cgmPB5R7JOt/ong8o9knW/0Vf8ACZN0eP77k8Jk3R4/vuQWDweUeyTrf6J4PKPZJ1v9FX/CZN0eP77k8Jk3R4/vuQWDweUeyTrf6J4PKPZJ1v8ARV/wmTdHj++5PCZN0eP77kFg8HlHsk63+i9KfIKkp3te0SZzHNc28lxdpBHvCrfhMm6PH99y9qHujS1MsbDTsAkexhIe64ziBf3oNHVG7s3kx3rYfiV5VG7s3kx3rYfiQrP8jNYWx4PxQscyM1hbHg/FCJEoiIiuLEuKVUcB8ot9CT9FbsS4pVRwHyi30JP0RF9RERRERBjfdE8oTeaP4Gqtqyd0TyhL5o/gaq2g3bJr6HS+ph+BqklG5NfQ6X1MPwNUkgIiICxrGMmquaonc2mkLXSyuaQBYgvcQR/BbKq1U5c0dM97HPdnRucx39k8+M0kHTbaEGacFq3osn3QnBat6LJ90LR+H9Dzj+pf2Jw/oecf1L+xBnHBat6LJ90JwWreiyfdC0fh/Q84/qX9icP6HnH9S/sQZxwWreiyfdCcFq3osn3QtH4f0POP6l/YnD+h5x/Uv7EGccFq3osn3QunC8mquKeFzqaQNbJGXEt0ABwJPsV+4f0POP6l/YvSDLqiqHtY17855DW/2TxpcQBpttKCyqjd2byY71sPxK8qjd2byY71sPxIVn+RmsLY8H4oWOZGawtjwfihEiURERXFiXFKqOA+UW+hJ+it2JcUqo4D5Rb6En6Ii+oiIossyhy1rKWomjZI1rY3ua20bSbA2Fy661NccmFQSkl0ERcdJJiYSTtJtpQYRVVLqt7nyOLnvN3OJ0k/vk5F5XW9bz0/R4epZ2JvPT9Hh6lnYgyDDMravDGNjjm8RvFa5jXgDYCRe32XWq5JYi/FaOKWS2e/Pzs0WHivc0aPMAureen6PD1LOxdUMLadoaxoa0amtAa0X0mwH2oPRERAWCY6f71U+um+Ny3tcb8KgeSTBESSSSYmEknWSbIMCul1vm9FP0eLqWdib0U/R4upZ2IMDul1vm9FP0eLqWdib0U/R4upZ2IMDul1vm9FP0eLqWdib0U/R4upZ2IMDuuzBj/eYPWxfG1bhvRT9Hi6lnYvrcKgYQRBECNIIiYCCNRGhB2Kjd2byY71sPxK8qjd2byY71sPxIVn+RmsLY8H4oWOZGawtjwfihEiURERXFiXFKqOA+UW+hJ+it2JcUqo4D5Rb6En6Ii+oiIrKMrMpauirJ2R1DmsY4BrQG2AzWnlG0qJ4XV3Sn+xnYrblDkJNilTLM2WMNkIIDs64sANNh9ijvBpUc9F+fsQQfC6u6U/2M7E4XV3Sn+xnYpzwaVHPRfn7E8GlRz0X5+xBB8Lq7pT/YzsThdXdKf7GdinPBpUc9F+fsTwaVHPRfn7EEHwurulP9jOxOF1d0p/sZ2Kc8GlRz0X5+xPBpUc9F+fsQQfC6u6U/2M7E4XV3Sn+xnYpzwaVHPRfn7E8GlRz0X5+xBB8Lq7pT/YzsThdXdKf7GdinPBpUc9F+fsTwaVHPRfn7EEHwurulP9jOxOF1d0p/sZ2Kc8GlRz0X5+xPBpUc9F+fsQQfC6u6U/2M7E4XV3Sn+xnYpzwaVHPRfn7E8GlRz0X5+xBB8Lq7pT/YzsXTheVVZNPC11S8tdJG1wszSC4AjVsUn4NKjnovz9i96Dudz00sbzNERG9jyBn3s1wJA0fYg0pUbuzeTHeth+JXlUbuzeTHeth+JCs/yM1hbHg/FCxzIzWFseD8UIkSiIiK4sS4pVRwHyi30JP0VuxLilVHAfKLfQk/REX1ERFEREBERAREQEREBERAREQEREBERAREQFRu7N5Md62H4leVRu7N5Md62H4kKz/IzWFseD8ULHMjNYWx4PxQiRKIiIrixLilZVlRK6GS7XFp2tcWn2hariXFKyfK7j/wAUEPvhNz0nWv7U3wm56TrX9q5kQdO+E3PSda/tTfCbnpOtf2rmVvyDwenx4yMliOdEA7PbK5t84nQW6tmpBWd8Juek61/am+E3PSda/tU3i0dHh9VJC6nfucbs0yMqCZALAlwa4EHXqXrlRkgcIjE8Mm607s05xAD2h1s0m2hwNxpFtY0IK/vhNz0nWv7U3wm56TrX9q52jONhpJ1AaSvn6a0HTvhNz0nWv7U3wm56TrX9q52tLzYC52DSfYvyTZB1b4Tc9J1r+1N8Juek61/auXOG1M4bUHVvhNz0nWv7U3wm56TrX9q5m+Nq031W0p9nLqty32IOnfCbnpOtf2pvhNz0nWv7VzEW0co1jlX1rS69he2uwvbz7EHRvhNz0nWv7U3wm56TrX9q5S4DlX1oz9Wnl0adG1B074Tc9J1r+1N8Juek61/avKmgdVOayNpc95s1rRck/YpDKPBjgMkcT3AvfE2R4GoFznjMG22brQcm+E3PSda/tUZlDWSTRAOle4Z7dDpHOGo8hK6lHY5/ht9If8OQqwZGawtjwfihY5kZrC2PB+KESJRERFcWJcUrJ8ruP/FaxiIu0rKcr22d/FBXEREBXzuS/wCNUegz/kqhqxZK5StyczyKcyPkADnGoDG2BJGa0MNtfKTq5EHNll9PqfT/AECv9ZIKXAxunLTsa0HXnOaAwW23I9iolZjNPWVD530bnOec4xuqwYb2A0tEYcRo1Zy8Mfyinx4jdSAxnEiYM2Mcl7cptyn7dSC3Y5SDJ7CotwObJOYt1lYc17s5pefGGm1xa2xfjEaNuLYMyok0zwsuJTx3BjyzNe7W64HLy6VXWZSd8UgpahhfGwtMUjHhkjM3U2xBDhbRyaF+cUykdVU0dLEzc6eMC4Ls+R5Bvd5AAGnTYDWgsuWtHwbo4IqcmPOdaaVhLJHuDSQXOGk3Nzb7BsX5wTKU45iVKRFuRzZGzFr77r4ji0O0C4aW3F761GQ5ZNqqYU9ZT7u1oGa8SFj/ABeKT/qH1gdOw6bxVJjTcOqIpYIGsEJJzXPMj35wLXB8h/0k2AAA12KC1187oceYGuID9za8BxAcMzU4co86+ZWTOgxmkLXFpd3u12aSLtdK4OabawRyKLq8rYJqplUKM7q22cXTnN0AjxWgWvY2udH2LmxPKhmJVUVS+mIdDmENbUWB3N2ey5LDyk6hpQWfLnFJcNrabcnBueGh5DWlzm5/ELiL5uvQLa/Nbz7pVc/B5YJYM1ksjZA+UMaZCI8zNbcg2HjG9tehVvH8p2Y3NDK6nc0w62tqAQ4A5wFyzxTfl06Lj7QyoynZlJuWfTuZuWdxKgG7X5ucNLNB8UWPn0FBae6VQMqn0egB0sgic8AXzXFuvba9x5ymV4Zgr6Nsc/e0UV3CNjZSH5pZnZ2Zodo0eNrzjtVayoyuGUDGN3AxOidnMe2ozrHluMwe4ixXvWZYR4vC1lZSbo+PS2SOUxG+onQPFvyjSPsQTWBV8FViudSOIimicZmBro2mRv8A1ZpsDosfOTtX7ixWWPG3QNcBE8+OwMaM47hnBznWuTcDTfULKp4NlGzCqjdm0ws1pZFGyXMa1p0kvcWudI77SR5tQHoMp2Cv7973dn833yM3OzNzvfMvbN5Num/Igmq8d4Y4wReIJTHugb4odnAFwIHIS0E/avHupVsjKlsQkcInQsc6MOOYXZ8njFuonxR7AobFMpe/ayOqbDmPjLSWmXdGuzNVvFaW6LjlXrlRlLHjpzhShsuYIzI6QyWaCXWY2wF7k+NrsT5wFbUdjn+G30h/w5SK4MYZnsHpD/goVPZGawtjwfihZBkdEQQtgwgWaESJNERFeFWzPComUuCd+bRY30LQnNuuWakEnIgx2TJ57dV/YvxvBJ+wtdOGNPIvzvW3YgyTeCT9hN4JP2Fre9bdib1t2IMk3gk/YTeCT9ha3vW3Ym9bdiDJN4JP2E3gk/YWt71t2JvW3YgyTeCT9hN4JP2Fre9bdib1t2IMk3gk/YTeCT9ha3vW3Ym9bdiDJN4JP2E3gk/YWt71t2JvW3YgyTeCT9hN4JP2Fre9bdib1t2IMk3gk/YTeCT9ha3vW3Ym9bdiDJN4JP2E3gk/YWt71t2JvW3YgyTeCT9hfRk4+TX/AMLWt627F9GFtHIiKVgGCGAjQr7QxbmAkVGGci6mNsiv0i+ogL4iIPiIiAiIgIiICIiAiIgIiICIiAiIgIiICIiAiIg+r6iICIiD/9k="/>
          <p:cNvSpPr>
            <a:spLocks noChangeAspect="1" noChangeArrowheads="1"/>
          </p:cNvSpPr>
          <p:nvPr/>
        </p:nvSpPr>
        <p:spPr bwMode="auto">
          <a:xfrm>
            <a:off x="155575" y="-2560638"/>
            <a:ext cx="4619625" cy="5334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HERMUEhEWFRIQGRYVEBISEBQQERgVFR0WGBURFRUaKCggGB0nGxYYITQhJSkrLi4uFx8zRDMsQyw5LisBCgoKDA0OGA8PGCsZFBwsLCsrKysrNysrKysrLDcrKysrKysrKysrKysrKysrKysrKysrKysrKysrKysrKysrK//AABEIAPEA0QMBIgACEQEDEQH/xAAbAAEAAwEBAQEAAAAAAAAAAAAABQYHBAMBAv/EAEwQAAEDAgEFCQwIAwcFAQAAAAEAAgMEEQUGEiExURMVFjJBU1ST0QcUFyI1cXJzkaGy0jRSYZKUosHwgaPhIyQzRGKDsUJVgrPDwv/EABUBAQEAAAAAAAAAAAAAAAAAAAAB/8QAFREBAQAAAAAAAAAAAAAAAAAAAAH/2gAMAwEAAhEDEQA/ANwJsvCSoDEqn5gVJykx00IJAvpta9taC4GvaOVfO/27Vk78qnn/AKfzL88KX7PzINa7/btTv9u1ZLwpfs/MnCl+z8yDWu/27U7/AG7VkvCh+z3pwofs96DWu/27U7/btWS8KH7PenCh+z3oNa7/AG7U7/btWS8KH7PenCh+z3oNa7/btTv9u1ZLwofs96cKH7Peg1rv9u1O/wBu1ZLwofs96cKH7Peg1rv9u1O/27VkvCh+z3pwofs96DWu/wBu1O/27VkvCh+z3pwofs96DWu/27U7/btWS8KH7PenCh+z3oNa7/btQV7dqyXhQ/Z71+48qXA6RYbboNdjqQ9e7XXVAwTHO+CNKutFLugQdiL4iDhxE2aVleV77ut9q1TEuKVk+VvH/iiOLCpjTQ1D22DhuQBLWutdxvbOBXtDX1M7QWyMuXZtnMgjFvrFzgABfRc6Lrlovo9T/s/EV6RSgRAZ1PxHizhUGS+cCAbDNz+UW8W2vSivZtdVOt/axeNa130Y1guF76tA5dRsNZsvbC8SmdVU7HvY5r5IQ4NZA9pa9zbtJaNhsRrC8DMwO41HxjqgqS2xZbUW3zb6hrztOrSvzhjg6spLFh/tKcHc2OYL57bhwcBd206igh26l9XxuoL6gmMlcHbjk5je8sa1jnlwAPFLRbT5/cpvAMlKTH8/camX+yzc7Oha3j51raf9JVQgqH0xJY9zCQWkscWEtOtpI5PsV+7kWur/ANj/AOyCDhwKlroaiSColc6mjMha+JrAdDiBe/8ApXZFkrSy0hqxUzbkL3BhZn6HZh0X2/aqjFUPhDg17mh4zXhri0Ob9VwGsfYVouCwtqMDLXSCNri+8jgS1v8Aa6yBpQV2hwKkxJs241MpfDG6XNfC1oIb9t9tvavXJXJmnyhaQKh7ZWAGSMxttp5Wm/jDtG1eOL4VFhtFHJFKJXySuY+aMvaCzNJ3LNJ2gHUobBcTfg87Jma2HS3kc08Zh8499jyIO2mwmOet73vMGl25g7m3dc8a85t7BoIcb31C6losmKWaolhbVSHvdj3zP3NuaMwtBaDfSRc38ytGVsW90UtbBERUTMYx7zodEw65M369s1p2WB5DfK4Z3wZ2Y9zc8Fr81xbnNOtjrawdhQXDBMkqXG2PfFUy5sWh2dC1p1X0aVHjA6WqpqiaCokcaYNLmviDL52rl+w+xWPuXfR6r0h8JWdwVD4mlrXua2QAPa1xa1wGoOA0O18qD8IiICIiAuTFH7nHf7QutcOM/wCF/wCTUKsmR85cQtewk3aFjWRmsLY8H4oRIlEREVxYlxSsnyt4/wDFaxiXFKy3KSmfVyZsbHPdpOaxpe6w1mw0oiIovo9T/s/EUhl8UDdKceKW+NTZz/GJvd25m7hYeNckZwsdduuiw+sow8Cikc2S2c2Slke3xTcG1tq9u9qv/to/APRXC6tLCTnwk3zhm0cQbctItYsH2C1rX069K/WEy7tV0hJBtLA3RG2OwbI0AENABNuXXpXZ3tV/9tH4B6/UMdZA5rm4dZzCHNIoX3Dmm4I/iEFbbqC+qQGA1Q/yk/4eTsX3eGq6JP8Ah5OxBHLTO5Xh8lKyaR7C1k4iMTiR4wbulyANI4w17VRN4arok/4eTsX5OT9Uf8pP+Hk7EHjiOHyYY/c5mFjwL5pIOg6jcXC0ikwaduDOpzEd3OdaPObfTJnDTe2rTrWfDAKof5Sf8PJ2L5weqehzfh5OxBY8AyOqppWR1Ub20oLnPbuzc3OzSAQ1rjY3tptqC9MlcmZIM6qfAX7mM6khzm3keeJIdOho0HTp5eTTWOD1T0Ob8PJ2Jwfquhzfh5OxBde57iU+JyVLJmmWKa7pXG2a17gRmkH/AKXNFrDVmhVjKrJuTAZHaCYHOtDJcG4OkNPLcDR9trriOAVR/wApP+Hk7EGAVQ/yk/4eTsQaD3N8PlpqaYvYWifNdFcjxmluhw2axrWaVlFJhzzHKwskbbOaSCRcAjVo1FdPB+q6HP8Ah5OxfRgFUP8AKT/h5OxBHopHeGq6JP8Ah5OxN4arok/4eTsQRyKR3hquiT/h5OxN4arok/4eTsQRy4cZ/wAL/wAmqf3hquiT/h5OxReUWFT0kJdJBKxoc3xnxPY25NgLkWQqSyM1hbHg/FCxzIzWFseD8UIkSiIiK4sS4pVRwHyi30JP0VuxLilVHAfKLfQk/REX1ERFEREBERAREQEREBERAREQEREBERAREQFRu7N5Md62H4leVRu7N5Md62H4kKz/ACM1hbHg/FCxzIzWFseD8UIkSiIiK4sS4pVRwHyi30JP0VuxLilVHAfKLfQk/REX1U3H8vBg1RJD3uX7nm+NuubfOa12rNNuNb+CuSxjugeUaj/b/wDXGirL4Tx0Q9ePlTwnjoh68fKoXIzJBuUMckkkjmNY7MaGAZxcA1xJJ5LOCsfgzg5+X+X2IObwnjoh68fKnhPHRD14+VU7KjC24LUvhY4uawNILrZ3jNB5POopBo3hPHRD14+VPCeOiHrx8q+YV3PYa6CGUzSgyxseQMywL2hxA0atK9qjuZxZrtznkz7HMzwwtvyXsAbIPLwnjoh68fKrxhdZvhDFLm5u6sa/Nve2cAbX5dawEaVumS30Kl9TF8DUEosixbLGup6idjaizWSyNaNyhNmtc4AXLbnQFrqzDE+5/V1U8z2vhzZJJHtvI8GznFwv4uuxQQ/Dev6T/Jh+VOG9f0n+TD8q7/BvWfXg6yT5E8G9Z9eDrJPkQcHDev6T/Jh+VOG9f0n+TD8q7/BvWfXg6yT5E8G9Z9eDrJPkQcHDev6T/Jh+VOG9f0n+TD8q7/BvWfXg6yT5E8G9Z9eDrJPkQcHDev6T/Jh+VdOGZZV080LXVF2vkja4blCLhzgCLhuwr28G9Z9eDrJPkXRh/c+q6aaJ5fDaN7HOtI+9muBNvF12CDUFRu7N5Md62H4leVRu7N5Md62H4kKz/IzWFseD8ULHMjNYWx4PxQiRKIiIrixLilVHAfKLfQk/RW7EuKVUcB8ot9CT9ERfVjHdA8o1H+3/AOuNbOq/imR1LikrpZGuL32ziJHNHigNGjzAIrm7msO5UDDzjpHexxZ/+VaVzYbQsw2JkUYsyMWaCbnWTr85XSgxvuieUJvNH8DVW1ZO6J5Qm80fwNVbQbtk19DpfUw/A1SSjcmvodL6mH4GqSQYFjEPe1ROz6kkjR5g4ge5bTkt9CpfUxfA1cFfkVSV8j5HtfnyHOdaRwF/Mp2ipm0UbI2cSNrWNubmzRYXPLoCD2VfqMtaGne5jpyHMcWuG4zGzmkgi4bY6QrAsFx36VU+um+NyDVuHdB0g9RP8qcO6DpB6if5VjaINk4d0HSD1E/ypw7oOkHqJ/lWNog2Th3QdIPUT/KnDug6Qeon+VY2iDZOHdB0g9RP8q/cOW1DO5rWzkueQ1o3GYXLjYC5bo0lYwuzBvpMHrYvjag3xUbuzeTHeth+JXlUbuzeTHeth+JCs/yM1hbHg/FCxzIzWFseD8UIkSiIiK4sS4pVRwHyi30JP0VuxLilVHAfKLfQk/REX1ERFEREGN90TyhN5o/gaq2rJ3RPKE3mj+BqraDdsmvodL6mH4GqSUbk19DpfUw/A1SSAiIgKGmw2ge5xfDSlxJLy5kRcXE+MTfluplYJjo/vVT66b43INf3rw7maTq4U3rw7maTq4ViVksg23evDuZpOrhTevDuZpOrhWJWSyDbd68O5mk6uFN68O5mk6uFYlZLINt3rw7maTq4V+osNoGuBbDShwILS1kWdnA6CLct1iFl2YMP7zB62L42oN9VG7s3kx3rYfiV5VG7s3kx3rYfiQrP8jNYWx4PxQscyM1hbHg/FCJEoiIiuLEuKVUcB8ot9CT9FbsS4pVRwHyi30JP0RF9RERRERBjfdE8oTeaP4Gqtqyd0TyhN5o/gaq2g3bJr6HS+ph+BqklG5NfQ6X1MPwNUkgIiICq9VkHSVT3vcJM6RznutJYXcSTb+JVoWdYh3RZaSaWMQMIie9gJe65DHFt/cgmPB5R7JOt/ong8o9knW/0Vf8ACZN0eP77k8Jk3R4/vuQWDweUeyTrf6J4PKPZJ1v9FX/CZN0eP77k8Jk3R4/vuQWDweUeyTrf6J4PKPZJ1v8ARV/wmTdHj++5PCZN0eP77kFg8HlHsk63+i9KfIKkp3te0SZzHNc28lxdpBHvCrfhMm6PH99y9qHujS1MsbDTsAkexhIe64ziBf3oNHVG7s3kx3rYfiV5VG7s3kx3rYfiQrP8jNYWx4PxQscyM1hbHg/FCJEoiIiuLEuKVUcB8ot9CT9FbsS4pVRwHyi30JP0RF9RERRERBjfdE8oTeaP4Gqtqyd0TyhL5o/gaq2g3bJr6HS+ph+BqklG5NfQ6X1MPwNUkgIiICxrGMmquaonc2mkLXSyuaQBYgvcQR/BbKq1U5c0dM97HPdnRucx39k8+M0kHTbaEGacFq3osn3QnBat6LJ90LR+H9Dzj+pf2Jw/oecf1L+xBnHBat6LJ90JwWreiyfdC0fh/Q84/qX9icP6HnH9S/sQZxwWreiyfdCcFq3osn3QtH4f0POP6l/YnD+h5x/Uv7EGccFq3osn3QunC8mquKeFzqaQNbJGXEt0ABwJPsV+4f0POP6l/YvSDLqiqHtY17855DW/2TxpcQBpttKCyqjd2byY71sPxK8qjd2byY71sPxIVn+RmsLY8H4oWOZGawtjwfihEiURERXFiXFKqOA+UW+hJ+it2JcUqo4D5Rb6En6Ii+oiIossyhy1rKWomjZI1rY3ua20bSbA2Fy661NccmFQSkl0ERcdJJiYSTtJtpQYRVVLqt7nyOLnvN3OJ0k/vk5F5XW9bz0/R4epZ2JvPT9Hh6lnYgyDDMravDGNjjm8RvFa5jXgDYCRe32XWq5JYi/FaOKWS2e/Pzs0WHivc0aPMAureen6PD1LOxdUMLadoaxoa0amtAa0X0mwH2oPRERAWCY6f71U+um+Ny3tcb8KgeSTBESSSSYmEknWSbIMCul1vm9FP0eLqWdib0U/R4upZ2IMDul1vm9FP0eLqWdib0U/R4upZ2IMDul1vm9FP0eLqWdib0U/R4upZ2IMDuuzBj/eYPWxfG1bhvRT9Hi6lnYvrcKgYQRBECNIIiYCCNRGhB2Kjd2byY71sPxK8qjd2byY71sPxIVn+RmsLY8H4oWOZGawtjwfihEiURERXFiXFKqOA+UW+hJ+it2JcUqo4D5Rb6En6Ii+oiIrKMrMpauirJ2R1DmsY4BrQG2AzWnlG0qJ4XV3Sn+xnYrblDkJNilTLM2WMNkIIDs64sANNh9ijvBpUc9F+fsQQfC6u6U/2M7E4XV3Sn+xnYpzwaVHPRfn7E8GlRz0X5+xBB8Lq7pT/YzsThdXdKf7GdinPBpUc9F+fsTwaVHPRfn7EEHwurulP9jOxOF1d0p/sZ2Kc8GlRz0X5+xPBpUc9F+fsQQfC6u6U/2M7E4XV3Sn+xnYpzwaVHPRfn7E8GlRz0X5+xBB8Lq7pT/YzsThdXdKf7GdinPBpUc9F+fsTwaVHPRfn7EEHwurulP9jOxOF1d0p/sZ2Kc8GlRz0X5+xPBpUc9F+fsQQfC6u6U/2M7E4XV3Sn+xnYpzwaVHPRfn7E8GlRz0X5+xBB8Lq7pT/YzsXTheVVZNPC11S8tdJG1wszSC4AjVsUn4NKjnovz9i96Dudz00sbzNERG9jyBn3s1wJA0fYg0pUbuzeTHeth+JXlUbuzeTHeth+JCs/yM1hbHg/FCxzIzWFseD8UIkSiIiK4sS4pVRwHyi30JP0VuxLilVHAfKLfQk/REX1ERFEREBERAREQEREBERAREQEREBERAREQFRu7N5Md62H4leVRu7N5Md62H4kKz/IzWFseD8ULHMjNYWx4PxQiRKIiIrixLilZVlRK6GS7XFp2tcWn2hariXFKyfK7j/wAUEPvhNz0nWv7U3wm56TrX9q5kQdO+E3PSda/tTfCbnpOtf2rmVvyDwenx4yMliOdEA7PbK5t84nQW6tmpBWd8Juek61/am+E3PSda/tU3i0dHh9VJC6nfucbs0yMqCZALAlwa4EHXqXrlRkgcIjE8Mm607s05xAD2h1s0m2hwNxpFtY0IK/vhNz0nWv7U3wm56TrX9q52jONhpJ1AaSvn6a0HTvhNz0nWv7U3wm56TrX9q52tLzYC52DSfYvyTZB1b4Tc9J1r+1N8Juek61/auXOG1M4bUHVvhNz0nWv7U3wm56TrX9q5m+Nq031W0p9nLqty32IOnfCbnpOtf2pvhNz0nWv7VzEW0co1jlX1rS69he2uwvbz7EHRvhNz0nWv7U3wm56TrX9q5S4DlX1oz9Wnl0adG1B074Tc9J1r+1N8Juek61/avKmgdVOayNpc95s1rRck/YpDKPBjgMkcT3AvfE2R4GoFznjMG22brQcm+E3PSda/tUZlDWSTRAOle4Z7dDpHOGo8hK6lHY5/ht9If8OQqwZGawtjwfihY5kZrC2PB+KESJRERFcWJcUrJ8ruP/FaxiIu0rKcr22d/FBXEREBXzuS/wCNUegz/kqhqxZK5StyczyKcyPkADnGoDG2BJGa0MNtfKTq5EHNll9PqfT/AECv9ZIKXAxunLTsa0HXnOaAwW23I9iolZjNPWVD530bnOec4xuqwYb2A0tEYcRo1Zy8Mfyinx4jdSAxnEiYM2Mcl7cptyn7dSC3Y5SDJ7CotwObJOYt1lYc17s5pefGGm1xa2xfjEaNuLYMyok0zwsuJTx3BjyzNe7W64HLy6VXWZSd8UgpahhfGwtMUjHhkjM3U2xBDhbRyaF+cUykdVU0dLEzc6eMC4Ls+R5Bvd5AAGnTYDWgsuWtHwbo4IqcmPOdaaVhLJHuDSQXOGk3Nzb7BsX5wTKU45iVKRFuRzZGzFr77r4ji0O0C4aW3F761GQ5ZNqqYU9ZT7u1oGa8SFj/ABeKT/qH1gdOw6bxVJjTcOqIpYIGsEJJzXPMj35wLXB8h/0k2AAA12KC1187oceYGuID9za8BxAcMzU4co86+ZWTOgxmkLXFpd3u12aSLtdK4OabawRyKLq8rYJqplUKM7q22cXTnN0AjxWgWvY2udH2LmxPKhmJVUVS+mIdDmENbUWB3N2ey5LDyk6hpQWfLnFJcNrabcnBueGh5DWlzm5/ELiL5uvQLa/Nbz7pVc/B5YJYM1ksjZA+UMaZCI8zNbcg2HjG9tehVvH8p2Y3NDK6nc0w62tqAQ4A5wFyzxTfl06Lj7QyoynZlJuWfTuZuWdxKgG7X5ucNLNB8UWPn0FBae6VQMqn0egB0sgic8AXzXFuvba9x5ymV4Zgr6Nsc/e0UV3CNjZSH5pZnZ2Zodo0eNrzjtVayoyuGUDGN3AxOidnMe2ozrHluMwe4ixXvWZYR4vC1lZSbo+PS2SOUxG+onQPFvyjSPsQTWBV8FViudSOIimicZmBro2mRv8A1ZpsDosfOTtX7ixWWPG3QNcBE8+OwMaM47hnBznWuTcDTfULKp4NlGzCqjdm0ws1pZFGyXMa1p0kvcWudI77SR5tQHoMp2Cv7973dn833yM3OzNzvfMvbN5Num/Igmq8d4Y4wReIJTHugb4odnAFwIHIS0E/avHupVsjKlsQkcInQsc6MOOYXZ8njFuonxR7AobFMpe/ayOqbDmPjLSWmXdGuzNVvFaW6LjlXrlRlLHjpzhShsuYIzI6QyWaCXWY2wF7k+NrsT5wFbUdjn+G30h/w5SK4MYZnsHpD/goVPZGawtjwfihZBkdEQQtgwgWaESJNERFeFWzPComUuCd+bRY30LQnNuuWakEnIgx2TJ57dV/YvxvBJ+wtdOGNPIvzvW3YgyTeCT9hN4JP2Fre9bdib1t2IMk3gk/YTeCT9ha3vW3Ym9bdiDJN4JP2E3gk/YWt71t2JvW3YgyTeCT9hN4JP2Fre9bdib1t2IMk3gk/YTeCT9ha3vW3Ym9bdiDJN4JP2E3gk/YWt71t2JvW3YgyTeCT9hN4JP2Fre9bdib1t2IMk3gk/YTeCT9ha3vW3Ym9bdiDJN4JP2E3gk/YWt71t2JvW3YgyTeCT9hfRk4+TX/AMLWt627F9GFtHIiKVgGCGAjQr7QxbmAkVGGci6mNsiv0i+ogL4iIPiIiAiIgIiICIiAiIgIiICIiAiIgIiICIiAiIg+r6iICIiD/9k="/>
          <p:cNvSpPr>
            <a:spLocks noChangeAspect="1" noChangeArrowheads="1"/>
          </p:cNvSpPr>
          <p:nvPr/>
        </p:nvSpPr>
        <p:spPr bwMode="auto">
          <a:xfrm>
            <a:off x="307975" y="-2408238"/>
            <a:ext cx="4619625" cy="5334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39000" y="1600200"/>
            <a:ext cx="1666875" cy="1628775"/>
          </a:xfrm>
          <a:prstGeom prst="ellipse">
            <a:avLst/>
          </a:prstGeom>
          <a:solidFill>
            <a:srgbClr val="CC99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ttp://www.production-scheduling.com/wp-content/uploads/2010/08/Notep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7" y="18049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0" y="22299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test.txt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8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750"/>
            <a:ext cx="8229600" cy="49899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read an entire file at once: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  <a:latin typeface="Calibri"/>
                <a:cs typeface="Calibri"/>
              </a:rPr>
              <a:t># .read() returns the entire file as a string</a:t>
            </a:r>
          </a:p>
          <a:p>
            <a:pPr>
              <a:buNone/>
            </a:pPr>
            <a:r>
              <a:rPr lang="en-US" b="1" dirty="0" err="1" smtClean="0">
                <a:latin typeface="Calibri"/>
                <a:cs typeface="Calibri"/>
              </a:rPr>
              <a:t>file_contents</a:t>
            </a:r>
            <a:r>
              <a:rPr lang="en-US" b="1" dirty="0" smtClean="0">
                <a:latin typeface="Calibri"/>
                <a:cs typeface="Calibri"/>
              </a:rPr>
              <a:t> = </a:t>
            </a:r>
            <a:r>
              <a:rPr lang="en-US" b="1" dirty="0" err="1" smtClean="0">
                <a:solidFill>
                  <a:schemeClr val="accent2"/>
                </a:solidFill>
                <a:latin typeface="Calibri"/>
                <a:cs typeface="Calibri"/>
              </a:rPr>
              <a:t>text_file</a:t>
            </a:r>
            <a:r>
              <a:rPr lang="en-US" b="1" dirty="0" err="1" smtClean="0">
                <a:solidFill>
                  <a:srgbClr val="3366FF"/>
                </a:solidFill>
                <a:latin typeface="Calibri"/>
                <a:cs typeface="Calibri"/>
              </a:rPr>
              <a:t>.read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alibri"/>
                <a:cs typeface="Calibri"/>
              </a:rPr>
              <a:t>print(</a:t>
            </a:r>
            <a:r>
              <a:rPr lang="en-US" b="1" dirty="0" err="1" smtClean="0">
                <a:latin typeface="Calibri"/>
                <a:cs typeface="Calibri"/>
              </a:rPr>
              <a:t>file_contents</a:t>
            </a:r>
            <a:r>
              <a:rPr lang="en-US" b="1" dirty="0" smtClean="0">
                <a:latin typeface="Calibri"/>
                <a:cs typeface="Calibri"/>
              </a:rPr>
              <a:t>)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sz="2800" i="1" dirty="0" smtClean="0"/>
              <a:t>If we want to be able to use string methods, 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 smtClean="0"/>
              <a:t>this is our best choice for reading a file!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3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500" dirty="0" smtClean="0"/>
              <a:t>It’s important to know the </a:t>
            </a:r>
            <a:r>
              <a:rPr lang="en-US" sz="3500" i="1" dirty="0" smtClean="0"/>
              <a:t>exact name </a:t>
            </a:r>
            <a:r>
              <a:rPr lang="en-US" sz="3500" dirty="0" smtClean="0"/>
              <a:t>of the file we want to interact with!</a:t>
            </a:r>
            <a:br>
              <a:rPr lang="en-US" sz="3500" dirty="0" smtClean="0"/>
            </a:br>
            <a:endParaRPr lang="en-US" sz="3500" dirty="0" smtClean="0"/>
          </a:p>
          <a:p>
            <a:pPr marL="118872" indent="0"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alibri"/>
                <a:cs typeface="Calibri"/>
              </a:rPr>
              <a:t>text_file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= </a:t>
            </a:r>
            <a:r>
              <a:rPr lang="en-US" b="1" dirty="0">
                <a:solidFill>
                  <a:srgbClr val="3366FF"/>
                </a:solidFill>
                <a:latin typeface="Calibri"/>
                <a:cs typeface="Calibri"/>
              </a:rPr>
              <a:t>open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("</a:t>
            </a:r>
            <a:r>
              <a:rPr lang="en-US" b="1" dirty="0" smtClean="0">
                <a:solidFill>
                  <a:schemeClr val="accent5"/>
                </a:solidFill>
                <a:latin typeface="Calibri"/>
                <a:cs typeface="Calibri"/>
              </a:rPr>
              <a:t>test.txt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", </a:t>
            </a:r>
            <a:r>
              <a:rPr lang="en-US" b="1" dirty="0">
                <a:solidFill>
                  <a:srgbClr val="3366FF"/>
                </a:solidFill>
                <a:latin typeface="Calibri"/>
                <a:cs typeface="Calibri"/>
              </a:rPr>
              <a:t>"r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") </a:t>
            </a:r>
            <a:r>
              <a:rPr lang="en-US" b="1" dirty="0" smtClean="0">
                <a:latin typeface="Calibri"/>
                <a:cs typeface="Calibri"/>
              </a:rPr>
              <a:t>		</a:t>
            </a:r>
            <a:r>
              <a:rPr lang="en-US" dirty="0" smtClean="0">
                <a:latin typeface="Calibri"/>
                <a:cs typeface="Calibri"/>
              </a:rPr>
              <a:t>vs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732E9A"/>
                </a:solidFill>
                <a:latin typeface="Calibri"/>
                <a:cs typeface="Calibri"/>
              </a:rPr>
              <a:t>text_file</a:t>
            </a:r>
            <a:r>
              <a:rPr lang="en-US" b="1" dirty="0">
                <a:latin typeface="Calibri"/>
                <a:cs typeface="Calibri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alibri"/>
                <a:cs typeface="Calibri"/>
              </a:rPr>
              <a:t>open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("</a:t>
            </a:r>
            <a:r>
              <a:rPr lang="en-US" b="1" dirty="0" smtClean="0">
                <a:solidFill>
                  <a:srgbClr val="55992B"/>
                </a:solidFill>
                <a:latin typeface="Calibri"/>
                <a:cs typeface="Calibri"/>
              </a:rPr>
              <a:t>test.txt.txt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", </a:t>
            </a:r>
            <a:r>
              <a:rPr lang="en-US" b="1" dirty="0">
                <a:solidFill>
                  <a:srgbClr val="3366FF"/>
                </a:solidFill>
                <a:latin typeface="Calibri"/>
                <a:cs typeface="Calibri"/>
              </a:rPr>
              <a:t>"r</a:t>
            </a:r>
            <a:r>
              <a:rPr lang="en-US" b="1" dirty="0" smtClean="0">
                <a:solidFill>
                  <a:srgbClr val="3366FF"/>
                </a:solidFill>
                <a:latin typeface="Calibri"/>
                <a:cs typeface="Calibri"/>
              </a:rPr>
              <a:t>")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000" dirty="0" smtClean="0"/>
              <a:t>OS </a:t>
            </a:r>
            <a:r>
              <a:rPr lang="en-US" sz="3000" dirty="0"/>
              <a:t>file systems don't always show filename extensions, which sometimes causes confusion:</a:t>
            </a:r>
          </a:p>
          <a:p>
            <a:pPr lvl="1"/>
            <a:r>
              <a:rPr lang="en-US" sz="2200" dirty="0"/>
              <a:t>what if a file is named </a:t>
            </a:r>
            <a:r>
              <a:rPr lang="en-US" sz="2200" b="1" dirty="0"/>
              <a:t>myprogram.py </a:t>
            </a:r>
            <a:r>
              <a:rPr lang="en-US" sz="2200" dirty="0"/>
              <a:t>but you </a:t>
            </a:r>
            <a:r>
              <a:rPr lang="en-US" sz="2200" i="1" dirty="0"/>
              <a:t>only see </a:t>
            </a:r>
            <a:r>
              <a:rPr lang="en-US" sz="2200" b="1" dirty="0" err="1"/>
              <a:t>myprogram</a:t>
            </a:r>
            <a:r>
              <a:rPr lang="en-US" sz="2200" b="1" dirty="0"/>
              <a:t> 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what if a file </a:t>
            </a:r>
            <a:r>
              <a:rPr lang="en-US" sz="2200" i="1" dirty="0"/>
              <a:t>shows up </a:t>
            </a:r>
            <a:r>
              <a:rPr lang="en-US" sz="2200" dirty="0"/>
              <a:t>as </a:t>
            </a:r>
            <a:r>
              <a:rPr lang="en-US" sz="2200" b="1" dirty="0"/>
              <a:t>myfile.py</a:t>
            </a:r>
            <a:r>
              <a:rPr lang="en-US" sz="2200" dirty="0"/>
              <a:t> but it's </a:t>
            </a:r>
            <a:r>
              <a:rPr lang="en-US" sz="2200" i="1" dirty="0"/>
              <a:t>really</a:t>
            </a:r>
            <a:r>
              <a:rPr lang="en-US" sz="2200" dirty="0"/>
              <a:t> named </a:t>
            </a:r>
            <a:r>
              <a:rPr lang="en-US" sz="2200" b="1" dirty="0"/>
              <a:t>myfile.py.txt </a:t>
            </a:r>
            <a:r>
              <a:rPr lang="en-US" sz="22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Filename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39"/>
            <a:ext cx="8229600" cy="469126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b="1" dirty="0" smtClean="0"/>
              <a:t>Make sure that your system shows </a:t>
            </a:r>
            <a:br>
              <a:rPr lang="en-US" b="1" dirty="0" smtClean="0"/>
            </a:br>
            <a:r>
              <a:rPr lang="en-US" b="1" i="1" dirty="0" smtClean="0"/>
              <a:t>all filename extensions</a:t>
            </a:r>
            <a:r>
              <a:rPr lang="en-US" b="1" dirty="0" smtClean="0"/>
              <a:t>!</a:t>
            </a:r>
          </a:p>
          <a:p>
            <a:pPr marL="118872" indent="0">
              <a:buNone/>
            </a:pPr>
            <a:r>
              <a:rPr lang="en-US" sz="1800" dirty="0" smtClean="0"/>
              <a:t>	</a:t>
            </a:r>
            <a:endParaRPr lang="en-US" sz="2400" dirty="0" smtClean="0"/>
          </a:p>
          <a:p>
            <a:r>
              <a:rPr lang="en-US" sz="2400" dirty="0" smtClean="0"/>
              <a:t>Instructions for Windows:</a:t>
            </a:r>
          </a:p>
          <a:p>
            <a:pPr lvl="1"/>
            <a:r>
              <a:rPr lang="en-US" sz="1700" dirty="0">
                <a:hlinkClick r:id="rId2"/>
              </a:rPr>
              <a:t>http://</a:t>
            </a:r>
            <a:r>
              <a:rPr lang="en-US" sz="1700" dirty="0" smtClean="0">
                <a:hlinkClick r:id="rId2"/>
              </a:rPr>
              <a:t>www.file-extensions.org/article/show-and-hide-file-extensions-in-windows-10</a:t>
            </a:r>
            <a:endParaRPr lang="en-US" sz="1700" dirty="0" smtClean="0"/>
          </a:p>
          <a:p>
            <a:pPr lvl="1"/>
            <a:r>
              <a:rPr lang="en-US" sz="1400" dirty="0" smtClean="0">
                <a:hlinkClick r:id="rId3"/>
              </a:rPr>
              <a:t>http://www.eightforums.com/tutorials/30434-file-name-extensions-hide-show-windows-8-a.html</a:t>
            </a:r>
            <a:endParaRPr lang="en-US" sz="1400" dirty="0">
              <a:hlinkClick r:id="rId4"/>
            </a:endParaRPr>
          </a:p>
          <a:p>
            <a:pPr lvl="1"/>
            <a:r>
              <a:rPr lang="en-US" sz="1400" dirty="0">
                <a:hlinkClick r:id="rId4"/>
              </a:rPr>
              <a:t>http://windows.microsoft.com/en-us/windows/show-hide-file-name-</a:t>
            </a:r>
            <a:r>
              <a:rPr lang="en-US" sz="1400" dirty="0" smtClean="0">
                <a:hlinkClick r:id="rId4"/>
              </a:rPr>
              <a:t>extensions</a:t>
            </a:r>
            <a:endParaRPr lang="en-US" sz="1400" dirty="0" smtClean="0"/>
          </a:p>
          <a:p>
            <a:pPr lvl="1"/>
            <a:endParaRPr lang="en-US" sz="1700" dirty="0"/>
          </a:p>
          <a:p>
            <a:r>
              <a:rPr lang="en-US" sz="2400" dirty="0" smtClean="0"/>
              <a:t>Instructions for Mac OS X:</a:t>
            </a:r>
          </a:p>
          <a:p>
            <a:pPr lvl="1"/>
            <a:r>
              <a:rPr lang="en-US" sz="1700" dirty="0" smtClean="0">
                <a:hlinkClick r:id="rId5"/>
              </a:rPr>
              <a:t>http://osxdaily.com/2012/01/13/show-filename-extensions-in-mac-os-x/</a:t>
            </a:r>
            <a:endParaRPr lang="en-US" sz="1700" dirty="0" smtClean="0"/>
          </a:p>
          <a:p>
            <a:pPr lvl="1"/>
            <a:r>
              <a:rPr lang="en-US" sz="1700" dirty="0">
                <a:hlinkClick r:id="rId6"/>
              </a:rPr>
              <a:t>http://support.apple.com/kb/PH10845</a:t>
            </a:r>
            <a:endParaRPr lang="en-US" sz="1700" dirty="0">
              <a:hlinkClick r:id="rId5"/>
            </a:endParaRP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39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 note about reading from files:</a:t>
            </a:r>
          </a:p>
          <a:p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If you hit the Enter key in a text file, it adds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"\n"</a:t>
            </a:r>
            <a:r>
              <a:rPr lang="en-US" dirty="0" smtClean="0"/>
              <a:t> that’s invisible.</a:t>
            </a:r>
          </a:p>
          <a:p>
            <a:pPr lvl="1"/>
            <a:r>
              <a:rPr lang="en-US" dirty="0" smtClean="0"/>
              <a:t>If the file contains a blank line, Python will still </a:t>
            </a:r>
            <a:br>
              <a:rPr lang="en-US" dirty="0" smtClean="0"/>
            </a:br>
            <a:r>
              <a:rPr lang="en-US" dirty="0" smtClean="0"/>
              <a:t>read the </a:t>
            </a:r>
            <a:r>
              <a:rPr lang="en-US" dirty="0">
                <a:solidFill>
                  <a:srgbClr val="FF0000"/>
                </a:solidFill>
              </a:rPr>
              <a:t>"\</a:t>
            </a:r>
            <a:r>
              <a:rPr lang="en-US" dirty="0" smtClean="0">
                <a:solidFill>
                  <a:srgbClr val="FF0000"/>
                </a:solidFill>
              </a:rPr>
              <a:t>n”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When you print this out, you’ll just see a blank line.</a:t>
            </a:r>
          </a:p>
        </p:txBody>
      </p:sp>
    </p:spTree>
    <p:extLst>
      <p:ext uri="{BB962C8B-B14F-4D97-AF65-F5344CB8AC3E}">
        <p14:creationId xmlns:p14="http://schemas.microsoft.com/office/powerpoint/2010/main" val="27775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39"/>
            <a:ext cx="8229600" cy="450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also read lines into a list: </a:t>
            </a:r>
            <a:br>
              <a:rPr lang="en-US" dirty="0" smtClean="0"/>
            </a:br>
            <a:r>
              <a:rPr lang="en-US" sz="2600" dirty="0" smtClean="0">
                <a:solidFill>
                  <a:srgbClr val="3366FF"/>
                </a:solidFill>
              </a:rPr>
              <a:t>(</a:t>
            </a:r>
            <a:r>
              <a:rPr lang="en-US" sz="2600" i="1" dirty="0" smtClean="0">
                <a:solidFill>
                  <a:srgbClr val="3366FF"/>
                </a:solidFill>
              </a:rPr>
              <a:t>our default if you want to use list methods!</a:t>
            </a:r>
            <a:r>
              <a:rPr lang="en-US" sz="2600" dirty="0" smtClean="0">
                <a:solidFill>
                  <a:srgbClr val="3366FF"/>
                </a:solidFill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885304"/>
            <a:ext cx="45339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190104"/>
            <a:ext cx="4295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359</TotalTime>
  <Words>588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Georgia</vt:lpstr>
      <vt:lpstr>Wingdings</vt:lpstr>
      <vt:lpstr>Information-Infrastructure</vt:lpstr>
      <vt:lpstr>I210 – Introduction to Programming with Python</vt:lpstr>
      <vt:lpstr>Today</vt:lpstr>
      <vt:lpstr>Working with Files</vt:lpstr>
      <vt:lpstr>Working with Files</vt:lpstr>
      <vt:lpstr>Reading from Files</vt:lpstr>
      <vt:lpstr>Filename Extensions</vt:lpstr>
      <vt:lpstr>Filename Extensions</vt:lpstr>
      <vt:lpstr>Reading from Files</vt:lpstr>
      <vt:lpstr>Reading from Files</vt:lpstr>
      <vt:lpstr>Line Cleaning</vt:lpstr>
      <vt:lpstr>Files</vt:lpstr>
      <vt:lpstr>Writing to a File</vt:lpstr>
      <vt:lpstr>Writing to a File</vt:lpstr>
      <vt:lpstr>Writing to a File</vt:lpstr>
      <vt:lpstr>Writing to a File</vt:lpstr>
      <vt:lpstr>File Access Modes</vt:lpstr>
      <vt:lpstr>File Locations</vt:lpstr>
      <vt:lpstr>File Locations</vt:lpstr>
      <vt:lpstr>OS Module (Used a lot in I211)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55</cp:revision>
  <dcterms:created xsi:type="dcterms:W3CDTF">2015-12-29T00:29:41Z</dcterms:created>
  <dcterms:modified xsi:type="dcterms:W3CDTF">2017-02-20T01:39:17Z</dcterms:modified>
</cp:coreProperties>
</file>