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0" r:id="rId2"/>
    <p:sldId id="288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4" autoAdjust="0"/>
    <p:restoredTop sz="95512" autoAdjust="0"/>
  </p:normalViewPr>
  <p:slideViewPr>
    <p:cSldViewPr snapToGrid="0" snapToObjects="1">
      <p:cViewPr varScale="1">
        <p:scale>
          <a:sx n="111" d="100"/>
          <a:sy n="111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3F78088E-579E-41FA-B765-5FFE608BC7FB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13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895171F6-5333-4787-A4CA-6FC1D3194F8A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2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A3D32FD-EBA3-4245-9229-689906D0FEE7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43829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something’s going wrong, we may want to perform a </a:t>
            </a:r>
            <a:r>
              <a:rPr lang="en-US" b="1" dirty="0" smtClean="0"/>
              <a:t>trace</a:t>
            </a:r>
            <a:r>
              <a:rPr lang="en-US" dirty="0" smtClean="0"/>
              <a:t> on the sentry variable.</a:t>
            </a:r>
          </a:p>
          <a:p>
            <a:r>
              <a:rPr lang="en-US" sz="2800" dirty="0" smtClean="0"/>
              <a:t>This just means using </a:t>
            </a:r>
            <a:r>
              <a:rPr lang="en-US" sz="2800" b="1" dirty="0" smtClean="0">
                <a:solidFill>
                  <a:srgbClr val="FF0000"/>
                </a:solidFill>
              </a:rPr>
              <a:t>print()</a:t>
            </a:r>
            <a:r>
              <a:rPr lang="en-US" sz="2800" dirty="0" smtClean="0"/>
              <a:t> to output its value at each iteration in the loop.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flash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51" y="1787752"/>
            <a:ext cx="4177620" cy="41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in a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4257" y="2784322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Question: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What happens when we run this for 12 donuts?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How about 13?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6705600" cy="33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Creating Intentional Infinite Loops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229601" cy="5111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ea typeface="ＭＳ Ｐゴシック" pitchFamily="34" charset="-128"/>
              </a:rPr>
              <a:t>Intentional infinite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loop</a:t>
            </a:r>
          </a:p>
          <a:p>
            <a:pPr lvl="1"/>
            <a:r>
              <a:rPr lang="en-US" sz="2600" dirty="0" smtClean="0">
                <a:ea typeface="ＭＳ Ｐゴシック" pitchFamily="34" charset="-128"/>
              </a:rPr>
              <a:t>Has 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True</a:t>
            </a:r>
            <a:r>
              <a:rPr lang="en-US" sz="2600" dirty="0" smtClean="0">
                <a:ea typeface="ＭＳ Ｐゴシック" pitchFamily="34" charset="-128"/>
              </a:rPr>
              <a:t> for its Boolean Condition </a:t>
            </a:r>
            <a:endParaRPr lang="en-US" sz="26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sz="2600" dirty="0" smtClean="0">
                <a:ea typeface="ＭＳ Ｐゴシック" pitchFamily="34" charset="-128"/>
              </a:rPr>
              <a:t>Written with an exit in the loop body</a:t>
            </a:r>
          </a:p>
          <a:p>
            <a:pPr lvl="1" eaLnBrk="1" hangingPunct="1"/>
            <a:r>
              <a:rPr lang="en-US" sz="2600" dirty="0" smtClean="0">
                <a:ea typeface="ＭＳ Ｐゴシック" pitchFamily="34" charset="-128"/>
              </a:rPr>
              <a:t>Sometimes cleaner to write than alternative loop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sz="2800" b="1" dirty="0" smtClean="0">
                <a:latin typeface="Calibri"/>
                <a:ea typeface="ＭＳ Ｐゴシック" pitchFamily="34" charset="-128"/>
                <a:cs typeface="Calibri"/>
              </a:rPr>
              <a:t>hile </a:t>
            </a:r>
            <a:r>
              <a:rPr lang="en-US" sz="2800" b="1" dirty="0" smtClean="0">
                <a:solidFill>
                  <a:srgbClr val="3366FF"/>
                </a:solidFill>
                <a:latin typeface="Calibri"/>
                <a:ea typeface="ＭＳ Ｐゴシック" pitchFamily="34" charset="-128"/>
                <a:cs typeface="Calibri"/>
              </a:rPr>
              <a:t>True</a:t>
            </a:r>
            <a:r>
              <a:rPr lang="en-US" sz="2800" b="1" dirty="0" smtClean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alibri"/>
                <a:ea typeface="ＭＳ Ｐゴシック" pitchFamily="34" charset="-128"/>
                <a:cs typeface="Calibri"/>
              </a:rPr>
              <a:t># Do stuff</a:t>
            </a:r>
          </a:p>
          <a:p>
            <a:pPr marL="0" indent="0">
              <a:buNone/>
            </a:pPr>
            <a:endParaRPr lang="en-US" i="1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i="1" dirty="0" smtClean="0">
                <a:ea typeface="ＭＳ Ｐゴシック" pitchFamily="34" charset="-128"/>
              </a:rPr>
              <a:t>So… how do we </a:t>
            </a:r>
            <a:r>
              <a:rPr lang="en-US" dirty="0" smtClean="0">
                <a:ea typeface="ＭＳ Ｐゴシック" pitchFamily="34" charset="-128"/>
              </a:rPr>
              <a:t>exit</a:t>
            </a:r>
            <a:r>
              <a:rPr lang="en-US" i="1" dirty="0" smtClean="0">
                <a:ea typeface="ＭＳ Ｐゴシック" pitchFamily="34" charset="-128"/>
              </a:rPr>
              <a:t> such a loop?</a:t>
            </a:r>
          </a:p>
        </p:txBody>
      </p:sp>
    </p:spTree>
    <p:extLst>
      <p:ext uri="{BB962C8B-B14F-4D97-AF65-F5344CB8AC3E}">
        <p14:creationId xmlns:p14="http://schemas.microsoft.com/office/powerpoint/2010/main" val="21270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We have a special instruction for loops: </a:t>
            </a:r>
            <a:r>
              <a:rPr lang="en-US" sz="3000" b="1" dirty="0" smtClean="0">
                <a:solidFill>
                  <a:srgbClr val="7030A0"/>
                </a:solidFill>
              </a:rPr>
              <a:t>break</a:t>
            </a:r>
            <a:r>
              <a:rPr lang="en-US" sz="3000" b="1" dirty="0" smtClean="0"/>
              <a:t>.</a:t>
            </a: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break</a:t>
            </a:r>
            <a:r>
              <a:rPr lang="en-US" dirty="0" smtClean="0"/>
              <a:t> means we stop executing the current loop immediately, regardless of what the Boolean condition says. 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 smtClean="0"/>
              <a:t>break out of it”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4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10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While loops with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alibri"/>
                <a:cs typeface="Calibri"/>
              </a:rPr>
              <a:t>w</a:t>
            </a:r>
            <a:r>
              <a:rPr lang="en-US" sz="2600" b="1" dirty="0" smtClean="0">
                <a:latin typeface="Calibri"/>
                <a:cs typeface="Calibri"/>
              </a:rPr>
              <a:t>hile </a:t>
            </a:r>
            <a:r>
              <a:rPr lang="en-US" sz="2600" b="1" dirty="0" smtClean="0">
                <a:solidFill>
                  <a:srgbClr val="3366FF"/>
                </a:solidFill>
                <a:latin typeface="Calibri"/>
                <a:cs typeface="Calibri"/>
              </a:rPr>
              <a:t>Boolean Condition</a:t>
            </a:r>
            <a:r>
              <a:rPr lang="en-US" sz="2600" b="1" dirty="0" smtClean="0">
                <a:latin typeface="Calibri"/>
                <a:cs typeface="Calibri"/>
              </a:rPr>
              <a:t>:</a:t>
            </a:r>
            <a:endParaRPr lang="en-US" sz="2600" b="1" dirty="0">
              <a:latin typeface="Calibri"/>
              <a:cs typeface="Calibri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sz="2600" dirty="0" smtClean="0">
                <a:solidFill>
                  <a:schemeClr val="accent3"/>
                </a:solidFill>
                <a:latin typeface="Calibri"/>
                <a:cs typeface="Calibri"/>
              </a:rPr>
              <a:t>#code </a:t>
            </a:r>
            <a:r>
              <a:rPr lang="en-US" sz="2600" dirty="0">
                <a:solidFill>
                  <a:schemeClr val="accent3"/>
                </a:solidFill>
                <a:latin typeface="Calibri"/>
                <a:cs typeface="Calibri"/>
              </a:rPr>
              <a:t>that might be in the </a:t>
            </a:r>
            <a:r>
              <a:rPr lang="en-US" sz="2600" dirty="0" smtClean="0">
                <a:solidFill>
                  <a:schemeClr val="accent3"/>
                </a:solidFill>
                <a:latin typeface="Calibri"/>
                <a:cs typeface="Calibri"/>
              </a:rPr>
              <a:t>loop</a:t>
            </a:r>
            <a:endParaRPr lang="en-US" sz="2600" dirty="0">
              <a:latin typeface="Calibri"/>
              <a:cs typeface="Calibri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sz="2600" b="1" dirty="0" smtClean="0">
                <a:latin typeface="Calibri"/>
                <a:cs typeface="Calibri"/>
              </a:rPr>
              <a:t>if </a:t>
            </a:r>
            <a:r>
              <a:rPr lang="en-US" sz="2600" b="1" dirty="0" smtClean="0">
                <a:solidFill>
                  <a:srgbClr val="3366FF"/>
                </a:solidFill>
                <a:latin typeface="Calibri"/>
                <a:cs typeface="Calibri"/>
              </a:rPr>
              <a:t>Other Boolean</a:t>
            </a:r>
            <a:r>
              <a:rPr lang="en-US" sz="2600" b="1" dirty="0" smtClean="0">
                <a:latin typeface="Calibri"/>
                <a:cs typeface="Calibri"/>
              </a:rPr>
              <a:t>:</a:t>
            </a:r>
          </a:p>
          <a:p>
            <a:pPr lvl="2">
              <a:buNone/>
            </a:pPr>
            <a:r>
              <a:rPr lang="en-US" sz="2600" dirty="0" smtClean="0">
                <a:latin typeface="Calibri"/>
                <a:cs typeface="Calibri"/>
              </a:rPr>
              <a:t>		     </a:t>
            </a:r>
            <a:r>
              <a:rPr lang="en-US" sz="2600" b="1" dirty="0" smtClean="0">
                <a:latin typeface="Calibri"/>
                <a:cs typeface="Calibri"/>
              </a:rPr>
              <a:t>break</a:t>
            </a:r>
            <a:endParaRPr lang="en-US" sz="2600" dirty="0" smtClean="0">
              <a:latin typeface="Calibri"/>
              <a:cs typeface="Calibri"/>
            </a:endParaRPr>
          </a:p>
          <a:p>
            <a:pPr lvl="2">
              <a:lnSpc>
                <a:spcPct val="130000"/>
              </a:lnSpc>
              <a:buNone/>
            </a:pPr>
            <a:r>
              <a:rPr lang="en-US" sz="2600" dirty="0" smtClean="0">
                <a:solidFill>
                  <a:schemeClr val="accent3"/>
                </a:solidFill>
                <a:latin typeface="Calibri"/>
                <a:cs typeface="Calibri"/>
              </a:rPr>
              <a:t>#other code that might be in the loop</a:t>
            </a:r>
          </a:p>
          <a:p>
            <a:pPr>
              <a:buNone/>
            </a:pPr>
            <a:endParaRPr lang="en-US" sz="2600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B50B1B"/>
                </a:solidFill>
                <a:latin typeface="Calibri"/>
                <a:cs typeface="Calibri"/>
              </a:rPr>
              <a:t>#We pick up here when Boolean Condition</a:t>
            </a:r>
          </a:p>
          <a:p>
            <a:pPr>
              <a:buNone/>
            </a:pPr>
            <a:r>
              <a:rPr lang="en-US" sz="2600" dirty="0" smtClean="0">
                <a:solidFill>
                  <a:srgbClr val="B50B1B"/>
                </a:solidFill>
                <a:latin typeface="Calibri"/>
                <a:cs typeface="Calibri"/>
              </a:rPr>
              <a:t># becomes false or if we break from the loop</a:t>
            </a:r>
          </a:p>
          <a:p>
            <a:pPr>
              <a:buNone/>
            </a:pPr>
            <a:endParaRPr lang="en-US" sz="2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0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614821"/>
            <a:ext cx="8229600" cy="9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break statement</a:t>
            </a:r>
          </a:p>
        </p:txBody>
      </p:sp>
      <p:sp>
        <p:nvSpPr>
          <p:cNvPr id="58371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7543800" cy="480278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while </a:t>
            </a:r>
            <a:r>
              <a:rPr lang="en-US" sz="2400" b="1" dirty="0">
                <a:solidFill>
                  <a:srgbClr val="3366FF"/>
                </a:solidFill>
                <a:latin typeface="Calibri"/>
                <a:ea typeface="ＭＳ Ｐゴシック" pitchFamily="34" charset="-128"/>
                <a:cs typeface="Calibri"/>
              </a:rPr>
              <a:t>True</a:t>
            </a: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    name = </a:t>
            </a: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input</a:t>
            </a: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("Please enter your name: </a:t>
            </a: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”)</a:t>
            </a:r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140000"/>
              </a:lnSpc>
              <a:buNone/>
            </a:pP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    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ＭＳ Ｐゴシック" pitchFamily="34" charset="-128"/>
                <a:cs typeface="Calibri"/>
              </a:rPr>
              <a:t># end loop if </a:t>
            </a:r>
            <a:r>
              <a:rPr lang="en-US" sz="2400" dirty="0" smtClean="0">
                <a:solidFill>
                  <a:schemeClr val="accent3"/>
                </a:solidFill>
                <a:latin typeface="Calibri"/>
                <a:ea typeface="ＭＳ Ｐゴシック" pitchFamily="34" charset="-128"/>
                <a:cs typeface="Calibri"/>
              </a:rPr>
              <a:t>user enters something 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ea typeface="ＭＳ Ｐゴシック" pitchFamily="34" charset="-128"/>
                <a:cs typeface="Calibri"/>
              </a:rPr>
              <a:t>(Remember, "" is False)</a:t>
            </a:r>
            <a:endParaRPr lang="en-US" sz="2400" dirty="0">
              <a:solidFill>
                <a:schemeClr val="accent3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    if name: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        </a:t>
            </a: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 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ＭＳ Ｐゴシック" pitchFamily="34" charset="-128"/>
                <a:cs typeface="Calibri"/>
              </a:rPr>
              <a:t>break</a:t>
            </a: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 smtClean="0">
                <a:solidFill>
                  <a:srgbClr val="B50B1B"/>
                </a:solidFill>
                <a:latin typeface="Calibri"/>
                <a:ea typeface="ＭＳ Ｐゴシック" pitchFamily="34" charset="-128"/>
                <a:cs typeface="Calibri"/>
              </a:rPr>
              <a:t># appears on a line by itself!</a:t>
            </a:r>
            <a:endParaRPr lang="en-US" sz="2400" dirty="0">
              <a:solidFill>
                <a:srgbClr val="B50B1B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print("You </a:t>
            </a:r>
            <a:r>
              <a:rPr lang="en-US" sz="2400" b="1" dirty="0">
                <a:latin typeface="Calibri"/>
                <a:ea typeface="ＭＳ Ｐゴシック" pitchFamily="34" charset="-128"/>
                <a:cs typeface="Calibri"/>
              </a:rPr>
              <a:t>entered:", </a:t>
            </a: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name)</a:t>
            </a:r>
          </a:p>
          <a:p>
            <a:pPr>
              <a:lnSpc>
                <a:spcPct val="90000"/>
              </a:lnSpc>
              <a:buNone/>
            </a:pPr>
            <a:endParaRPr lang="en-US" sz="3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while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alibri"/>
                <a:ea typeface="ＭＳ Ｐゴシック" pitchFamily="34" charset="-128"/>
                <a:cs typeface="Calibri"/>
              </a:rPr>
              <a:t>True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=</a:t>
            </a:r>
            <a:r>
              <a:rPr lang="en-US" sz="3600" dirty="0" smtClean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intentionally infinite loop</a:t>
            </a:r>
            <a:br>
              <a:rPr lang="en-US" sz="20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You must provide a </a:t>
            </a:r>
            <a:r>
              <a:rPr lang="en-US" sz="2400" b="1" dirty="0" smtClean="0">
                <a:solidFill>
                  <a:srgbClr val="3366FF"/>
                </a:solidFill>
                <a:ea typeface="ＭＳ Ｐゴシック" pitchFamily="34" charset="-128"/>
              </a:rPr>
              <a:t>break</a:t>
            </a:r>
            <a:r>
              <a:rPr lang="en-US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statement to leave the loop!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08" y="3505200"/>
            <a:ext cx="270099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3049" y="1694955"/>
            <a:ext cx="3913751" cy="2535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575" y="1694954"/>
            <a:ext cx="3929339" cy="2535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Basic Types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03810"/>
            <a:ext cx="3894936" cy="2322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while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loop:</a:t>
            </a:r>
          </a:p>
          <a:p>
            <a:pPr lvl="1"/>
            <a:r>
              <a:rPr lang="en-US" sz="2000" dirty="0" smtClean="0"/>
              <a:t>Sentry variable (usually)</a:t>
            </a:r>
          </a:p>
          <a:p>
            <a:pPr lvl="1"/>
            <a:r>
              <a:rPr lang="en-US" sz="2000" dirty="0" smtClean="0"/>
              <a:t>Repeat until Boolean </a:t>
            </a:r>
            <a:br>
              <a:rPr lang="en-US" sz="2000" dirty="0" smtClean="0"/>
            </a:br>
            <a:r>
              <a:rPr lang="en-US" sz="2000" dirty="0" smtClean="0"/>
              <a:t>Condition is false</a:t>
            </a:r>
          </a:p>
          <a:p>
            <a:pPr lvl="1"/>
            <a:r>
              <a:rPr lang="en-US" sz="2000" dirty="0" smtClean="0"/>
              <a:t>Use when  </a:t>
            </a:r>
            <a:r>
              <a:rPr lang="en-US" sz="2000" dirty="0" smtClean="0">
                <a:solidFill>
                  <a:srgbClr val="FF0000"/>
                </a:solidFill>
              </a:rPr>
              <a:t>you don’t know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how many times to loop</a:t>
            </a:r>
          </a:p>
          <a:p>
            <a:pPr lvl="1"/>
            <a:endParaRPr lang="en-US" sz="2000" dirty="0" smtClean="0"/>
          </a:p>
          <a:p>
            <a:pPr marL="118872" indent="0" algn="ctr">
              <a:buNone/>
            </a:pPr>
            <a:endParaRPr lang="en-US" sz="28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http://epi-thinking.org/images/4193330368_b22b644d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14" y="5334000"/>
            <a:ext cx="2667000" cy="13068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0914" y="285609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2104" y="4333216"/>
            <a:ext cx="8384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 algn="ctr">
              <a:buNone/>
            </a:pPr>
            <a:r>
              <a:rPr lang="en-US" sz="2800" dirty="0">
                <a:solidFill>
                  <a:srgbClr val="3366FF"/>
                </a:solidFill>
                <a:latin typeface="Cambria"/>
                <a:cs typeface="Cambria"/>
              </a:rPr>
              <a:t>For </a:t>
            </a:r>
            <a:r>
              <a:rPr lang="en-US" sz="2800" dirty="0">
                <a:latin typeface="Cambria"/>
                <a:cs typeface="Cambria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While</a:t>
            </a:r>
            <a:r>
              <a:rPr lang="en-US" sz="2800" dirty="0">
                <a:latin typeface="Cambria"/>
                <a:cs typeface="Cambria"/>
              </a:rPr>
              <a:t> are equivalent in power!! </a:t>
            </a:r>
            <a:r>
              <a:rPr lang="en-US" sz="2800" dirty="0" smtClean="0">
                <a:latin typeface="Cambria"/>
                <a:cs typeface="Cambria"/>
              </a:rPr>
              <a:t/>
            </a:r>
            <a:br>
              <a:rPr lang="en-US" sz="2800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But </a:t>
            </a:r>
            <a:r>
              <a:rPr lang="en-US" sz="2400" dirty="0">
                <a:latin typeface="Cambria"/>
                <a:cs typeface="Cambria"/>
              </a:rPr>
              <a:t>usually one is more straightforward for a given problem…</a:t>
            </a:r>
          </a:p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04782" y="1864633"/>
            <a:ext cx="3894936" cy="2322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   </a:t>
            </a:r>
            <a:r>
              <a:rPr lang="en-US" sz="2600" b="1" dirty="0" smtClean="0">
                <a:solidFill>
                  <a:srgbClr val="3366FF"/>
                </a:solidFill>
              </a:rPr>
              <a:t>for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loop:</a:t>
            </a:r>
          </a:p>
          <a:p>
            <a:pPr lvl="1"/>
            <a:r>
              <a:rPr lang="en-US" sz="2000" dirty="0" smtClean="0"/>
              <a:t>Repeats over a fixed length sequence</a:t>
            </a:r>
          </a:p>
          <a:p>
            <a:pPr lvl="1"/>
            <a:r>
              <a:rPr lang="en-US" sz="2000" dirty="0" smtClean="0"/>
              <a:t>Often, the loop control variable is a numeric </a:t>
            </a:r>
            <a:r>
              <a:rPr lang="en-US" sz="2000" b="1" dirty="0" smtClean="0"/>
              <a:t>counter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Use when </a:t>
            </a:r>
            <a:r>
              <a:rPr lang="en-US" sz="2000" dirty="0" smtClean="0">
                <a:solidFill>
                  <a:srgbClr val="3366FF"/>
                </a:solidFill>
              </a:rPr>
              <a:t>you know </a:t>
            </a:r>
            <a:br>
              <a:rPr lang="en-US" sz="2000" dirty="0" smtClean="0">
                <a:solidFill>
                  <a:srgbClr val="3366FF"/>
                </a:solidFill>
              </a:rPr>
            </a:br>
            <a:r>
              <a:rPr lang="en-US" sz="2000" dirty="0" smtClean="0"/>
              <a:t>how many times to loop</a:t>
            </a:r>
          </a:p>
          <a:p>
            <a:pPr lvl="1"/>
            <a:endParaRPr lang="en-US" sz="2000" dirty="0" smtClean="0"/>
          </a:p>
          <a:p>
            <a:pPr marL="118872" indent="0" algn="ctr">
              <a:buFont typeface="Arial"/>
              <a:buNone/>
            </a:pPr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3835" y="1670533"/>
            <a:ext cx="2898075" cy="294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0366" y="1670533"/>
            <a:ext cx="2802000" cy="2242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810228" y="1845157"/>
            <a:ext cx="2476286" cy="265339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Loop:</a:t>
            </a:r>
            <a:endParaRPr lang="en-US" sz="2200" b="1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200" b="1" dirty="0" smtClean="0">
                <a:latin typeface="Calibri"/>
                <a:cs typeface="Calibri"/>
              </a:rPr>
              <a:t>count </a:t>
            </a:r>
            <a:r>
              <a:rPr lang="en-US" sz="2200" b="1" dirty="0">
                <a:latin typeface="Calibri"/>
                <a:cs typeface="Calibri"/>
              </a:rPr>
              <a:t>= 0</a:t>
            </a:r>
          </a:p>
          <a:p>
            <a:pPr marL="118872" indent="0">
              <a:buNone/>
            </a:pPr>
            <a:endParaRPr lang="en-US" sz="22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200" b="1" dirty="0">
                <a:latin typeface="Calibri"/>
                <a:cs typeface="Calibri"/>
              </a:rPr>
              <a:t>while 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Calibri"/>
              </a:rPr>
              <a:t>count &lt; 10 </a:t>
            </a:r>
            <a:r>
              <a:rPr lang="en-US" sz="2200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sz="2200" b="1" dirty="0">
                <a:latin typeface="Calibri"/>
                <a:cs typeface="Calibri"/>
              </a:rPr>
              <a:t>	print count</a:t>
            </a:r>
          </a:p>
          <a:p>
            <a:pPr marL="118872" indent="0">
              <a:buNone/>
            </a:pPr>
            <a:r>
              <a:rPr lang="en-US" sz="2200" b="1" dirty="0">
                <a:latin typeface="Calibri"/>
                <a:cs typeface="Calibri"/>
              </a:rPr>
              <a:t>	count += 1</a:t>
            </a: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5472435" y="1842382"/>
            <a:ext cx="2441169" cy="1800037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200" i="1" dirty="0" smtClean="0">
                <a:solidFill>
                  <a:srgbClr val="595959"/>
                </a:solidFill>
              </a:rPr>
              <a:t>For loop:</a:t>
            </a:r>
            <a:endParaRPr lang="en-US" sz="2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200" b="1" dirty="0" smtClean="0">
                <a:latin typeface="Calibri"/>
                <a:cs typeface="Calibri"/>
              </a:rPr>
              <a:t>for </a:t>
            </a:r>
            <a:r>
              <a:rPr lang="en-US" sz="2200" b="1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200" b="1" dirty="0">
                <a:latin typeface="Calibri"/>
                <a:cs typeface="Calibri"/>
              </a:rPr>
              <a:t> in 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Calibri"/>
              </a:rPr>
              <a:t>range(10</a:t>
            </a:r>
            <a:r>
              <a:rPr lang="en-US" sz="2200" b="1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2200" b="1" dirty="0" smtClean="0">
                <a:latin typeface="Calibri"/>
                <a:cs typeface="Calibri"/>
              </a:rPr>
              <a:t>:</a:t>
            </a:r>
            <a:endParaRPr lang="en-US" sz="22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200" b="1" dirty="0">
                <a:latin typeface="Calibri"/>
                <a:cs typeface="Calibri"/>
              </a:rPr>
              <a:t>	print </a:t>
            </a:r>
            <a:r>
              <a:rPr lang="en-US" sz="2200" b="1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2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189139" y="1536767"/>
            <a:ext cx="812274" cy="51304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200" b="1" dirty="0" smtClean="0">
                <a:solidFill>
                  <a:schemeClr val="accent5"/>
                </a:solidFill>
                <a:latin typeface="Calibri"/>
                <a:cs typeface="Calibri"/>
              </a:rPr>
              <a:t>&gt;&gt;&gt; </a:t>
            </a:r>
            <a:endParaRPr lang="en-US" sz="2200" b="1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0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1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3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4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5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6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7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8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1685" y="273783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37285" y="5139983"/>
            <a:ext cx="6488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In this example, </a:t>
            </a:r>
            <a:r>
              <a:rPr lang="en-US" sz="2800" b="1" dirty="0" smtClean="0">
                <a:latin typeface="Cambria"/>
                <a:cs typeface="Cambria"/>
              </a:rPr>
              <a:t>while</a:t>
            </a:r>
            <a:r>
              <a:rPr lang="en-US" sz="2800" dirty="0" smtClean="0">
                <a:latin typeface="Cambria"/>
                <a:cs typeface="Cambria"/>
              </a:rPr>
              <a:t> is much more work to get the </a:t>
            </a:r>
            <a:r>
              <a:rPr lang="en-US" sz="2800" i="1" dirty="0">
                <a:latin typeface="Cambria"/>
                <a:cs typeface="Cambria"/>
              </a:rPr>
              <a:t>s</a:t>
            </a:r>
            <a:r>
              <a:rPr lang="en-US" sz="2800" i="1" dirty="0" smtClean="0">
                <a:latin typeface="Cambria"/>
                <a:cs typeface="Cambria"/>
              </a:rPr>
              <a:t>ame output!</a:t>
            </a:r>
            <a:endParaRPr lang="en-US" sz="2800" i="1" dirty="0">
              <a:latin typeface="Cambria"/>
              <a:cs typeface="Cambria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964773" y="2075868"/>
            <a:ext cx="427432" cy="3895308"/>
          </a:xfrm>
          <a:prstGeom prst="rightBrace">
            <a:avLst>
              <a:gd name="adj1" fmla="val 85467"/>
              <a:gd name="adj2" fmla="val 8550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4042" y="5255670"/>
            <a:ext cx="4442995" cy="1309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575" y="1524001"/>
            <a:ext cx="4442995" cy="1243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562" y="2844174"/>
            <a:ext cx="4442995" cy="1141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575" y="4098730"/>
            <a:ext cx="4442995" cy="1120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types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08" y="1600200"/>
            <a:ext cx="4352162" cy="51114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Calibri"/>
                <a:cs typeface="Calibri"/>
              </a:rPr>
              <a:t>while </a:t>
            </a:r>
            <a:r>
              <a:rPr lang="en-US" sz="2200" b="1" dirty="0" err="1" smtClean="0">
                <a:latin typeface="Calibri"/>
                <a:cs typeface="Calibri"/>
              </a:rPr>
              <a:t>num</a:t>
            </a:r>
            <a:r>
              <a:rPr lang="en-US" sz="2200" b="1" dirty="0" smtClean="0">
                <a:latin typeface="Calibri"/>
                <a:cs typeface="Calibri"/>
              </a:rPr>
              <a:t> != 4:</a:t>
            </a:r>
          </a:p>
          <a:p>
            <a:pPr>
              <a:buNone/>
            </a:pPr>
            <a:r>
              <a:rPr lang="en-US" sz="2200" b="1" dirty="0" smtClean="0"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don't forget to update</a:t>
            </a:r>
            <a:b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your loop control variable!</a:t>
            </a:r>
            <a:endParaRPr lang="en-US"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500" b="1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b="1" dirty="0" smtClean="0">
                <a:latin typeface="Calibri"/>
                <a:cs typeface="Calibri"/>
              </a:rPr>
              <a:t>for </a:t>
            </a:r>
            <a:r>
              <a:rPr lang="en-US" sz="2200" b="1" dirty="0" err="1" smtClean="0">
                <a:latin typeface="Calibri"/>
                <a:cs typeface="Calibri"/>
              </a:rPr>
              <a:t>i</a:t>
            </a:r>
            <a:r>
              <a:rPr lang="en-US" sz="2200" b="1" dirty="0" smtClean="0">
                <a:latin typeface="Calibri"/>
                <a:cs typeface="Calibri"/>
              </a:rPr>
              <a:t> in range(</a:t>
            </a:r>
            <a:r>
              <a:rPr lang="en-US" sz="2200" b="1" dirty="0" err="1" smtClean="0">
                <a:latin typeface="Calibri"/>
                <a:cs typeface="Calibri"/>
              </a:rPr>
              <a:t>len</a:t>
            </a:r>
            <a:r>
              <a:rPr lang="en-US" sz="2200" b="1" dirty="0" smtClean="0">
                <a:latin typeface="Calibri"/>
                <a:cs typeface="Calibri"/>
              </a:rPr>
              <a:t>(sequence)):</a:t>
            </a:r>
          </a:p>
          <a:p>
            <a:pPr>
              <a:buNone/>
            </a:pPr>
            <a:r>
              <a:rPr lang="en-US" sz="2000" b="1" dirty="0"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use an index number</a:t>
            </a:r>
          </a:p>
          <a:p>
            <a:pPr>
              <a:buNone/>
            </a:pPr>
            <a:r>
              <a:rPr lang="en-US" sz="2000" dirty="0">
                <a:solidFill>
                  <a:schemeClr val="accent3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to accomplish something</a:t>
            </a:r>
            <a:endParaRPr lang="en-US"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5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b="1" dirty="0">
                <a:latin typeface="Calibri"/>
                <a:cs typeface="Calibri"/>
              </a:rPr>
              <a:t>for </a:t>
            </a:r>
            <a:r>
              <a:rPr lang="en-US" sz="2200" b="1" dirty="0" err="1">
                <a:latin typeface="Calibri"/>
                <a:cs typeface="Calibri"/>
              </a:rPr>
              <a:t>i</a:t>
            </a:r>
            <a:r>
              <a:rPr lang="en-US" sz="2200" b="1" dirty="0">
                <a:latin typeface="Calibri"/>
                <a:cs typeface="Calibri"/>
              </a:rPr>
              <a:t> in </a:t>
            </a:r>
            <a:r>
              <a:rPr lang="en-US" sz="2200" b="1" dirty="0" smtClean="0">
                <a:latin typeface="Calibri"/>
                <a:cs typeface="Calibri"/>
              </a:rPr>
              <a:t>range(number):</a:t>
            </a:r>
            <a:endParaRPr lang="en-US" sz="22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 dirty="0"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use when we want to do</a:t>
            </a:r>
            <a:endParaRPr lang="en-US"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chemeClr val="accent3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# something </a:t>
            </a:r>
            <a:r>
              <a:rPr lang="en-US" sz="2000" i="1" dirty="0" smtClean="0">
                <a:solidFill>
                  <a:schemeClr val="accent3"/>
                </a:solidFill>
                <a:latin typeface="Calibri"/>
                <a:cs typeface="Calibri"/>
              </a:rPr>
              <a:t>number</a:t>
            </a:r>
            <a:r>
              <a:rPr lang="en-US" sz="2000" dirty="0" smtClean="0">
                <a:solidFill>
                  <a:schemeClr val="accent3"/>
                </a:solidFill>
                <a:latin typeface="Calibri"/>
                <a:cs typeface="Calibri"/>
              </a:rPr>
              <a:t> times</a:t>
            </a:r>
            <a:endParaRPr lang="en-US"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100" b="1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b="1" dirty="0" smtClean="0">
                <a:latin typeface="Calibri"/>
                <a:cs typeface="Calibri"/>
              </a:rPr>
              <a:t>for piece in sequence:</a:t>
            </a:r>
            <a:br>
              <a:rPr lang="en-US" sz="2200" b="1" dirty="0" smtClean="0">
                <a:latin typeface="Calibri"/>
                <a:cs typeface="Calibri"/>
              </a:rPr>
            </a:br>
            <a:r>
              <a:rPr lang="en-US" sz="2000" dirty="0" smtClean="0">
                <a:solidFill>
                  <a:srgbClr val="B50B1B"/>
                </a:solidFill>
                <a:latin typeface="Calibri"/>
                <a:cs typeface="Calibri"/>
              </a:rPr>
              <a:t># do something to each element</a:t>
            </a:r>
          </a:p>
          <a:p>
            <a:pPr>
              <a:buNone/>
            </a:pPr>
            <a:r>
              <a:rPr lang="en-US" sz="2000" dirty="0">
                <a:solidFill>
                  <a:srgbClr val="B50B1B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B50B1B"/>
                </a:solidFill>
                <a:latin typeface="Calibri"/>
                <a:cs typeface="Calibri"/>
              </a:rPr>
              <a:t># where we don’t care about</a:t>
            </a:r>
          </a:p>
          <a:p>
            <a:pPr>
              <a:buNone/>
            </a:pPr>
            <a:r>
              <a:rPr lang="en-US" sz="2000" dirty="0">
                <a:solidFill>
                  <a:srgbClr val="B50B1B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B50B1B"/>
                </a:solidFill>
                <a:latin typeface="Calibri"/>
                <a:cs typeface="Calibri"/>
              </a:rPr>
              <a:t># the index position</a:t>
            </a:r>
            <a:endParaRPr lang="en-US" sz="2000" dirty="0">
              <a:solidFill>
                <a:srgbClr val="B50B1B"/>
              </a:solidFill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440730" y="1524001"/>
            <a:ext cx="3246070" cy="51234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Use a </a:t>
            </a:r>
            <a:r>
              <a:rPr lang="en-US" sz="1600" b="1" dirty="0" smtClean="0"/>
              <a:t>while loop with a Boolean Condition</a:t>
            </a:r>
            <a:r>
              <a:rPr lang="en-US" sz="1600" dirty="0" smtClean="0"/>
              <a:t> if you don’t know how many times you will loop.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105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Use a </a:t>
            </a:r>
            <a:r>
              <a:rPr lang="en-US" sz="1600" b="1" dirty="0" smtClean="0"/>
              <a:t>for loop with range and a numeric loop control variable </a:t>
            </a:r>
            <a:r>
              <a:rPr lang="en-US" sz="1600" dirty="0" smtClean="0"/>
              <a:t>if you need to know where you are in a sequence. </a:t>
            </a:r>
            <a:r>
              <a:rPr lang="en-US" sz="1600" b="1" i="1" dirty="0" smtClean="0"/>
              <a:t>Single letter variable.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Use </a:t>
            </a:r>
            <a:r>
              <a:rPr lang="en-US" sz="1600" dirty="0"/>
              <a:t>a </a:t>
            </a:r>
            <a:r>
              <a:rPr lang="en-US" sz="1600" b="1" dirty="0"/>
              <a:t>for loop with </a:t>
            </a:r>
            <a:r>
              <a:rPr lang="en-US" sz="1600" b="1" dirty="0" smtClean="0"/>
              <a:t>range </a:t>
            </a:r>
            <a:r>
              <a:rPr lang="en-US" sz="1600" dirty="0" smtClean="0"/>
              <a:t>to repeat something a fixed number of times. </a:t>
            </a:r>
            <a:r>
              <a:rPr lang="en-US" sz="1600" b="1" i="1" dirty="0"/>
              <a:t>Single letter variable.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7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Use a </a:t>
            </a:r>
            <a:r>
              <a:rPr lang="en-US" sz="1600" b="1" dirty="0" smtClean="0"/>
              <a:t>for loop over a sequence </a:t>
            </a:r>
            <a:r>
              <a:rPr lang="en-US" sz="1600" dirty="0" smtClean="0"/>
              <a:t>if you just need to do something to each element, and it doesn’t require you to know where you are in the sequence.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10" name="Striped Right Arrow 9"/>
          <p:cNvSpPr/>
          <p:nvPr/>
        </p:nvSpPr>
        <p:spPr>
          <a:xfrm>
            <a:off x="4741530" y="1768176"/>
            <a:ext cx="599314" cy="656371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4737037" y="3171452"/>
            <a:ext cx="599314" cy="656371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4737037" y="4396584"/>
            <a:ext cx="599314" cy="65637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4733271" y="5489888"/>
            <a:ext cx="599314" cy="656371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types of Loops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389" y="1600200"/>
            <a:ext cx="747047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we know how many times we need to repeat the loop?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766" y="3071788"/>
            <a:ext cx="2971800" cy="369332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while (Boolean Condition):</a:t>
            </a: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358" y="3063516"/>
            <a:ext cx="5384855" cy="584775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Do we need to know </a:t>
            </a:r>
            <a:r>
              <a:rPr lang="en-US" sz="1600" dirty="0">
                <a:latin typeface="Calibri"/>
                <a:cs typeface="Calibri"/>
              </a:rPr>
              <a:t>where we are in the </a:t>
            </a:r>
            <a:r>
              <a:rPr lang="en-US" sz="1600" dirty="0" smtClean="0">
                <a:latin typeface="Calibri"/>
                <a:cs typeface="Calibri"/>
              </a:rPr>
              <a:t>sequence, or are we repeating a fixed number of times with no sequence?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769" y="4821581"/>
            <a:ext cx="2535103" cy="369332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for piece in sequence:</a:t>
            </a: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9371" y="6283770"/>
            <a:ext cx="3144703" cy="369332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 in range(</a:t>
            </a:r>
            <a:r>
              <a:rPr lang="en-US" b="1" dirty="0" err="1" smtClean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(sequence)):</a:t>
            </a: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45470" y="2514016"/>
            <a:ext cx="800631" cy="342521"/>
            <a:chOff x="6419584" y="2189870"/>
            <a:chExt cx="800631" cy="657661"/>
          </a:xfrm>
        </p:grpSpPr>
        <p:sp>
          <p:nvSpPr>
            <p:cNvPr id="15" name="TextBox 14"/>
            <p:cNvSpPr txBox="1"/>
            <p:nvPr/>
          </p:nvSpPr>
          <p:spPr>
            <a:xfrm>
              <a:off x="6585297" y="2189870"/>
              <a:ext cx="512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Yes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" name="Connector 2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70231" y="2530285"/>
            <a:ext cx="800631" cy="364223"/>
            <a:chOff x="6419584" y="2184937"/>
            <a:chExt cx="800631" cy="662594"/>
          </a:xfrm>
        </p:grpSpPr>
        <p:sp>
          <p:nvSpPr>
            <p:cNvPr id="21" name="TextBox 20"/>
            <p:cNvSpPr txBox="1"/>
            <p:nvPr/>
          </p:nvSpPr>
          <p:spPr>
            <a:xfrm>
              <a:off x="6602946" y="2184937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No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5" name="Connector 24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Elbow Connector 15"/>
          <p:cNvCxnSpPr>
            <a:stCxn id="6" idx="2"/>
            <a:endCxn id="3" idx="0"/>
          </p:cNvCxnSpPr>
          <p:nvPr/>
        </p:nvCxnSpPr>
        <p:spPr>
          <a:xfrm rot="16200000" flipH="1">
            <a:off x="5163490" y="1479001"/>
            <a:ext cx="499432" cy="1665159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5" idx="0"/>
          </p:cNvCxnSpPr>
          <p:nvPr/>
        </p:nvCxnSpPr>
        <p:spPr>
          <a:xfrm rot="10800000" flipV="1">
            <a:off x="1770548" y="2311579"/>
            <a:ext cx="2810079" cy="271319"/>
          </a:xfrm>
          <a:prstGeom prst="bentConnector2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" idx="0"/>
          </p:cNvCxnSpPr>
          <p:nvPr/>
        </p:nvCxnSpPr>
        <p:spPr>
          <a:xfrm>
            <a:off x="1770547" y="2910040"/>
            <a:ext cx="2119" cy="161748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" idx="4"/>
            <a:endCxn id="8" idx="0"/>
          </p:cNvCxnSpPr>
          <p:nvPr/>
        </p:nvCxnSpPr>
        <p:spPr>
          <a:xfrm>
            <a:off x="6245786" y="2856537"/>
            <a:ext cx="0" cy="206979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2"/>
            <a:endCxn id="49" idx="0"/>
          </p:cNvCxnSpPr>
          <p:nvPr/>
        </p:nvCxnSpPr>
        <p:spPr>
          <a:xfrm rot="16200000" flipH="1">
            <a:off x="6020502" y="3873574"/>
            <a:ext cx="453773" cy="3205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846055" y="3875176"/>
            <a:ext cx="4399730" cy="253732"/>
          </a:xfrm>
          <a:prstGeom prst="bentConnector3">
            <a:avLst>
              <a:gd name="adj1" fmla="val 99801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848675" y="4044843"/>
            <a:ext cx="800631" cy="339293"/>
            <a:chOff x="6419584" y="2165655"/>
            <a:chExt cx="800631" cy="681876"/>
          </a:xfrm>
        </p:grpSpPr>
        <p:sp>
          <p:nvSpPr>
            <p:cNvPr id="48" name="TextBox 47"/>
            <p:cNvSpPr txBox="1"/>
            <p:nvPr/>
          </p:nvSpPr>
          <p:spPr>
            <a:xfrm>
              <a:off x="6611293" y="2165655"/>
              <a:ext cx="512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Yes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49" name="Connector 48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63470" y="4107508"/>
            <a:ext cx="800631" cy="343536"/>
            <a:chOff x="6419584" y="2233476"/>
            <a:chExt cx="800631" cy="614055"/>
          </a:xfrm>
        </p:grpSpPr>
        <p:sp>
          <p:nvSpPr>
            <p:cNvPr id="51" name="TextBox 50"/>
            <p:cNvSpPr txBox="1"/>
            <p:nvPr/>
          </p:nvSpPr>
          <p:spPr>
            <a:xfrm>
              <a:off x="6600087" y="2233476"/>
              <a:ext cx="4553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No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52" name="Connector 51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1846053" y="4451043"/>
            <a:ext cx="0" cy="366329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2" idx="0"/>
          </p:cNvCxnSpPr>
          <p:nvPr/>
        </p:nvCxnSpPr>
        <p:spPr>
          <a:xfrm>
            <a:off x="3671723" y="5964364"/>
            <a:ext cx="0" cy="31940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62997" y="4826983"/>
            <a:ext cx="5384855" cy="338554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Repeating a fixed number of times with no sequence?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7" name="Straight Connector 56"/>
          <p:cNvCxnSpPr>
            <a:stCxn id="49" idx="4"/>
          </p:cNvCxnSpPr>
          <p:nvPr/>
        </p:nvCxnSpPr>
        <p:spPr>
          <a:xfrm>
            <a:off x="6248991" y="4384136"/>
            <a:ext cx="17731" cy="46264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13746" y="6283770"/>
            <a:ext cx="3144703" cy="369332"/>
          </a:xfrm>
          <a:prstGeom prst="rect">
            <a:avLst/>
          </a:prstGeom>
          <a:solidFill>
            <a:srgbClr val="F2F2F2"/>
          </a:solidFill>
          <a:ln w="190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 in range(number):</a:t>
            </a: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1" name="Straight Connector 60"/>
          <p:cNvCxnSpPr>
            <a:stCxn id="66" idx="4"/>
            <a:endCxn id="60" idx="0"/>
          </p:cNvCxnSpPr>
          <p:nvPr/>
        </p:nvCxnSpPr>
        <p:spPr>
          <a:xfrm>
            <a:off x="7385403" y="5947677"/>
            <a:ext cx="695" cy="336093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4" idx="2"/>
            <a:endCxn id="66" idx="0"/>
          </p:cNvCxnSpPr>
          <p:nvPr/>
        </p:nvCxnSpPr>
        <p:spPr>
          <a:xfrm rot="16200000" flipH="1">
            <a:off x="6520380" y="4800582"/>
            <a:ext cx="500068" cy="1229978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68" idx="0"/>
          </p:cNvCxnSpPr>
          <p:nvPr/>
        </p:nvCxnSpPr>
        <p:spPr>
          <a:xfrm rot="10800000" flipV="1">
            <a:off x="3679609" y="5415570"/>
            <a:ext cx="2475816" cy="220046"/>
          </a:xfrm>
          <a:prstGeom prst="bentConnector2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985087" y="5608384"/>
            <a:ext cx="800631" cy="339293"/>
            <a:chOff x="6419584" y="2165655"/>
            <a:chExt cx="800631" cy="681876"/>
          </a:xfrm>
        </p:grpSpPr>
        <p:sp>
          <p:nvSpPr>
            <p:cNvPr id="65" name="TextBox 64"/>
            <p:cNvSpPr txBox="1"/>
            <p:nvPr/>
          </p:nvSpPr>
          <p:spPr>
            <a:xfrm>
              <a:off x="6611293" y="2165655"/>
              <a:ext cx="512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Yes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66" name="Connector 48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71407" y="5635616"/>
            <a:ext cx="800631" cy="343536"/>
            <a:chOff x="6419584" y="2233476"/>
            <a:chExt cx="800631" cy="614055"/>
          </a:xfrm>
        </p:grpSpPr>
        <p:sp>
          <p:nvSpPr>
            <p:cNvPr id="68" name="TextBox 67"/>
            <p:cNvSpPr txBox="1"/>
            <p:nvPr/>
          </p:nvSpPr>
          <p:spPr>
            <a:xfrm>
              <a:off x="6600087" y="2233476"/>
              <a:ext cx="4553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No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69" name="Connector 51"/>
            <p:cNvSpPr/>
            <p:nvPr/>
          </p:nvSpPr>
          <p:spPr>
            <a:xfrm>
              <a:off x="6419584" y="2280652"/>
              <a:ext cx="800631" cy="566879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8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While loops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break</a:t>
            </a:r>
          </a:p>
        </p:txBody>
      </p:sp>
      <p:pic>
        <p:nvPicPr>
          <p:cNvPr id="2" name="Picture 2" descr="Image result for while loop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58" y="186382"/>
            <a:ext cx="3594578" cy="21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Sometimes, we want a loop, but we don’t know </a:t>
            </a:r>
            <a:r>
              <a:rPr lang="en-US" i="1" dirty="0" smtClean="0"/>
              <a:t>how many times </a:t>
            </a:r>
            <a:r>
              <a:rPr lang="en-US" dirty="0" smtClean="0"/>
              <a:t>we need to loop.</a:t>
            </a:r>
          </a:p>
          <a:p>
            <a:pPr lvl="1"/>
            <a:r>
              <a:rPr lang="en-US" dirty="0" smtClean="0"/>
              <a:t>Example: Accept input until told to stop.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We use a type of </a:t>
            </a:r>
            <a:r>
              <a:rPr lang="en-US" sz="2800" b="1" dirty="0" smtClean="0"/>
              <a:t>loop</a:t>
            </a:r>
            <a:r>
              <a:rPr lang="en-US" sz="2800" dirty="0" smtClean="0"/>
              <a:t> known as a </a:t>
            </a:r>
            <a:r>
              <a:rPr lang="en-US" sz="2800" b="1" dirty="0" smtClean="0">
                <a:solidFill>
                  <a:srgbClr val="B50B1B"/>
                </a:solidFill>
              </a:rPr>
              <a:t>while loop</a:t>
            </a:r>
            <a:endParaRPr lang="en-US" sz="2800" dirty="0"/>
          </a:p>
          <a:p>
            <a:r>
              <a:rPr lang="en-US" sz="2800" dirty="0" smtClean="0"/>
              <a:t>While loops continue until a </a:t>
            </a:r>
            <a:r>
              <a:rPr lang="en-US" sz="2800" dirty="0" smtClean="0">
                <a:solidFill>
                  <a:srgbClr val="3366FF"/>
                </a:solidFill>
              </a:rPr>
              <a:t>Boolean Condition </a:t>
            </a:r>
            <a:r>
              <a:rPr lang="en-US" sz="2800" dirty="0" smtClean="0"/>
              <a:t>becomes </a:t>
            </a:r>
            <a:r>
              <a:rPr lang="en-US" sz="2800" dirty="0" smtClean="0">
                <a:solidFill>
                  <a:schemeClr val="accent5"/>
                </a:solidFill>
              </a:rPr>
              <a:t>False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 smtClean="0">
                <a:solidFill>
                  <a:srgbClr val="3366FF"/>
                </a:solidFill>
              </a:rPr>
              <a:t>Boolean Condition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3"/>
                </a:solidFill>
              </a:rPr>
              <a:t>    </a:t>
            </a:r>
            <a:r>
              <a:rPr lang="en-US" sz="2800" dirty="0" smtClean="0">
                <a:solidFill>
                  <a:schemeClr val="accent3"/>
                </a:solidFill>
              </a:rPr>
              <a:t>    # </a:t>
            </a:r>
            <a:r>
              <a:rPr lang="en-US" sz="2800" dirty="0">
                <a:solidFill>
                  <a:schemeClr val="accent3"/>
                </a:solidFill>
              </a:rPr>
              <a:t>We do whatever's in the code block while</a:t>
            </a:r>
          </a:p>
          <a:p>
            <a:pPr>
              <a:buNone/>
            </a:pPr>
            <a:r>
              <a:rPr lang="en-US" sz="2800" dirty="0">
                <a:solidFill>
                  <a:schemeClr val="accent3"/>
                </a:solidFill>
              </a:rPr>
              <a:t>    </a:t>
            </a:r>
            <a:r>
              <a:rPr lang="en-US" sz="2800" dirty="0" smtClean="0">
                <a:solidFill>
                  <a:schemeClr val="accent3"/>
                </a:solidFill>
              </a:rPr>
              <a:t>    # </a:t>
            </a:r>
            <a:r>
              <a:rPr lang="en-US" sz="2800" dirty="0">
                <a:solidFill>
                  <a:schemeClr val="accent3"/>
                </a:solidFill>
              </a:rPr>
              <a:t>the Boolean Condition is </a:t>
            </a:r>
            <a:r>
              <a:rPr lang="en-US" sz="2800" dirty="0" smtClean="0">
                <a:solidFill>
                  <a:schemeClr val="accent3"/>
                </a:solidFill>
              </a:rPr>
              <a:t>True</a:t>
            </a:r>
          </a:p>
          <a:p>
            <a:pPr>
              <a:buNone/>
            </a:pPr>
            <a:endParaRPr lang="en-US" sz="2800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# We pick up here when the Boolean Condition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# becomes False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199"/>
            <a:ext cx="516255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86036"/>
            <a:ext cx="3629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While loops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Sentry variable / loop control variable: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z="2600" dirty="0" smtClean="0">
                <a:ea typeface="ＭＳ Ｐゴシック" pitchFamily="34" charset="-128"/>
              </a:rPr>
              <a:t>Variable used in loop condition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ea typeface="ＭＳ Ｐゴシック" pitchFamily="34" charset="-128"/>
              </a:rPr>
              <a:t>Infinite loop:</a:t>
            </a:r>
            <a:r>
              <a:rPr lang="en-US" dirty="0" smtClean="0">
                <a:ea typeface="ＭＳ Ｐゴシック" pitchFamily="34" charset="-128"/>
              </a:rPr>
              <a:t> A loop that will never end; </a:t>
            </a:r>
            <a:r>
              <a:rPr lang="en-US" i="1" dirty="0" smtClean="0">
                <a:ea typeface="ＭＳ Ｐゴシック" pitchFamily="34" charset="-128"/>
              </a:rPr>
              <a:t>considered a logical error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An infinite loop where the </a:t>
            </a:r>
            <a:r>
              <a:rPr lang="en-US" i="1" dirty="0" smtClean="0">
                <a:ea typeface="ＭＳ Ｐゴシック" pitchFamily="34" charset="-128"/>
              </a:rPr>
              <a:t>sentry variable is never updated</a:t>
            </a:r>
            <a:r>
              <a:rPr lang="en-US" dirty="0" smtClean="0">
                <a:ea typeface="ＭＳ Ｐゴシック" pitchFamily="34" charset="-128"/>
              </a:rPr>
              <a:t> is easy to track down.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But some forms of this error that are harder to fix…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9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 Fixed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5333999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alibri"/>
                <a:cs typeface="Calibri"/>
              </a:rPr>
              <a:t>&gt;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&gt;&gt; </a:t>
            </a: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Please enter a username:</a:t>
            </a: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You didn't enter anything!</a:t>
            </a: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Please enter a username</a:t>
            </a:r>
            <a:r>
              <a:rPr lang="en-US" sz="2800" dirty="0" smtClean="0">
                <a:solidFill>
                  <a:srgbClr val="00B050"/>
                </a:solidFill>
                <a:latin typeface="Calibri"/>
                <a:cs typeface="Calibri"/>
              </a:rPr>
              <a:t>: test</a:t>
            </a:r>
            <a:endParaRPr lang="en-US"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You didn't enter anything!</a:t>
            </a: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Please enter a username</a:t>
            </a:r>
            <a:r>
              <a:rPr lang="en-US" sz="2800" dirty="0" smtClean="0">
                <a:solidFill>
                  <a:srgbClr val="00B050"/>
                </a:solidFill>
                <a:latin typeface="Calibri"/>
                <a:cs typeface="Calibri"/>
              </a:rPr>
              <a:t>: test</a:t>
            </a:r>
            <a:endParaRPr lang="en-US"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You didn't enter anything!</a:t>
            </a:r>
          </a:p>
          <a:p>
            <a:pPr marL="118872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etc…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18" y="3740228"/>
            <a:ext cx="2439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ambria"/>
                <a:cs typeface="Cambria"/>
              </a:rPr>
              <a:t>name</a:t>
            </a:r>
            <a:r>
              <a:rPr lang="en-US" sz="2800" dirty="0" smtClean="0">
                <a:solidFill>
                  <a:schemeClr val="accent2"/>
                </a:solidFill>
                <a:latin typeface="Cambria"/>
                <a:cs typeface="Cambria"/>
              </a:rPr>
              <a:t> and </a:t>
            </a:r>
            <a:r>
              <a:rPr lang="en-US" sz="2800" b="1" dirty="0" smtClean="0">
                <a:solidFill>
                  <a:schemeClr val="accent2"/>
                </a:solidFill>
                <a:latin typeface="Cambria"/>
                <a:cs typeface="Cambria"/>
              </a:rPr>
              <a:t>username</a:t>
            </a:r>
            <a:r>
              <a:rPr lang="en-US" sz="2800" dirty="0" smtClean="0">
                <a:solidFill>
                  <a:schemeClr val="accent2"/>
                </a:solidFill>
                <a:latin typeface="Cambria"/>
                <a:cs typeface="Cambria"/>
              </a:rPr>
              <a:t> are not the same variable!</a:t>
            </a:r>
            <a:endParaRPr lang="en-US" sz="28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7" y="1677943"/>
            <a:ext cx="5276850" cy="2381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622232" y="3245488"/>
            <a:ext cx="1955954" cy="813705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4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an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get a fast infinite loop:</a:t>
            </a:r>
          </a:p>
          <a:p>
            <a:pPr lvl="1"/>
            <a:r>
              <a:rPr lang="en-US" i="1" dirty="0" smtClean="0"/>
              <a:t>Don’t panic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estart IDLE (</a:t>
            </a:r>
            <a:r>
              <a:rPr lang="en-US" b="1" dirty="0" smtClean="0"/>
              <a:t>Shell-&gt; Restart Shell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Or, </a:t>
            </a:r>
            <a:r>
              <a:rPr lang="en-US" dirty="0"/>
              <a:t>y</a:t>
            </a:r>
            <a:r>
              <a:rPr lang="en-US" dirty="0" smtClean="0"/>
              <a:t>ou can hit </a:t>
            </a:r>
            <a:r>
              <a:rPr lang="en-US" b="1" dirty="0" smtClean="0"/>
              <a:t>Ctrl-F6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latin typeface="Calibri"/>
                <a:cs typeface="Calibri"/>
              </a:rPr>
              <a:t>while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True</a:t>
            </a:r>
            <a:r>
              <a:rPr lang="en-US" b="1" dirty="0" smtClean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b="1" dirty="0" smtClean="0">
                <a:latin typeface="Calibri"/>
                <a:cs typeface="Calibri"/>
              </a:rPr>
              <a:t>    print("</a:t>
            </a:r>
            <a:r>
              <a:rPr lang="en-US" b="1" dirty="0" err="1" smtClean="0">
                <a:latin typeface="Calibri"/>
                <a:cs typeface="Calibri"/>
              </a:rPr>
              <a:t>Wheeeeeeee</a:t>
            </a:r>
            <a:r>
              <a:rPr lang="en-US" b="1" dirty="0" smtClean="0">
                <a:latin typeface="Calibri"/>
                <a:cs typeface="Calibri"/>
              </a:rPr>
              <a:t>!")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://static.tumblr.com/wsavf4y/YC3llsfrg/dont-panic-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21" y="4157904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Challenging Infinite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71650"/>
            <a:ext cx="7429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475</TotalTime>
  <Words>734</Words>
  <Application>Microsoft Office PowerPoint</Application>
  <PresentationFormat>On-screen Show (4:3)</PresentationFormat>
  <Paragraphs>174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Georgia</vt:lpstr>
      <vt:lpstr>Times New Roman</vt:lpstr>
      <vt:lpstr>Information-Infrastructure</vt:lpstr>
      <vt:lpstr>I210 – Introduction to Programming with Python</vt:lpstr>
      <vt:lpstr>Today</vt:lpstr>
      <vt:lpstr>Repetition</vt:lpstr>
      <vt:lpstr>While loops</vt:lpstr>
      <vt:lpstr>While loops</vt:lpstr>
      <vt:lpstr>While loops</vt:lpstr>
      <vt:lpstr>Easily Fixed Infinite Loop</vt:lpstr>
      <vt:lpstr>Stopping an Infinite Loop</vt:lpstr>
      <vt:lpstr>A More Challenging Infinite Loop</vt:lpstr>
      <vt:lpstr>Tracing</vt:lpstr>
      <vt:lpstr>Tracing in a Loop</vt:lpstr>
      <vt:lpstr>Creating Intentional Infinite Loops</vt:lpstr>
      <vt:lpstr>Break</vt:lpstr>
      <vt:lpstr>While loops with break</vt:lpstr>
      <vt:lpstr>The break statement</vt:lpstr>
      <vt:lpstr>2 Basic Types of Loop</vt:lpstr>
      <vt:lpstr>Counting</vt:lpstr>
      <vt:lpstr>The 4 types of Loops</vt:lpstr>
      <vt:lpstr>The 4 types of Loops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64</cp:revision>
  <dcterms:created xsi:type="dcterms:W3CDTF">2015-12-29T00:29:41Z</dcterms:created>
  <dcterms:modified xsi:type="dcterms:W3CDTF">2017-02-20T01:59:25Z</dcterms:modified>
</cp:coreProperties>
</file>