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90" r:id="rId2"/>
    <p:sldId id="288" r:id="rId3"/>
    <p:sldId id="351" r:id="rId4"/>
    <p:sldId id="352" r:id="rId5"/>
    <p:sldId id="353" r:id="rId6"/>
    <p:sldId id="354" r:id="rId7"/>
    <p:sldId id="355" r:id="rId8"/>
    <p:sldId id="356" r:id="rId9"/>
    <p:sldId id="357" r:id="rId10"/>
    <p:sldId id="358" r:id="rId11"/>
    <p:sldId id="359" r:id="rId12"/>
    <p:sldId id="360" r:id="rId13"/>
    <p:sldId id="361" r:id="rId14"/>
    <p:sldId id="362" r:id="rId15"/>
    <p:sldId id="363" r:id="rId16"/>
    <p:sldId id="364" r:id="rId17"/>
    <p:sldId id="365" r:id="rId18"/>
    <p:sldId id="366" r:id="rId19"/>
    <p:sldId id="368" r:id="rId20"/>
    <p:sldId id="35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40" autoAdjust="0"/>
    <p:restoredTop sz="95512" autoAdjust="0"/>
  </p:normalViewPr>
  <p:slideViewPr>
    <p:cSldViewPr snapToGrid="0" snapToObjects="1">
      <p:cViewPr varScale="1">
        <p:scale>
          <a:sx n="111" d="100"/>
          <a:sy n="111" d="100"/>
        </p:scale>
        <p:origin x="1926" y="10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view3D>
      <c:rotX val="33"/>
      <c:rotY val="229"/>
      <c:rAngAx val="0"/>
      <c:perspective val="0"/>
    </c:view3D>
    <c:floor>
      <c:thickness val="0"/>
    </c:floor>
    <c:sideWall>
      <c:thickness val="0"/>
    </c:sideWall>
    <c:backWall>
      <c:thickness val="0"/>
    </c:backWall>
    <c:plotArea>
      <c:layout/>
      <c:pie3DChart>
        <c:varyColors val="1"/>
        <c:ser>
          <c:idx val="0"/>
          <c:order val="0"/>
          <c:tx>
            <c:strRef>
              <c:f>Sheet1!$B$1</c:f>
              <c:strCache>
                <c:ptCount val="1"/>
                <c:pt idx="0">
                  <c:v>Sales</c:v>
                </c:pt>
              </c:strCache>
            </c:strRef>
          </c:tx>
          <c:dLbls>
            <c:dLbl>
              <c:idx val="0"/>
              <c:layout>
                <c:manualLayout>
                  <c:x val="0.207507412267911"/>
                  <c:y val="0.175703500343171"/>
                </c:manualLayout>
              </c:layout>
              <c:showLegendKey val="0"/>
              <c:showVal val="0"/>
              <c:showCatName val="1"/>
              <c:showSerName val="0"/>
              <c:showPercent val="1"/>
              <c:showBubbleSize val="0"/>
              <c:extLst>
                <c:ext xmlns:c15="http://schemas.microsoft.com/office/drawing/2012/chart" uri="{CE6537A1-D6FC-4f65-9D91-7224C49458BB}"/>
              </c:extLst>
            </c:dLbl>
            <c:dLbl>
              <c:idx val="1"/>
              <c:layout>
                <c:manualLayout>
                  <c:x val="-0.227846189365218"/>
                  <c:y val="-0.28565545641729601"/>
                </c:manualLayout>
              </c:layout>
              <c:showLegendKey val="0"/>
              <c:showVal val="0"/>
              <c:showCatName val="1"/>
              <c:showSerName val="0"/>
              <c:showPercent val="1"/>
              <c:showBubbleSize val="0"/>
              <c:extLst>
                <c:ext xmlns:c15="http://schemas.microsoft.com/office/drawing/2012/chart" uri="{CE6537A1-D6FC-4f65-9D91-7224C49458BB}"/>
              </c:extLst>
            </c:dLbl>
            <c:dLbl>
              <c:idx val="2"/>
              <c:layout>
                <c:manualLayout>
                  <c:x val="-0.192667930397589"/>
                  <c:y val="-0.18259264263209399"/>
                </c:manualLayout>
              </c:layout>
              <c:showLegendKey val="0"/>
              <c:showVal val="0"/>
              <c:showCatName val="1"/>
              <c:showSerName val="0"/>
              <c:showPercent val="1"/>
              <c:showBubbleSize val="0"/>
              <c:extLst>
                <c:ext xmlns:c15="http://schemas.microsoft.com/office/drawing/2012/chart" uri="{CE6537A1-D6FC-4f65-9D91-7224C49458BB}"/>
              </c:extLst>
            </c:dLbl>
            <c:dLbl>
              <c:idx val="3"/>
              <c:layout>
                <c:manualLayout>
                  <c:x val="4.0862496354622399E-2"/>
                  <c:y val="-0.284093407335751"/>
                </c:manualLayout>
              </c:layout>
              <c:showLegendKey val="0"/>
              <c:showVal val="0"/>
              <c:showCatName val="1"/>
              <c:showSerName val="0"/>
              <c:showPercent val="1"/>
              <c:showBubbleSize val="0"/>
              <c:extLst>
                <c:ext xmlns:c15="http://schemas.microsoft.com/office/drawing/2012/chart" uri="{CE6537A1-D6FC-4f65-9D91-7224C49458BB}"/>
              </c:extLst>
            </c:dLbl>
            <c:spPr>
              <a:noFill/>
              <a:ln>
                <a:noFill/>
              </a:ln>
              <a:effectLst/>
            </c:spPr>
            <c:showLegendKey val="0"/>
            <c:showVal val="0"/>
            <c:showCatName val="1"/>
            <c:showSerName val="0"/>
            <c:showPercent val="1"/>
            <c:showBubbleSize val="0"/>
            <c:showLeaderLines val="1"/>
            <c:extLst>
              <c:ext xmlns:c15="http://schemas.microsoft.com/office/drawing/2012/chart" uri="{CE6537A1-D6FC-4f65-9D91-7224C49458BB}"/>
            </c:extLst>
          </c:dLbls>
          <c:cat>
            <c:strRef>
              <c:f>Sheet1!$A$2:$A$3</c:f>
              <c:strCache>
                <c:ptCount val="2"/>
                <c:pt idx="0">
                  <c:v>Meetings, writing, presenting…</c:v>
                </c:pt>
                <c:pt idx="1">
                  <c:v>Programming</c:v>
                </c:pt>
              </c:strCache>
            </c:strRef>
          </c:cat>
          <c:val>
            <c:numRef>
              <c:f>Sheet1!$B$2:$B$3</c:f>
              <c:numCache>
                <c:formatCode>General</c:formatCode>
                <c:ptCount val="2"/>
                <c:pt idx="0">
                  <c:v>313</c:v>
                </c:pt>
                <c:pt idx="1">
                  <c:v>312</c:v>
                </c:pt>
              </c:numCache>
            </c:numRef>
          </c:val>
        </c:ser>
        <c:dLbls>
          <c:showLegendKey val="0"/>
          <c:showVal val="0"/>
          <c:showCatName val="1"/>
          <c:showSerName val="0"/>
          <c:showPercent val="1"/>
          <c:showBubbleSize val="0"/>
          <c:showLeaderLines val="1"/>
        </c:dLbls>
      </c:pie3D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view3D>
      <c:rotX val="33"/>
      <c:rotY val="169"/>
      <c:rAngAx val="0"/>
      <c:perspective val="0"/>
    </c:view3D>
    <c:floor>
      <c:thickness val="0"/>
    </c:floor>
    <c:sideWall>
      <c:thickness val="0"/>
    </c:sideWall>
    <c:backWall>
      <c:thickness val="0"/>
    </c:backWall>
    <c:plotArea>
      <c:layout/>
      <c:pie3DChart>
        <c:varyColors val="1"/>
        <c:ser>
          <c:idx val="0"/>
          <c:order val="0"/>
          <c:tx>
            <c:strRef>
              <c:f>Sheet1!$B$1</c:f>
              <c:strCache>
                <c:ptCount val="1"/>
                <c:pt idx="0">
                  <c:v>Sales</c:v>
                </c:pt>
              </c:strCache>
            </c:strRef>
          </c:tx>
          <c:dLbls>
            <c:dLbl>
              <c:idx val="0"/>
              <c:layout>
                <c:manualLayout>
                  <c:x val="0.15658148634198499"/>
                  <c:y val="-0.293754505806884"/>
                </c:manualLayout>
              </c:layout>
              <c:showLegendKey val="0"/>
              <c:showVal val="0"/>
              <c:showCatName val="1"/>
              <c:showSerName val="0"/>
              <c:showPercent val="1"/>
              <c:showBubbleSize val="0"/>
              <c:extLst>
                <c:ext xmlns:c15="http://schemas.microsoft.com/office/drawing/2012/chart" uri="{CE6537A1-D6FC-4f65-9D91-7224C49458BB}"/>
              </c:extLst>
            </c:dLbl>
            <c:dLbl>
              <c:idx val="1"/>
              <c:layout>
                <c:manualLayout>
                  <c:x val="0.23048702245552599"/>
                  <c:y val="7.9478380233356294E-2"/>
                </c:manualLayout>
              </c:layout>
              <c:showLegendKey val="0"/>
              <c:showVal val="0"/>
              <c:showCatName val="1"/>
              <c:showSerName val="0"/>
              <c:showPercent val="1"/>
              <c:showBubbleSize val="0"/>
              <c:extLst>
                <c:ext xmlns:c15="http://schemas.microsoft.com/office/drawing/2012/chart" uri="{CE6537A1-D6FC-4f65-9D91-7224C49458BB}"/>
              </c:extLst>
            </c:dLbl>
            <c:dLbl>
              <c:idx val="2"/>
              <c:layout>
                <c:manualLayout>
                  <c:x val="-0.25902595508894699"/>
                  <c:y val="9.5830608682493899E-3"/>
                </c:manualLayout>
              </c:layout>
              <c:tx>
                <c:rich>
                  <a:bodyPr/>
                  <a:lstStyle/>
                  <a:p>
                    <a:r>
                      <a:rPr lang="en-US" dirty="0" smtClean="0"/>
                      <a:t>Debugging</a:t>
                    </a:r>
                    <a:r>
                      <a:rPr lang="en-US" dirty="0"/>
                      <a:t>
50%</a:t>
                    </a:r>
                  </a:p>
                </c:rich>
              </c:tx>
              <c:showLegendKey val="0"/>
              <c:showVal val="0"/>
              <c:showCatName val="1"/>
              <c:showSerName val="0"/>
              <c:showPercent val="1"/>
              <c:showBubbleSize val="0"/>
              <c:extLst>
                <c:ext xmlns:c15="http://schemas.microsoft.com/office/drawing/2012/chart" uri="{CE6537A1-D6FC-4f65-9D91-7224C49458BB}"/>
              </c:extLst>
            </c:dLbl>
            <c:dLbl>
              <c:idx val="3"/>
              <c:layout>
                <c:manualLayout>
                  <c:x val="4.0862496354622399E-2"/>
                  <c:y val="-0.284093407335751"/>
                </c:manualLayout>
              </c:layout>
              <c:showLegendKey val="0"/>
              <c:showVal val="0"/>
              <c:showCatName val="1"/>
              <c:showSerName val="0"/>
              <c:showPercent val="1"/>
              <c:showBubbleSize val="0"/>
              <c:extLst>
                <c:ext xmlns:c15="http://schemas.microsoft.com/office/drawing/2012/chart" uri="{CE6537A1-D6FC-4f65-9D91-7224C49458BB}"/>
              </c:extLst>
            </c:dLbl>
            <c:spPr>
              <a:noFill/>
              <a:ln>
                <a:noFill/>
              </a:ln>
              <a:effectLst/>
            </c:spPr>
            <c:showLegendKey val="0"/>
            <c:showVal val="0"/>
            <c:showCatName val="1"/>
            <c:showSerName val="0"/>
            <c:showPercent val="1"/>
            <c:showBubbleSize val="0"/>
            <c:showLeaderLines val="1"/>
            <c:extLst>
              <c:ext xmlns:c15="http://schemas.microsoft.com/office/drawing/2012/chart" uri="{CE6537A1-D6FC-4f65-9D91-7224C49458BB}"/>
            </c:extLst>
          </c:dLbls>
          <c:cat>
            <c:strRef>
              <c:f>Sheet1!$A$2:$A$4</c:f>
              <c:strCache>
                <c:ptCount val="3"/>
                <c:pt idx="0">
                  <c:v>Designing code</c:v>
                </c:pt>
                <c:pt idx="1">
                  <c:v>Writing code</c:v>
                </c:pt>
                <c:pt idx="2">
                  <c:v>Fixing bugs</c:v>
                </c:pt>
              </c:strCache>
            </c:strRef>
          </c:cat>
          <c:val>
            <c:numRef>
              <c:f>Sheet1!$B$2:$B$4</c:f>
              <c:numCache>
                <c:formatCode>General</c:formatCode>
                <c:ptCount val="3"/>
                <c:pt idx="0">
                  <c:v>62</c:v>
                </c:pt>
                <c:pt idx="1">
                  <c:v>94</c:v>
                </c:pt>
                <c:pt idx="2">
                  <c:v>156</c:v>
                </c:pt>
              </c:numCache>
            </c:numRef>
          </c:val>
        </c:ser>
        <c:dLbls>
          <c:showLegendKey val="0"/>
          <c:showVal val="0"/>
          <c:showCatName val="1"/>
          <c:showSerName val="0"/>
          <c:showPercent val="1"/>
          <c:showBubbleSize val="0"/>
          <c:showLeaderLines val="1"/>
        </c:dLbls>
      </c:pie3D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B46EAA-3B6D-6F4E-B65D-42C599A8905C}" type="datetimeFigureOut">
              <a:rPr lang="en-US" smtClean="0"/>
              <a:t>2/26/2017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8EA4E0-E502-194F-83B3-EC605CCEB36B}" type="slidenum">
              <a:rPr lang="en-US" smtClean="0"/>
              <a:t>‹#›</a:t>
            </a:fld>
            <a:endParaRPr lang="en-US"/>
          </a:p>
        </p:txBody>
      </p:sp>
    </p:spTree>
    <p:extLst>
      <p:ext uri="{BB962C8B-B14F-4D97-AF65-F5344CB8AC3E}">
        <p14:creationId xmlns:p14="http://schemas.microsoft.com/office/powerpoint/2010/main" val="8474198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ection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92CD6C-6F82-5D4B-8A84-CF166E349019}" type="datetimeFigureOut">
              <a:rPr lang="en-US" smtClean="0"/>
              <a:t>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7F57F-4D20-4849-877F-87182ADBF888}" type="slidenum">
              <a:rPr lang="en-US" smtClean="0"/>
              <a:t>‹#›</a:t>
            </a:fld>
            <a:endParaRPr lang="en-US"/>
          </a:p>
        </p:txBody>
      </p:sp>
    </p:spTree>
    <p:extLst>
      <p:ext uri="{BB962C8B-B14F-4D97-AF65-F5344CB8AC3E}">
        <p14:creationId xmlns:p14="http://schemas.microsoft.com/office/powerpoint/2010/main" val="4290415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Ligh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3702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92CD6C-6F82-5D4B-8A84-CF166E349019}" type="datetimeFigureOut">
              <a:rPr lang="en-US" smtClean="0"/>
              <a:t>2/26/2017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B7F57F-4D20-4849-877F-87182ADBF888}" type="slidenum">
              <a:rPr lang="en-US" smtClean="0"/>
              <a:t>‹#›</a:t>
            </a:fld>
            <a:endParaRPr lang="en-US"/>
          </a:p>
        </p:txBody>
      </p:sp>
    </p:spTree>
    <p:extLst>
      <p:ext uri="{BB962C8B-B14F-4D97-AF65-F5344CB8AC3E}">
        <p14:creationId xmlns:p14="http://schemas.microsoft.com/office/powerpoint/2010/main" val="3771753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92CD6C-6F82-5D4B-8A84-CF166E349019}" type="datetimeFigureOut">
              <a:rPr lang="en-US" smtClean="0"/>
              <a:t>2/26/2017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B7F57F-4D20-4849-877F-87182ADBF888}" type="slidenum">
              <a:rPr lang="en-US" smtClean="0"/>
              <a:t>‹#›</a:t>
            </a:fld>
            <a:endParaRPr lang="en-US"/>
          </a:p>
        </p:txBody>
      </p:sp>
    </p:spTree>
    <p:extLst>
      <p:ext uri="{BB962C8B-B14F-4D97-AF65-F5344CB8AC3E}">
        <p14:creationId xmlns:p14="http://schemas.microsoft.com/office/powerpoint/2010/main" val="2218363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92CD6C-6F82-5D4B-8A84-CF166E349019}" type="datetimeFigureOut">
              <a:rPr lang="en-US" smtClean="0"/>
              <a:t>2/26/2017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B7F57F-4D20-4849-877F-87182ADBF888}" type="slidenum">
              <a:rPr lang="en-US" smtClean="0"/>
              <a:t>‹#›</a:t>
            </a:fld>
            <a:endParaRPr lang="en-US"/>
          </a:p>
        </p:txBody>
      </p:sp>
    </p:spTree>
    <p:extLst>
      <p:ext uri="{BB962C8B-B14F-4D97-AF65-F5344CB8AC3E}">
        <p14:creationId xmlns:p14="http://schemas.microsoft.com/office/powerpoint/2010/main" val="2631737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92CD6C-6F82-5D4B-8A84-CF166E349019}" type="datetimeFigureOut">
              <a:rPr lang="en-US" smtClean="0"/>
              <a:t>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7F57F-4D20-4849-877F-87182ADBF888}" type="slidenum">
              <a:rPr lang="en-US" smtClean="0"/>
              <a:t>‹#›</a:t>
            </a:fld>
            <a:endParaRPr lang="en-US"/>
          </a:p>
        </p:txBody>
      </p:sp>
    </p:spTree>
    <p:extLst>
      <p:ext uri="{BB962C8B-B14F-4D97-AF65-F5344CB8AC3E}">
        <p14:creationId xmlns:p14="http://schemas.microsoft.com/office/powerpoint/2010/main" val="3349172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92CD6C-6F82-5D4B-8A84-CF166E349019}" type="datetimeFigureOut">
              <a:rPr lang="en-US" smtClean="0"/>
              <a:t>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7F57F-4D20-4849-877F-87182ADBF888}" type="slidenum">
              <a:rPr lang="en-US" smtClean="0"/>
              <a:t>‹#›</a:t>
            </a:fld>
            <a:endParaRPr lang="en-US"/>
          </a:p>
        </p:txBody>
      </p:sp>
    </p:spTree>
    <p:extLst>
      <p:ext uri="{BB962C8B-B14F-4D97-AF65-F5344CB8AC3E}">
        <p14:creationId xmlns:p14="http://schemas.microsoft.com/office/powerpoint/2010/main" val="3466799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de Only">
    <p:bg>
      <p:bgRef idx="1001">
        <a:schemeClr val="bg2"/>
      </p:bgRef>
    </p:bg>
    <p:spTree>
      <p:nvGrpSpPr>
        <p:cNvPr id="1" name=""/>
        <p:cNvGrpSpPr/>
        <p:nvPr/>
      </p:nvGrpSpPr>
      <p:grpSpPr>
        <a:xfrm>
          <a:off x="0" y="0"/>
          <a:ext cx="0" cy="0"/>
          <a:chOff x="0" y="0"/>
          <a:chExt cx="0" cy="0"/>
        </a:xfrm>
      </p:grpSpPr>
      <p:sp>
        <p:nvSpPr>
          <p:cNvPr id="8" name="Rectangle 7"/>
          <p:cNvSpPr/>
          <p:nvPr userDrawn="1"/>
        </p:nvSpPr>
        <p:spPr>
          <a:xfrm>
            <a:off x="0" y="0"/>
            <a:ext cx="9144000" cy="1447800"/>
          </a:xfrm>
          <a:prstGeom prst="rect">
            <a:avLst/>
          </a:prstGeom>
          <a:solidFill>
            <a:srgbClr val="00009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D9610AF-C20C-4E41-8441-123C9F75F55A}" type="datetimeFigureOut">
              <a:rPr lang="en-US" smtClean="0"/>
              <a:t>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65B08-0F37-450F-AF48-64C5F483915F}" type="slidenum">
              <a:rPr lang="en-US" smtClean="0"/>
              <a:t>‹#›</a:t>
            </a:fld>
            <a:endParaRPr lang="en-US"/>
          </a:p>
        </p:txBody>
      </p:sp>
      <p:sp>
        <p:nvSpPr>
          <p:cNvPr id="7" name="Table Placeholder 6"/>
          <p:cNvSpPr>
            <a:spLocks noGrp="1"/>
          </p:cNvSpPr>
          <p:nvPr>
            <p:ph type="tbl" sz="quarter" idx="13"/>
          </p:nvPr>
        </p:nvSpPr>
        <p:spPr>
          <a:xfrm>
            <a:off x="457200" y="1828800"/>
            <a:ext cx="8229600" cy="4495800"/>
          </a:xfrm>
        </p:spPr>
        <p:txBody>
          <a:bodyPr/>
          <a:lstStyle/>
          <a:p>
            <a:endParaRPr lang="en-US"/>
          </a:p>
        </p:txBody>
      </p:sp>
    </p:spTree>
    <p:extLst>
      <p:ext uri="{BB962C8B-B14F-4D97-AF65-F5344CB8AC3E}">
        <p14:creationId xmlns:p14="http://schemas.microsoft.com/office/powerpoint/2010/main" val="146462434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5111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224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Dar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5086583"/>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0284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Group Wor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50865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7096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oup Work Dar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5086583"/>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9075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i="0" cap="all">
                <a:solidFill>
                  <a:schemeClr val="bg1">
                    <a:lumMod val="85000"/>
                  </a:schemeClr>
                </a:solidFill>
                <a:latin typeface="Calibri"/>
                <a:cs typeface="Calibri"/>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lgn="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92CD6C-6F82-5D4B-8A84-CF166E349019}" type="datetimeFigureOut">
              <a:rPr lang="en-US" smtClean="0"/>
              <a:t>2/26/2017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7F57F-4D20-4849-877F-87182ADBF888}" type="slidenum">
              <a:rPr lang="en-US" smtClean="0"/>
              <a:t>‹#›</a:t>
            </a:fld>
            <a:endParaRPr lang="en-US"/>
          </a:p>
        </p:txBody>
      </p:sp>
    </p:spTree>
    <p:extLst>
      <p:ext uri="{BB962C8B-B14F-4D97-AF65-F5344CB8AC3E}">
        <p14:creationId xmlns:p14="http://schemas.microsoft.com/office/powerpoint/2010/main" val="2082526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92CD6C-6F82-5D4B-8A84-CF166E349019}" type="datetimeFigureOut">
              <a:rPr lang="en-US" smtClean="0"/>
              <a:t>2/26/2017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B7F57F-4D20-4849-877F-87182ADBF888}" type="slidenum">
              <a:rPr lang="en-US" smtClean="0"/>
              <a:t>‹#›</a:t>
            </a:fld>
            <a:endParaRPr lang="en-US"/>
          </a:p>
        </p:txBody>
      </p:sp>
    </p:spTree>
    <p:extLst>
      <p:ext uri="{BB962C8B-B14F-4D97-AF65-F5344CB8AC3E}">
        <p14:creationId xmlns:p14="http://schemas.microsoft.com/office/powerpoint/2010/main" val="3436645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92CD6C-6F82-5D4B-8A84-CF166E349019}" type="datetimeFigureOut">
              <a:rPr lang="en-US" smtClean="0"/>
              <a:t>2/26/2017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B7F57F-4D20-4849-877F-87182ADBF888}" type="slidenum">
              <a:rPr lang="en-US" smtClean="0"/>
              <a:t>‹#›</a:t>
            </a:fld>
            <a:endParaRPr lang="en-US"/>
          </a:p>
        </p:txBody>
      </p:sp>
    </p:spTree>
    <p:extLst>
      <p:ext uri="{BB962C8B-B14F-4D97-AF65-F5344CB8AC3E}">
        <p14:creationId xmlns:p14="http://schemas.microsoft.com/office/powerpoint/2010/main" val="242321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Dark">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6427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2CD6C-6F82-5D4B-8A84-CF166E349019}" type="datetimeFigureOut">
              <a:rPr lang="en-US" smtClean="0"/>
              <a:t>2/26/2017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7F57F-4D20-4849-877F-87182ADBF888}" type="slidenum">
              <a:rPr lang="en-US" smtClean="0"/>
              <a:t>‹#›</a:t>
            </a:fld>
            <a:endParaRPr lang="en-US"/>
          </a:p>
        </p:txBody>
      </p:sp>
    </p:spTree>
    <p:extLst>
      <p:ext uri="{BB962C8B-B14F-4D97-AF65-F5344CB8AC3E}">
        <p14:creationId xmlns:p14="http://schemas.microsoft.com/office/powerpoint/2010/main" val="3847471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62" r:id="rId5"/>
    <p:sldLayoutId id="2147483651" r:id="rId6"/>
    <p:sldLayoutId id="2147483652" r:id="rId7"/>
    <p:sldLayoutId id="2147483653" r:id="rId8"/>
    <p:sldLayoutId id="2147483654" r:id="rId9"/>
    <p:sldLayoutId id="2147483663" r:id="rId10"/>
    <p:sldLayoutId id="2147483655" r:id="rId11"/>
    <p:sldLayoutId id="2147483656" r:id="rId12"/>
    <p:sldLayoutId id="2147483657" r:id="rId13"/>
    <p:sldLayoutId id="2147483658" r:id="rId14"/>
    <p:sldLayoutId id="2147483659" r:id="rId15"/>
    <p:sldLayoutId id="2147483664" r:id="rId16"/>
  </p:sldLayoutIdLst>
  <p:txStyles>
    <p:titleStyle>
      <a:lvl1pPr algn="ctr" defTabSz="457200" rtl="0" eaLnBrk="1" latinLnBrk="0" hangingPunct="1">
        <a:spcBef>
          <a:spcPct val="0"/>
        </a:spcBef>
        <a:buNone/>
        <a:defRPr sz="4400" kern="1200">
          <a:solidFill>
            <a:schemeClr val="tx1"/>
          </a:solidFill>
          <a:latin typeface="Cambria"/>
          <a:ea typeface="+mj-ea"/>
          <a:cs typeface="Cambri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ambria"/>
          <a:ea typeface="+mn-ea"/>
          <a:cs typeface="Cambria"/>
        </a:defRPr>
      </a:lvl1pPr>
      <a:lvl2pPr marL="742950" indent="-285750" algn="l" defTabSz="457200" rtl="0" eaLnBrk="1" latinLnBrk="0" hangingPunct="1">
        <a:spcBef>
          <a:spcPct val="20000"/>
        </a:spcBef>
        <a:buFont typeface="Arial"/>
        <a:buChar char="–"/>
        <a:defRPr sz="2800" kern="1200">
          <a:solidFill>
            <a:schemeClr val="tx1"/>
          </a:solidFill>
          <a:latin typeface="Cambria"/>
          <a:ea typeface="+mn-ea"/>
          <a:cs typeface="Cambria"/>
        </a:defRPr>
      </a:lvl2pPr>
      <a:lvl3pPr marL="1143000" indent="-228600" algn="l" defTabSz="457200" rtl="0" eaLnBrk="1" latinLnBrk="0" hangingPunct="1">
        <a:spcBef>
          <a:spcPct val="20000"/>
        </a:spcBef>
        <a:buFont typeface="Arial"/>
        <a:buChar char="•"/>
        <a:defRPr sz="2400" kern="1200">
          <a:solidFill>
            <a:schemeClr val="tx1"/>
          </a:solidFill>
          <a:latin typeface="Cambria"/>
          <a:ea typeface="+mn-ea"/>
          <a:cs typeface="Cambria"/>
        </a:defRPr>
      </a:lvl3pPr>
      <a:lvl4pPr marL="1600200" indent="-228600" algn="l" defTabSz="457200" rtl="0" eaLnBrk="1" latinLnBrk="0" hangingPunct="1">
        <a:spcBef>
          <a:spcPct val="20000"/>
        </a:spcBef>
        <a:buFont typeface="Arial"/>
        <a:buChar char="–"/>
        <a:defRPr sz="2000" kern="1200">
          <a:solidFill>
            <a:schemeClr val="tx1"/>
          </a:solidFill>
          <a:latin typeface="Cambria"/>
          <a:ea typeface="+mn-ea"/>
          <a:cs typeface="Cambria"/>
        </a:defRPr>
      </a:lvl4pPr>
      <a:lvl5pPr marL="2057400" indent="-228600" algn="l" defTabSz="457200" rtl="0" eaLnBrk="1" latinLnBrk="0" hangingPunct="1">
        <a:spcBef>
          <a:spcPct val="20000"/>
        </a:spcBef>
        <a:buFont typeface="Arial"/>
        <a:buChar char="»"/>
        <a:defRPr sz="2000" kern="1200">
          <a:solidFill>
            <a:schemeClr val="tx1"/>
          </a:solidFill>
          <a:latin typeface="Cambria"/>
          <a:ea typeface="+mn-ea"/>
          <a:cs typeface="Cambr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I210 – Introduction to Programming </a:t>
            </a:r>
            <a:r>
              <a:rPr lang="en-US" smtClean="0"/>
              <a:t>with Python</a:t>
            </a:r>
            <a:endParaRPr lang="en-US" dirty="0"/>
          </a:p>
        </p:txBody>
      </p:sp>
      <p:sp>
        <p:nvSpPr>
          <p:cNvPr id="3" name="Subtitle 2"/>
          <p:cNvSpPr>
            <a:spLocks noGrp="1"/>
          </p:cNvSpPr>
          <p:nvPr>
            <p:ph type="subTitle" idx="1"/>
          </p:nvPr>
        </p:nvSpPr>
        <p:spPr/>
        <p:txBody>
          <a:bodyPr/>
          <a:lstStyle/>
          <a:p>
            <a:r>
              <a:rPr lang="en-US" dirty="0" smtClean="0"/>
              <a:t>Lecture 14</a:t>
            </a:r>
            <a:endParaRPr lang="en-US" dirty="0"/>
          </a:p>
        </p:txBody>
      </p:sp>
    </p:spTree>
    <p:extLst>
      <p:ext uri="{BB962C8B-B14F-4D97-AF65-F5344CB8AC3E}">
        <p14:creationId xmlns:p14="http://schemas.microsoft.com/office/powerpoint/2010/main" val="2160707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ValueError</a:t>
            </a:r>
            <a:endParaRPr lang="en-US" dirty="0"/>
          </a:p>
        </p:txBody>
      </p:sp>
      <p:sp>
        <p:nvSpPr>
          <p:cNvPr id="3" name="Content Placeholder 2"/>
          <p:cNvSpPr>
            <a:spLocks noGrp="1"/>
          </p:cNvSpPr>
          <p:nvPr>
            <p:ph idx="1"/>
          </p:nvPr>
        </p:nvSpPr>
        <p:spPr/>
        <p:txBody>
          <a:bodyPr>
            <a:normAutofit lnSpcReduction="10000"/>
          </a:bodyPr>
          <a:lstStyle/>
          <a:p>
            <a:pPr marL="118872" indent="0">
              <a:buNone/>
            </a:pPr>
            <a:endParaRPr lang="en-US" dirty="0" smtClean="0">
              <a:latin typeface="Calibri"/>
              <a:cs typeface="Calibri"/>
            </a:endParaRPr>
          </a:p>
          <a:p>
            <a:pPr marL="118872" indent="0">
              <a:buNone/>
            </a:pPr>
            <a:endParaRPr lang="en-US" dirty="0">
              <a:latin typeface="Calibri"/>
              <a:cs typeface="Calibri"/>
            </a:endParaRPr>
          </a:p>
          <a:p>
            <a:pPr marL="118872" indent="0">
              <a:buNone/>
            </a:pPr>
            <a:r>
              <a:rPr lang="en-US" dirty="0">
                <a:latin typeface="Calibri"/>
                <a:cs typeface="Calibri"/>
              </a:rPr>
              <a:t>&gt;&gt;&gt; </a:t>
            </a:r>
            <a:r>
              <a:rPr lang="en-US" dirty="0" err="1">
                <a:solidFill>
                  <a:srgbClr val="FF0000"/>
                </a:solidFill>
                <a:latin typeface="Calibri"/>
                <a:cs typeface="Calibri"/>
              </a:rPr>
              <a:t>int</a:t>
            </a:r>
            <a:r>
              <a:rPr lang="en-US" dirty="0">
                <a:solidFill>
                  <a:srgbClr val="FF0000"/>
                </a:solidFill>
                <a:latin typeface="Calibri"/>
                <a:cs typeface="Calibri"/>
              </a:rPr>
              <a:t>("five")</a:t>
            </a:r>
          </a:p>
          <a:p>
            <a:pPr marL="118872" indent="0">
              <a:buNone/>
            </a:pPr>
            <a:endParaRPr lang="en-US" dirty="0">
              <a:latin typeface="Calibri"/>
              <a:cs typeface="Calibri"/>
            </a:endParaRPr>
          </a:p>
          <a:p>
            <a:pPr marL="118872" indent="0">
              <a:buNone/>
            </a:pPr>
            <a:r>
              <a:rPr lang="en-US" dirty="0" err="1">
                <a:latin typeface="Calibri"/>
                <a:cs typeface="Calibri"/>
              </a:rPr>
              <a:t>Traceback</a:t>
            </a:r>
            <a:r>
              <a:rPr lang="en-US" dirty="0">
                <a:latin typeface="Calibri"/>
                <a:cs typeface="Calibri"/>
              </a:rPr>
              <a:t> (most recent call last):</a:t>
            </a:r>
          </a:p>
          <a:p>
            <a:pPr marL="118872" indent="0">
              <a:buNone/>
            </a:pPr>
            <a:r>
              <a:rPr lang="en-US" dirty="0">
                <a:latin typeface="Calibri"/>
                <a:cs typeface="Calibri"/>
              </a:rPr>
              <a:t>  File "&lt;pyshell#18&gt;", line 1, in &lt;module&gt;</a:t>
            </a:r>
          </a:p>
          <a:p>
            <a:pPr marL="118872" indent="0">
              <a:buNone/>
            </a:pPr>
            <a:r>
              <a:rPr lang="en-US" dirty="0">
                <a:latin typeface="Calibri"/>
                <a:cs typeface="Calibri"/>
              </a:rPr>
              <a:t>    </a:t>
            </a:r>
            <a:r>
              <a:rPr lang="en-US" dirty="0" err="1">
                <a:latin typeface="Calibri"/>
                <a:cs typeface="Calibri"/>
              </a:rPr>
              <a:t>int</a:t>
            </a:r>
            <a:r>
              <a:rPr lang="en-US" dirty="0">
                <a:latin typeface="Calibri"/>
                <a:cs typeface="Calibri"/>
              </a:rPr>
              <a:t>("five")</a:t>
            </a:r>
          </a:p>
          <a:p>
            <a:pPr marL="118872" indent="0">
              <a:buNone/>
            </a:pPr>
            <a:r>
              <a:rPr lang="en-US" dirty="0" err="1">
                <a:solidFill>
                  <a:srgbClr val="FF0000"/>
                </a:solidFill>
                <a:latin typeface="Calibri"/>
                <a:cs typeface="Calibri"/>
              </a:rPr>
              <a:t>ValueError</a:t>
            </a:r>
            <a:r>
              <a:rPr lang="en-US" dirty="0">
                <a:latin typeface="Calibri"/>
                <a:cs typeface="Calibri"/>
              </a:rPr>
              <a:t>: invalid literal for </a:t>
            </a:r>
            <a:r>
              <a:rPr lang="en-US" dirty="0" err="1">
                <a:latin typeface="Calibri"/>
                <a:cs typeface="Calibri"/>
              </a:rPr>
              <a:t>int</a:t>
            </a:r>
            <a:r>
              <a:rPr lang="en-US" dirty="0">
                <a:latin typeface="Calibri"/>
                <a:cs typeface="Calibri"/>
              </a:rPr>
              <a:t>() with base 10: 'five'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670222"/>
            <a:ext cx="8258175" cy="1028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7700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ZeroDivisionError</a:t>
            </a:r>
            <a:endParaRPr lang="en-US" dirty="0"/>
          </a:p>
        </p:txBody>
      </p:sp>
      <p:sp>
        <p:nvSpPr>
          <p:cNvPr id="3" name="Content Placeholder 2"/>
          <p:cNvSpPr>
            <a:spLocks noGrp="1"/>
          </p:cNvSpPr>
          <p:nvPr>
            <p:ph idx="1"/>
          </p:nvPr>
        </p:nvSpPr>
        <p:spPr/>
        <p:txBody>
          <a:bodyPr>
            <a:normAutofit lnSpcReduction="10000"/>
          </a:bodyPr>
          <a:lstStyle/>
          <a:p>
            <a:pPr marL="118872" indent="0">
              <a:buNone/>
            </a:pPr>
            <a:endParaRPr lang="en-US" dirty="0" smtClean="0">
              <a:latin typeface="Calibri"/>
              <a:cs typeface="Calibri"/>
            </a:endParaRPr>
          </a:p>
          <a:p>
            <a:pPr marL="118872" indent="0">
              <a:buNone/>
            </a:pPr>
            <a:endParaRPr lang="en-US" dirty="0">
              <a:latin typeface="Calibri"/>
              <a:cs typeface="Calibri"/>
            </a:endParaRPr>
          </a:p>
          <a:p>
            <a:pPr marL="118872" indent="0">
              <a:buNone/>
            </a:pPr>
            <a:r>
              <a:rPr lang="en-US" dirty="0">
                <a:latin typeface="Calibri"/>
                <a:cs typeface="Calibri"/>
              </a:rPr>
              <a:t>&gt;&gt;&gt; </a:t>
            </a:r>
            <a:r>
              <a:rPr lang="en-US" dirty="0">
                <a:solidFill>
                  <a:srgbClr val="FF0000"/>
                </a:solidFill>
                <a:latin typeface="Calibri"/>
                <a:cs typeface="Calibri"/>
              </a:rPr>
              <a:t>100 / 0</a:t>
            </a:r>
          </a:p>
          <a:p>
            <a:pPr marL="118872" indent="0">
              <a:buNone/>
            </a:pPr>
            <a:endParaRPr lang="en-US" dirty="0">
              <a:latin typeface="Calibri"/>
              <a:cs typeface="Calibri"/>
            </a:endParaRPr>
          </a:p>
          <a:p>
            <a:pPr marL="118872" indent="0">
              <a:buNone/>
            </a:pPr>
            <a:r>
              <a:rPr lang="en-US" dirty="0" err="1">
                <a:latin typeface="Calibri"/>
                <a:cs typeface="Calibri"/>
              </a:rPr>
              <a:t>Traceback</a:t>
            </a:r>
            <a:r>
              <a:rPr lang="en-US" dirty="0">
                <a:latin typeface="Calibri"/>
                <a:cs typeface="Calibri"/>
              </a:rPr>
              <a:t> (most recent call last):</a:t>
            </a:r>
          </a:p>
          <a:p>
            <a:pPr marL="118872" indent="0">
              <a:buNone/>
            </a:pPr>
            <a:r>
              <a:rPr lang="en-US" dirty="0">
                <a:latin typeface="Calibri"/>
                <a:cs typeface="Calibri"/>
              </a:rPr>
              <a:t>  File "&lt;pyshell#19&gt;", line 1, in &lt;module&gt;</a:t>
            </a:r>
          </a:p>
          <a:p>
            <a:pPr marL="118872" indent="0">
              <a:buNone/>
            </a:pPr>
            <a:r>
              <a:rPr lang="en-US" dirty="0">
                <a:latin typeface="Calibri"/>
                <a:cs typeface="Calibri"/>
              </a:rPr>
              <a:t>    100 / 0</a:t>
            </a:r>
          </a:p>
          <a:p>
            <a:pPr marL="118872" indent="0">
              <a:buNone/>
            </a:pPr>
            <a:r>
              <a:rPr lang="en-US" dirty="0" err="1">
                <a:solidFill>
                  <a:srgbClr val="FF0000"/>
                </a:solidFill>
                <a:latin typeface="Calibri"/>
                <a:cs typeface="Calibri"/>
              </a:rPr>
              <a:t>ZeroDivisionError</a:t>
            </a:r>
            <a:r>
              <a:rPr lang="en-US" dirty="0">
                <a:latin typeface="Calibri"/>
                <a:cs typeface="Calibri"/>
              </a:rPr>
              <a:t>: integer division or modulo by </a:t>
            </a:r>
            <a:r>
              <a:rPr lang="en-US" dirty="0" smtClean="0">
                <a:latin typeface="Calibri"/>
                <a:cs typeface="Calibri"/>
              </a:rPr>
              <a:t>zero</a:t>
            </a:r>
            <a:endParaRPr lang="en-US" dirty="0">
              <a:latin typeface="Calibri"/>
              <a:cs typeface="Calibri"/>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2" y="1752600"/>
            <a:ext cx="8258175" cy="990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8544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IndexError</a:t>
            </a:r>
            <a:endParaRPr lang="en-US" dirty="0"/>
          </a:p>
        </p:txBody>
      </p:sp>
      <p:sp>
        <p:nvSpPr>
          <p:cNvPr id="3" name="Content Placeholder 2"/>
          <p:cNvSpPr>
            <a:spLocks noGrp="1"/>
          </p:cNvSpPr>
          <p:nvPr>
            <p:ph idx="1"/>
          </p:nvPr>
        </p:nvSpPr>
        <p:spPr/>
        <p:txBody>
          <a:bodyPr>
            <a:normAutofit lnSpcReduction="10000"/>
          </a:bodyPr>
          <a:lstStyle/>
          <a:p>
            <a:pPr marL="118872" indent="0">
              <a:buNone/>
            </a:pPr>
            <a:endParaRPr lang="en-US" dirty="0" smtClean="0">
              <a:latin typeface="Calibri"/>
              <a:cs typeface="Calibri"/>
            </a:endParaRPr>
          </a:p>
          <a:p>
            <a:pPr marL="118872" indent="0">
              <a:buNone/>
            </a:pPr>
            <a:endParaRPr lang="en-US" dirty="0">
              <a:latin typeface="Calibri"/>
              <a:cs typeface="Calibri"/>
            </a:endParaRPr>
          </a:p>
          <a:p>
            <a:pPr marL="118872" indent="0">
              <a:buNone/>
            </a:pPr>
            <a:r>
              <a:rPr lang="en-US" dirty="0">
                <a:latin typeface="Calibri"/>
                <a:cs typeface="Calibri"/>
              </a:rPr>
              <a:t>&gt;&gt;&gt; </a:t>
            </a:r>
            <a:r>
              <a:rPr lang="en-US" dirty="0">
                <a:solidFill>
                  <a:srgbClr val="FF0000"/>
                </a:solidFill>
                <a:latin typeface="Calibri"/>
                <a:cs typeface="Calibri"/>
              </a:rPr>
              <a:t>message = "hello"</a:t>
            </a:r>
          </a:p>
          <a:p>
            <a:pPr marL="118872" indent="0">
              <a:buNone/>
            </a:pPr>
            <a:r>
              <a:rPr lang="en-US" dirty="0">
                <a:latin typeface="Calibri"/>
                <a:cs typeface="Calibri"/>
              </a:rPr>
              <a:t>&gt;&gt;&gt; </a:t>
            </a:r>
            <a:r>
              <a:rPr lang="en-US" dirty="0">
                <a:solidFill>
                  <a:srgbClr val="FF0000"/>
                </a:solidFill>
                <a:latin typeface="Calibri"/>
                <a:cs typeface="Calibri"/>
              </a:rPr>
              <a:t>message[5]</a:t>
            </a:r>
          </a:p>
          <a:p>
            <a:pPr marL="118872" indent="0">
              <a:buNone/>
            </a:pPr>
            <a:endParaRPr lang="en-US" dirty="0">
              <a:latin typeface="Calibri"/>
              <a:cs typeface="Calibri"/>
            </a:endParaRPr>
          </a:p>
          <a:p>
            <a:pPr marL="118872" indent="0">
              <a:buNone/>
            </a:pPr>
            <a:r>
              <a:rPr lang="en-US" dirty="0" err="1">
                <a:latin typeface="Calibri"/>
                <a:cs typeface="Calibri"/>
              </a:rPr>
              <a:t>Traceback</a:t>
            </a:r>
            <a:r>
              <a:rPr lang="en-US" dirty="0">
                <a:latin typeface="Calibri"/>
                <a:cs typeface="Calibri"/>
              </a:rPr>
              <a:t> (most recent call last):</a:t>
            </a:r>
          </a:p>
          <a:p>
            <a:pPr marL="118872" indent="0">
              <a:buNone/>
            </a:pPr>
            <a:r>
              <a:rPr lang="en-US" dirty="0">
                <a:latin typeface="Calibri"/>
                <a:cs typeface="Calibri"/>
              </a:rPr>
              <a:t>  File "&lt;pyshell#1&gt;", line 1, in &lt;module&gt;</a:t>
            </a:r>
          </a:p>
          <a:p>
            <a:pPr marL="118872" indent="0">
              <a:buNone/>
            </a:pPr>
            <a:r>
              <a:rPr lang="en-US" dirty="0">
                <a:latin typeface="Calibri"/>
                <a:cs typeface="Calibri"/>
              </a:rPr>
              <a:t>    message[5]</a:t>
            </a:r>
          </a:p>
          <a:p>
            <a:pPr marL="118872" indent="0">
              <a:buNone/>
            </a:pPr>
            <a:r>
              <a:rPr lang="en-US" dirty="0" err="1">
                <a:solidFill>
                  <a:srgbClr val="FF0000"/>
                </a:solidFill>
                <a:latin typeface="Calibri"/>
                <a:cs typeface="Calibri"/>
              </a:rPr>
              <a:t>IndexError</a:t>
            </a:r>
            <a:r>
              <a:rPr lang="en-US" dirty="0">
                <a:latin typeface="Calibri"/>
                <a:cs typeface="Calibri"/>
              </a:rPr>
              <a:t>: string index out of range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3" y="1676400"/>
            <a:ext cx="8258175" cy="10477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6191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logic errors</a:t>
            </a:r>
            <a:endParaRPr lang="en-US" dirty="0"/>
          </a:p>
        </p:txBody>
      </p:sp>
      <p:sp>
        <p:nvSpPr>
          <p:cNvPr id="3" name="Content Placeholder 2"/>
          <p:cNvSpPr>
            <a:spLocks noGrp="1"/>
          </p:cNvSpPr>
          <p:nvPr>
            <p:ph idx="1"/>
          </p:nvPr>
        </p:nvSpPr>
        <p:spPr>
          <a:xfrm>
            <a:off x="457200" y="1775191"/>
            <a:ext cx="8229600" cy="4625609"/>
          </a:xfrm>
        </p:spPr>
        <p:txBody>
          <a:bodyPr/>
          <a:lstStyle/>
          <a:p>
            <a:pPr marL="0" indent="0">
              <a:buNone/>
            </a:pPr>
            <a:r>
              <a:rPr lang="en-US" dirty="0" smtClean="0"/>
              <a:t>Often IDLE runs your code without any errors, but your code doesn't do what you wanted (</a:t>
            </a:r>
            <a:r>
              <a:rPr lang="en-US" dirty="0" smtClean="0">
                <a:solidFill>
                  <a:srgbClr val="0070C0"/>
                </a:solidFill>
              </a:rPr>
              <a:t>logic error</a:t>
            </a:r>
            <a:r>
              <a:rPr lang="en-US" dirty="0" smtClean="0"/>
              <a:t>!).</a:t>
            </a:r>
          </a:p>
          <a:p>
            <a:pPr lvl="1"/>
            <a:endParaRPr lang="en-US" dirty="0"/>
          </a:p>
          <a:p>
            <a:pPr marL="0" indent="0">
              <a:buNone/>
            </a:pPr>
            <a:r>
              <a:rPr lang="en-US" dirty="0" smtClean="0"/>
              <a:t>How do we debug logic errors?</a:t>
            </a:r>
          </a:p>
          <a:p>
            <a:pPr lvl="1"/>
            <a:r>
              <a:rPr lang="en-US" dirty="0" smtClean="0"/>
              <a:t>Problem-solving skill </a:t>
            </a:r>
          </a:p>
          <a:p>
            <a:pPr lvl="1"/>
            <a:r>
              <a:rPr lang="en-US" dirty="0" smtClean="0"/>
              <a:t>Practice is key!</a:t>
            </a:r>
          </a:p>
        </p:txBody>
      </p:sp>
      <p:pic>
        <p:nvPicPr>
          <p:cNvPr id="1026" name="Picture 2" descr="Image result for debug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5513" y="3763661"/>
            <a:ext cx="2421924" cy="1816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865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strategy 1: Tracing</a:t>
            </a:r>
          </a:p>
        </p:txBody>
      </p:sp>
      <p:sp>
        <p:nvSpPr>
          <p:cNvPr id="3" name="Content Placeholder 2"/>
          <p:cNvSpPr>
            <a:spLocks noGrp="1"/>
          </p:cNvSpPr>
          <p:nvPr>
            <p:ph idx="1"/>
          </p:nvPr>
        </p:nvSpPr>
        <p:spPr>
          <a:xfrm>
            <a:off x="457200" y="1775191"/>
            <a:ext cx="8229600" cy="4625609"/>
          </a:xfrm>
        </p:spPr>
        <p:txBody>
          <a:bodyPr>
            <a:normAutofit/>
          </a:bodyPr>
          <a:lstStyle/>
          <a:p>
            <a:pPr marL="0" indent="0">
              <a:spcAft>
                <a:spcPts val="1200"/>
              </a:spcAft>
              <a:buNone/>
            </a:pPr>
            <a:r>
              <a:rPr lang="en-US" dirty="0" smtClean="0"/>
              <a:t>Performing a </a:t>
            </a:r>
            <a:r>
              <a:rPr lang="en-US" b="1" dirty="0" smtClean="0"/>
              <a:t>trace</a:t>
            </a:r>
            <a:r>
              <a:rPr lang="en-US" dirty="0" smtClean="0"/>
              <a:t> helps discover what’s happening to variables inside of a program.</a:t>
            </a:r>
            <a:endParaRPr lang="en-US" sz="2800" dirty="0" smtClean="0"/>
          </a:p>
          <a:p>
            <a:r>
              <a:rPr lang="en-US" sz="2800" dirty="0" smtClean="0"/>
              <a:t>Add </a:t>
            </a:r>
            <a:r>
              <a:rPr lang="en-US" sz="2800" b="1" dirty="0" smtClean="0">
                <a:solidFill>
                  <a:srgbClr val="FF0000"/>
                </a:solidFill>
              </a:rPr>
              <a:t>print()</a:t>
            </a:r>
            <a:r>
              <a:rPr lang="en-US" sz="2800" dirty="0" smtClean="0"/>
              <a:t> statements to output values when they change.</a:t>
            </a:r>
          </a:p>
          <a:p>
            <a:pPr marL="0" indent="0">
              <a:buNone/>
            </a:pPr>
            <a:endParaRPr lang="en-US" sz="2800" dirty="0"/>
          </a:p>
          <a:p>
            <a:pPr marL="0" indent="0">
              <a:buNone/>
            </a:pPr>
            <a:r>
              <a:rPr lang="en-US" sz="2800" dirty="0" smtClean="0"/>
              <a:t>Once you’ve solved the current problem:</a:t>
            </a:r>
            <a:endParaRPr lang="en-US" sz="2800" dirty="0"/>
          </a:p>
          <a:p>
            <a:r>
              <a:rPr lang="en-US" sz="2800" dirty="0" smtClean="0"/>
              <a:t>Don’t immediately delete your traces! </a:t>
            </a:r>
            <a:br>
              <a:rPr lang="en-US" sz="2800" dirty="0" smtClean="0"/>
            </a:br>
            <a:r>
              <a:rPr lang="en-US" sz="2800" dirty="0" smtClean="0"/>
              <a:t>Comment them out instead. </a:t>
            </a:r>
            <a:br>
              <a:rPr lang="en-US" sz="2800" dirty="0" smtClean="0"/>
            </a:br>
            <a:r>
              <a:rPr lang="en-US" sz="2800" dirty="0" smtClean="0"/>
              <a:t>There may be another problem.</a:t>
            </a:r>
            <a:endParaRPr lang="en-US" sz="2800" dirty="0"/>
          </a:p>
        </p:txBody>
      </p:sp>
    </p:spTree>
    <p:extLst>
      <p:ext uri="{BB962C8B-B14F-4D97-AF65-F5344CB8AC3E}">
        <p14:creationId xmlns:p14="http://schemas.microsoft.com/office/powerpoint/2010/main" val="13809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Tracing with a Boolean</a:t>
            </a:r>
            <a:endParaRPr lang="en-US" dirty="0"/>
          </a:p>
        </p:txBody>
      </p:sp>
      <p:sp>
        <p:nvSpPr>
          <p:cNvPr id="3" name="Content Placeholder 2"/>
          <p:cNvSpPr>
            <a:spLocks noGrp="1"/>
          </p:cNvSpPr>
          <p:nvPr>
            <p:ph idx="1"/>
          </p:nvPr>
        </p:nvSpPr>
        <p:spPr/>
        <p:txBody>
          <a:bodyPr>
            <a:normAutofit/>
          </a:bodyPr>
          <a:lstStyle/>
          <a:p>
            <a:pPr marL="0" indent="0">
              <a:spcAft>
                <a:spcPts val="1200"/>
              </a:spcAft>
              <a:buNone/>
            </a:pPr>
            <a:r>
              <a:rPr lang="en-US" dirty="0" smtClean="0"/>
              <a:t>If you want to be able to easily turn all of your traces On/Off, try this:</a:t>
            </a:r>
            <a:endParaRPr lang="en-US" dirty="0"/>
          </a:p>
          <a:p>
            <a:pPr marL="0" indent="0">
              <a:buNone/>
            </a:pPr>
            <a:r>
              <a:rPr lang="en-US" sz="2800" dirty="0" smtClean="0"/>
              <a:t>At the top of the program:</a:t>
            </a:r>
          </a:p>
          <a:p>
            <a:pPr marL="118872" indent="0">
              <a:buNone/>
            </a:pPr>
            <a:r>
              <a:rPr lang="en-US" sz="2800" b="1" dirty="0">
                <a:solidFill>
                  <a:srgbClr val="FF0000"/>
                </a:solidFill>
                <a:latin typeface="Calibri"/>
                <a:cs typeface="Calibri"/>
              </a:rPr>
              <a:t>	</a:t>
            </a:r>
            <a:r>
              <a:rPr lang="en-US" sz="2800" b="1" dirty="0" smtClean="0">
                <a:solidFill>
                  <a:srgbClr val="FF0000"/>
                </a:solidFill>
                <a:latin typeface="Calibri"/>
                <a:cs typeface="Calibri"/>
              </a:rPr>
              <a:t>debug = False</a:t>
            </a:r>
            <a:endParaRPr lang="en-US" sz="2800" dirty="0"/>
          </a:p>
          <a:p>
            <a:pPr marL="0" indent="0">
              <a:spcBef>
                <a:spcPts val="1272"/>
              </a:spcBef>
              <a:buNone/>
            </a:pPr>
            <a:r>
              <a:rPr lang="en-US" sz="2800" dirty="0" smtClean="0"/>
              <a:t>In the code:</a:t>
            </a:r>
          </a:p>
          <a:p>
            <a:pPr marL="118872" indent="0">
              <a:buNone/>
            </a:pPr>
            <a:r>
              <a:rPr lang="en-US" sz="2800" dirty="0"/>
              <a:t>	</a:t>
            </a:r>
            <a:r>
              <a:rPr lang="en-US" sz="2800" b="1" dirty="0" smtClean="0">
                <a:solidFill>
                  <a:srgbClr val="FF0000"/>
                </a:solidFill>
                <a:latin typeface="Calibri"/>
                <a:cs typeface="Calibri"/>
              </a:rPr>
              <a:t>if debug:</a:t>
            </a:r>
            <a:br>
              <a:rPr lang="en-US" sz="2800" b="1" dirty="0" smtClean="0">
                <a:solidFill>
                  <a:srgbClr val="FF0000"/>
                </a:solidFill>
                <a:latin typeface="Calibri"/>
                <a:cs typeface="Calibri"/>
              </a:rPr>
            </a:br>
            <a:r>
              <a:rPr lang="en-US" sz="2800" b="1" dirty="0" smtClean="0">
                <a:solidFill>
                  <a:srgbClr val="FF0000"/>
                </a:solidFill>
                <a:latin typeface="Calibri"/>
                <a:cs typeface="Calibri"/>
              </a:rPr>
              <a:t>		print(value)</a:t>
            </a:r>
          </a:p>
          <a:p>
            <a:pPr marL="118872" indent="0">
              <a:buNone/>
            </a:pPr>
            <a:endParaRPr lang="en-US" sz="2400" b="1" dirty="0" smtClean="0">
              <a:solidFill>
                <a:srgbClr val="FF0000"/>
              </a:solidFill>
              <a:latin typeface="Calibri"/>
              <a:cs typeface="Calibri"/>
            </a:endParaRPr>
          </a:p>
          <a:p>
            <a:pPr marL="118872" indent="0">
              <a:buNone/>
            </a:pPr>
            <a:r>
              <a:rPr lang="en-US" sz="2400" dirty="0" smtClean="0"/>
              <a:t>Now, changing the value of debug to </a:t>
            </a:r>
            <a:r>
              <a:rPr lang="en-US" sz="2400" b="1" dirty="0" smtClean="0">
                <a:solidFill>
                  <a:srgbClr val="7030A0"/>
                </a:solidFill>
              </a:rPr>
              <a:t>True</a:t>
            </a:r>
            <a:r>
              <a:rPr lang="en-US" sz="2400" dirty="0" smtClean="0">
                <a:solidFill>
                  <a:srgbClr val="7030A0"/>
                </a:solidFill>
              </a:rPr>
              <a:t> </a:t>
            </a:r>
            <a:r>
              <a:rPr lang="en-US" sz="2400" dirty="0"/>
              <a:t>or </a:t>
            </a:r>
            <a:r>
              <a:rPr lang="en-US" sz="2400" b="1" dirty="0" smtClean="0">
                <a:solidFill>
                  <a:srgbClr val="7030A0"/>
                </a:solidFill>
              </a:rPr>
              <a:t>False</a:t>
            </a:r>
            <a:r>
              <a:rPr lang="en-US" sz="2400" dirty="0" smtClean="0"/>
              <a:t> enables or disables your traces!</a:t>
            </a:r>
            <a:endParaRPr lang="en-US" sz="2800" b="1" dirty="0" smtClean="0">
              <a:solidFill>
                <a:srgbClr val="FF0000"/>
              </a:solidFill>
              <a:latin typeface="Calibri"/>
              <a:cs typeface="Calibri"/>
            </a:endParaRPr>
          </a:p>
        </p:txBody>
      </p:sp>
    </p:spTree>
    <p:extLst>
      <p:ext uri="{BB962C8B-B14F-4D97-AF65-F5344CB8AC3E}">
        <p14:creationId xmlns:p14="http://schemas.microsoft.com/office/powerpoint/2010/main" val="125874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Strategy 2: Manual </a:t>
            </a:r>
            <a:r>
              <a:rPr lang="en-US" dirty="0" smtClean="0"/>
              <a:t>Walk-Through</a:t>
            </a:r>
            <a:endParaRPr lang="en-US" dirty="0"/>
          </a:p>
        </p:txBody>
      </p:sp>
      <p:sp>
        <p:nvSpPr>
          <p:cNvPr id="3" name="Content Placeholder 2"/>
          <p:cNvSpPr>
            <a:spLocks noGrp="1"/>
          </p:cNvSpPr>
          <p:nvPr>
            <p:ph idx="1"/>
          </p:nvPr>
        </p:nvSpPr>
        <p:spPr>
          <a:xfrm>
            <a:off x="457200" y="1775191"/>
            <a:ext cx="8229600" cy="4625609"/>
          </a:xfrm>
        </p:spPr>
        <p:txBody>
          <a:bodyPr>
            <a:normAutofit lnSpcReduction="10000"/>
          </a:bodyPr>
          <a:lstStyle/>
          <a:p>
            <a:r>
              <a:rPr lang="en-US" dirty="0" smtClean="0"/>
              <a:t>Try simulating what the computer does as it processes your code, line by line. </a:t>
            </a:r>
          </a:p>
          <a:p>
            <a:endParaRPr lang="en-US" dirty="0"/>
          </a:p>
          <a:p>
            <a:r>
              <a:rPr lang="en-US" dirty="0" smtClean="0"/>
              <a:t>Write down the changes to variables, test Boolean Conditions, etc.</a:t>
            </a:r>
          </a:p>
          <a:p>
            <a:endParaRPr lang="en-US" dirty="0"/>
          </a:p>
          <a:p>
            <a:r>
              <a:rPr lang="en-US" dirty="0" smtClean="0"/>
              <a:t>Match this up to the output you got when you traced to make sure you’re simulating correctly.</a:t>
            </a:r>
            <a:endParaRPr lang="en-US" dirty="0"/>
          </a:p>
        </p:txBody>
      </p:sp>
    </p:spTree>
    <p:extLst>
      <p:ext uri="{BB962C8B-B14F-4D97-AF65-F5344CB8AC3E}">
        <p14:creationId xmlns:p14="http://schemas.microsoft.com/office/powerpoint/2010/main" val="1697354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3: Pair </a:t>
            </a:r>
            <a:r>
              <a:rPr lang="en-US" dirty="0" smtClean="0"/>
              <a:t>Debugging</a:t>
            </a:r>
            <a:endParaRPr lang="en-US" dirty="0"/>
          </a:p>
        </p:txBody>
      </p:sp>
      <p:sp>
        <p:nvSpPr>
          <p:cNvPr id="3" name="Content Placeholder 2"/>
          <p:cNvSpPr>
            <a:spLocks noGrp="1"/>
          </p:cNvSpPr>
          <p:nvPr>
            <p:ph idx="1"/>
          </p:nvPr>
        </p:nvSpPr>
        <p:spPr>
          <a:xfrm>
            <a:off x="329514" y="1775191"/>
            <a:ext cx="8357286" cy="4625609"/>
          </a:xfrm>
        </p:spPr>
        <p:txBody>
          <a:bodyPr/>
          <a:lstStyle/>
          <a:p>
            <a:pPr marL="0" indent="0">
              <a:buNone/>
            </a:pPr>
            <a:r>
              <a:rPr lang="en-US" dirty="0" smtClean="0"/>
              <a:t>Explain what your code does to someone else.</a:t>
            </a:r>
          </a:p>
          <a:p>
            <a:pPr marL="0" indent="0">
              <a:buNone/>
            </a:pPr>
            <a:endParaRPr lang="en-US" sz="2400" dirty="0" smtClean="0"/>
          </a:p>
          <a:p>
            <a:pPr marL="0" indent="0">
              <a:buNone/>
            </a:pPr>
            <a:r>
              <a:rPr lang="en-US" sz="2400" i="1" dirty="0" smtClean="0"/>
              <a:t>Voicing your thoughts out loud will help find places where your logic is incorrect, or where the code doesn’t do what you think it does. Our brains work differently when we read vs speak!</a:t>
            </a:r>
            <a:endParaRPr lang="en-US" sz="2400" i="1" dirty="0"/>
          </a:p>
        </p:txBody>
      </p:sp>
      <p:pic>
        <p:nvPicPr>
          <p:cNvPr id="2050" name="Picture 2" descr="http://upload.wikimedia.org/wikipedia/commons/d/d5/Rubber_duck_assisting_with_debugg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4222750"/>
            <a:ext cx="1905000" cy="190500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AutoShape 2" descr="Image result for brain activation while speaking"/>
          <p:cNvSpPr>
            <a:spLocks noChangeAspect="1" noChangeArrowheads="1"/>
          </p:cNvSpPr>
          <p:nvPr/>
        </p:nvSpPr>
        <p:spPr bwMode="auto">
          <a:xfrm>
            <a:off x="155575" y="-1927225"/>
            <a:ext cx="5048250" cy="4019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3921468" y="4222750"/>
            <a:ext cx="2400300" cy="1905000"/>
          </a:xfrm>
          <a:prstGeom prst="rect">
            <a:avLst/>
          </a:prstGeom>
        </p:spPr>
      </p:pic>
      <p:pic>
        <p:nvPicPr>
          <p:cNvPr id="2056" name="Picture 8" descr="Image result for brain activation while rea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4151312"/>
            <a:ext cx="3476625" cy="2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6398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Long-Term Techniques</a:t>
            </a:r>
            <a:endParaRPr lang="en-US" dirty="0"/>
          </a:p>
        </p:txBody>
      </p:sp>
      <p:sp>
        <p:nvSpPr>
          <p:cNvPr id="3" name="Content Placeholder 2"/>
          <p:cNvSpPr>
            <a:spLocks noGrp="1"/>
          </p:cNvSpPr>
          <p:nvPr>
            <p:ph idx="1"/>
          </p:nvPr>
        </p:nvSpPr>
        <p:spPr>
          <a:xfrm>
            <a:off x="457200" y="1600200"/>
            <a:ext cx="8229600" cy="5111487"/>
          </a:xfrm>
        </p:spPr>
        <p:txBody>
          <a:bodyPr>
            <a:normAutofit/>
          </a:bodyPr>
          <a:lstStyle/>
          <a:p>
            <a:pPr marL="0" indent="0">
              <a:buNone/>
            </a:pPr>
            <a:r>
              <a:rPr lang="en-US" b="1" dirty="0" smtClean="0"/>
              <a:t>Multiple versions </a:t>
            </a:r>
            <a:r>
              <a:rPr lang="en-US" dirty="0" smtClean="0"/>
              <a:t>– when you finish a significant step, save a copy! If you break things and can’t fix them, you can go back.</a:t>
            </a:r>
          </a:p>
          <a:p>
            <a:pPr marL="118872" indent="0">
              <a:buNone/>
            </a:pPr>
            <a:endParaRPr lang="en-US" dirty="0" smtClean="0"/>
          </a:p>
          <a:p>
            <a:pPr marL="0" indent="0">
              <a:buNone/>
            </a:pPr>
            <a:r>
              <a:rPr lang="en-US" b="1" dirty="0" smtClean="0"/>
              <a:t>Comment sections out </a:t>
            </a:r>
            <a:r>
              <a:rPr lang="en-US" dirty="0" smtClean="0"/>
              <a:t>– Use IDLE’s ability to comment large blocks out to remove troublesome code. </a:t>
            </a:r>
            <a:r>
              <a:rPr lang="en-US" sz="2400" dirty="0" smtClean="0"/>
              <a:t>(</a:t>
            </a:r>
            <a:r>
              <a:rPr lang="en-US" sz="2400" dirty="0" smtClean="0">
                <a:solidFill>
                  <a:srgbClr val="7030A0"/>
                </a:solidFill>
              </a:rPr>
              <a:t>Format</a:t>
            </a:r>
            <a:r>
              <a:rPr lang="en-US" sz="2400" dirty="0" smtClean="0"/>
              <a:t> -&gt; </a:t>
            </a:r>
            <a:r>
              <a:rPr lang="en-US" sz="2400" dirty="0" smtClean="0">
                <a:solidFill>
                  <a:srgbClr val="7030A0"/>
                </a:solidFill>
              </a:rPr>
              <a:t>Comment Out Region</a:t>
            </a:r>
            <a:r>
              <a:rPr lang="en-US" sz="2400" dirty="0" smtClean="0"/>
              <a:t>) </a:t>
            </a:r>
          </a:p>
          <a:p>
            <a:pPr lvl="1"/>
            <a:r>
              <a:rPr lang="en-US" dirty="0" smtClean="0"/>
              <a:t>Add code back in slowly to find the place where the bug is occurring.</a:t>
            </a:r>
          </a:p>
        </p:txBody>
      </p:sp>
    </p:spTree>
    <p:extLst>
      <p:ext uri="{BB962C8B-B14F-4D97-AF65-F5344CB8AC3E}">
        <p14:creationId xmlns:p14="http://schemas.microsoft.com/office/powerpoint/2010/main" val="259276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Nesting Review</a:t>
            </a:r>
            <a:endParaRPr lang="en-US" dirty="0"/>
          </a:p>
        </p:txBody>
      </p:sp>
      <p:sp>
        <p:nvSpPr>
          <p:cNvPr id="3" name="Content Placeholder 2"/>
          <p:cNvSpPr>
            <a:spLocks noGrp="1"/>
          </p:cNvSpPr>
          <p:nvPr>
            <p:ph idx="1"/>
          </p:nvPr>
        </p:nvSpPr>
        <p:spPr>
          <a:xfrm>
            <a:off x="457200" y="1600200"/>
            <a:ext cx="3914823" cy="5111487"/>
          </a:xfrm>
        </p:spPr>
        <p:txBody>
          <a:bodyPr>
            <a:normAutofit fontScale="85000" lnSpcReduction="10000"/>
          </a:bodyPr>
          <a:lstStyle/>
          <a:p>
            <a:pPr>
              <a:buNone/>
            </a:pPr>
            <a:r>
              <a:rPr lang="en-US" b="1" dirty="0" smtClean="0">
                <a:latin typeface="Calibri"/>
                <a:cs typeface="Calibri"/>
              </a:rPr>
              <a:t>for </a:t>
            </a:r>
            <a:r>
              <a:rPr lang="en-US" b="1" dirty="0" err="1" smtClean="0">
                <a:solidFill>
                  <a:srgbClr val="FF0000"/>
                </a:solidFill>
                <a:latin typeface="Calibri"/>
                <a:cs typeface="Calibri"/>
              </a:rPr>
              <a:t>i</a:t>
            </a:r>
            <a:r>
              <a:rPr lang="en-US" b="1" dirty="0" smtClean="0">
                <a:latin typeface="Calibri"/>
                <a:cs typeface="Calibri"/>
              </a:rPr>
              <a:t> in range(</a:t>
            </a:r>
            <a:r>
              <a:rPr lang="en-US" b="1" dirty="0" smtClean="0">
                <a:solidFill>
                  <a:srgbClr val="3366FF"/>
                </a:solidFill>
                <a:latin typeface="Calibri"/>
                <a:cs typeface="Calibri"/>
              </a:rPr>
              <a:t>3</a:t>
            </a:r>
            <a:r>
              <a:rPr lang="en-US" b="1" dirty="0" smtClean="0">
                <a:latin typeface="Calibri"/>
                <a:cs typeface="Calibri"/>
              </a:rPr>
              <a:t>):</a:t>
            </a:r>
          </a:p>
          <a:p>
            <a:pPr>
              <a:buNone/>
            </a:pPr>
            <a:r>
              <a:rPr lang="en-US" b="1" dirty="0" smtClean="0">
                <a:latin typeface="Calibri"/>
                <a:cs typeface="Calibri"/>
              </a:rPr>
              <a:t>	  for </a:t>
            </a:r>
            <a:r>
              <a:rPr lang="en-US" b="1" dirty="0" smtClean="0">
                <a:solidFill>
                  <a:srgbClr val="FF0000"/>
                </a:solidFill>
                <a:latin typeface="Calibri"/>
                <a:cs typeface="Calibri"/>
              </a:rPr>
              <a:t>j</a:t>
            </a:r>
            <a:r>
              <a:rPr lang="en-US" b="1" dirty="0" smtClean="0">
                <a:latin typeface="Calibri"/>
                <a:cs typeface="Calibri"/>
              </a:rPr>
              <a:t> in range(</a:t>
            </a:r>
            <a:r>
              <a:rPr lang="en-US" b="1" dirty="0" smtClean="0">
                <a:solidFill>
                  <a:srgbClr val="7030A0"/>
                </a:solidFill>
                <a:latin typeface="Calibri"/>
                <a:cs typeface="Calibri"/>
              </a:rPr>
              <a:t>5</a:t>
            </a:r>
            <a:r>
              <a:rPr lang="en-US" b="1" dirty="0" smtClean="0">
                <a:latin typeface="Calibri"/>
                <a:cs typeface="Calibri"/>
              </a:rPr>
              <a:t>):</a:t>
            </a:r>
          </a:p>
          <a:p>
            <a:pPr>
              <a:buNone/>
            </a:pPr>
            <a:r>
              <a:rPr lang="en-US" dirty="0" smtClean="0">
                <a:latin typeface="Calibri"/>
                <a:cs typeface="Calibri"/>
              </a:rPr>
              <a:t>		</a:t>
            </a:r>
            <a:r>
              <a:rPr lang="en-US" b="1" dirty="0" smtClean="0">
                <a:latin typeface="Calibri"/>
                <a:cs typeface="Calibri"/>
              </a:rPr>
              <a:t>         print("*", end='')</a:t>
            </a:r>
          </a:p>
          <a:p>
            <a:pPr>
              <a:buNone/>
            </a:pPr>
            <a:r>
              <a:rPr lang="en-US" b="1" dirty="0" smtClean="0">
                <a:latin typeface="Calibri"/>
                <a:cs typeface="Calibri"/>
              </a:rPr>
              <a:t>	  print()</a:t>
            </a:r>
          </a:p>
          <a:p>
            <a:pPr>
              <a:buNone/>
            </a:pPr>
            <a:endParaRPr lang="en-US" b="1" dirty="0" smtClean="0">
              <a:solidFill>
                <a:schemeClr val="accent5"/>
              </a:solidFill>
              <a:latin typeface="Calibri"/>
              <a:cs typeface="Calibri"/>
            </a:endParaRPr>
          </a:p>
          <a:p>
            <a:pPr>
              <a:buNone/>
            </a:pPr>
            <a:r>
              <a:rPr lang="en-US" b="1" dirty="0" smtClean="0">
                <a:solidFill>
                  <a:schemeClr val="accent5"/>
                </a:solidFill>
                <a:latin typeface="Calibri"/>
                <a:cs typeface="Calibri"/>
              </a:rPr>
              <a:t>&gt;&gt;&gt;</a:t>
            </a:r>
          </a:p>
          <a:p>
            <a:pPr>
              <a:buNone/>
            </a:pPr>
            <a:r>
              <a:rPr lang="en-US" b="1" dirty="0" smtClean="0">
                <a:solidFill>
                  <a:schemeClr val="accent5"/>
                </a:solidFill>
                <a:latin typeface="Calibri"/>
                <a:cs typeface="Calibri"/>
              </a:rPr>
              <a:t>* </a:t>
            </a:r>
            <a:r>
              <a:rPr lang="en-US" b="1" dirty="0">
                <a:solidFill>
                  <a:schemeClr val="accent5"/>
                </a:solidFill>
                <a:latin typeface="Calibri"/>
                <a:cs typeface="Calibri"/>
              </a:rPr>
              <a:t>* * * *</a:t>
            </a:r>
          </a:p>
          <a:p>
            <a:pPr>
              <a:buNone/>
            </a:pPr>
            <a:r>
              <a:rPr lang="en-US" b="1" dirty="0">
                <a:solidFill>
                  <a:schemeClr val="accent5"/>
                </a:solidFill>
                <a:latin typeface="Calibri"/>
                <a:cs typeface="Calibri"/>
              </a:rPr>
              <a:t>* * * * *</a:t>
            </a:r>
          </a:p>
          <a:p>
            <a:pPr>
              <a:buNone/>
            </a:pPr>
            <a:r>
              <a:rPr lang="en-US" b="1" dirty="0" smtClean="0">
                <a:solidFill>
                  <a:schemeClr val="accent5"/>
                </a:solidFill>
                <a:latin typeface="Calibri"/>
                <a:cs typeface="Calibri"/>
              </a:rPr>
              <a:t>* * </a:t>
            </a:r>
            <a:r>
              <a:rPr lang="en-US" b="1" dirty="0">
                <a:solidFill>
                  <a:schemeClr val="accent5"/>
                </a:solidFill>
                <a:latin typeface="Calibri"/>
                <a:cs typeface="Calibri"/>
              </a:rPr>
              <a:t>* * </a:t>
            </a:r>
            <a:r>
              <a:rPr lang="en-US" b="1" dirty="0" smtClean="0">
                <a:solidFill>
                  <a:schemeClr val="accent5"/>
                </a:solidFill>
                <a:latin typeface="Calibri"/>
                <a:cs typeface="Calibri"/>
              </a:rPr>
              <a:t>*</a:t>
            </a:r>
          </a:p>
          <a:p>
            <a:pPr>
              <a:buNone/>
            </a:pPr>
            <a:endParaRPr lang="en-US" dirty="0" smtClean="0"/>
          </a:p>
          <a:p>
            <a:pPr>
              <a:buNone/>
            </a:pPr>
            <a:r>
              <a:rPr lang="en-US" i="1" dirty="0" smtClean="0">
                <a:solidFill>
                  <a:srgbClr val="3366FF"/>
                </a:solidFill>
              </a:rPr>
              <a:t>3 rows </a:t>
            </a:r>
            <a:r>
              <a:rPr lang="en-US" i="1" dirty="0" smtClean="0"/>
              <a:t>and</a:t>
            </a:r>
            <a:r>
              <a:rPr lang="en-US" i="1" dirty="0" smtClean="0">
                <a:solidFill>
                  <a:srgbClr val="3366FF"/>
                </a:solidFill>
              </a:rPr>
              <a:t> </a:t>
            </a:r>
            <a:r>
              <a:rPr lang="en-US" i="1" dirty="0" smtClean="0">
                <a:solidFill>
                  <a:srgbClr val="7030A0"/>
                </a:solidFill>
              </a:rPr>
              <a:t>5</a:t>
            </a:r>
            <a:r>
              <a:rPr lang="en-US" i="1" dirty="0" smtClean="0">
                <a:solidFill>
                  <a:srgbClr val="3366FF"/>
                </a:solidFill>
              </a:rPr>
              <a:t> </a:t>
            </a:r>
            <a:r>
              <a:rPr lang="en-US" i="1" dirty="0" smtClean="0">
                <a:solidFill>
                  <a:srgbClr val="7030A0"/>
                </a:solidFill>
              </a:rPr>
              <a:t>columns</a:t>
            </a:r>
            <a:r>
              <a:rPr lang="en-US" i="1" dirty="0" smtClean="0"/>
              <a:t>!</a:t>
            </a:r>
          </a:p>
        </p:txBody>
      </p:sp>
      <p:sp>
        <p:nvSpPr>
          <p:cNvPr id="4" name="Content Placeholder 3"/>
          <p:cNvSpPr>
            <a:spLocks noGrp="1"/>
          </p:cNvSpPr>
          <p:nvPr>
            <p:ph sz="half" idx="4294967295"/>
          </p:nvPr>
        </p:nvSpPr>
        <p:spPr>
          <a:xfrm>
            <a:off x="4648200" y="1600200"/>
            <a:ext cx="4038600" cy="4525963"/>
          </a:xfrm>
        </p:spPr>
        <p:txBody>
          <a:bodyPr>
            <a:normAutofit/>
          </a:bodyPr>
          <a:lstStyle/>
          <a:p>
            <a:pPr marL="0" indent="0">
              <a:buNone/>
            </a:pPr>
            <a:r>
              <a:rPr lang="en-US" sz="2800" dirty="0" smtClean="0"/>
              <a:t>Remember, </a:t>
            </a:r>
            <a:r>
              <a:rPr lang="en-US" sz="2800" b="1" dirty="0" err="1" smtClean="0">
                <a:solidFill>
                  <a:srgbClr val="FF0000"/>
                </a:solidFill>
              </a:rPr>
              <a:t>i</a:t>
            </a:r>
            <a:r>
              <a:rPr lang="en-US" sz="2800" dirty="0" smtClean="0"/>
              <a:t> and </a:t>
            </a:r>
            <a:r>
              <a:rPr lang="en-US" sz="2800" b="1" dirty="0" smtClean="0">
                <a:solidFill>
                  <a:srgbClr val="FF0000"/>
                </a:solidFill>
              </a:rPr>
              <a:t>j</a:t>
            </a:r>
            <a:r>
              <a:rPr lang="en-US" sz="2800" dirty="0" smtClean="0"/>
              <a:t> are traditionally used as counters for nested loops, followed by </a:t>
            </a:r>
            <a:r>
              <a:rPr lang="en-US" sz="2800" b="1" dirty="0" smtClean="0">
                <a:solidFill>
                  <a:srgbClr val="FF0000"/>
                </a:solidFill>
              </a:rPr>
              <a:t>k</a:t>
            </a:r>
            <a:r>
              <a:rPr lang="en-US" sz="2800" dirty="0" smtClean="0"/>
              <a:t>, etc.</a:t>
            </a:r>
          </a:p>
          <a:p>
            <a:endParaRPr lang="en-US" dirty="0" smtClean="0"/>
          </a:p>
          <a:p>
            <a:pPr marL="0" indent="0">
              <a:buNone/>
            </a:pPr>
            <a:r>
              <a:rPr lang="en-US" b="1" dirty="0" err="1" smtClean="0">
                <a:solidFill>
                  <a:srgbClr val="FF0000"/>
                </a:solidFill>
              </a:rPr>
              <a:t>i</a:t>
            </a:r>
            <a:r>
              <a:rPr lang="en-US" dirty="0" smtClean="0">
                <a:solidFill>
                  <a:srgbClr val="FF0000"/>
                </a:solidFill>
              </a:rPr>
              <a:t> = row</a:t>
            </a:r>
          </a:p>
          <a:p>
            <a:pPr marL="0" indent="0">
              <a:buNone/>
            </a:pPr>
            <a:r>
              <a:rPr lang="en-US" b="1" dirty="0" smtClean="0">
                <a:solidFill>
                  <a:srgbClr val="FF0000"/>
                </a:solidFill>
              </a:rPr>
              <a:t>j</a:t>
            </a:r>
            <a:r>
              <a:rPr lang="en-US" dirty="0" smtClean="0">
                <a:solidFill>
                  <a:srgbClr val="FF0000"/>
                </a:solidFill>
              </a:rPr>
              <a:t> = column</a:t>
            </a:r>
          </a:p>
          <a:p>
            <a:endParaRPr lang="en-US" dirty="0" smtClean="0"/>
          </a:p>
        </p:txBody>
      </p:sp>
    </p:spTree>
    <p:extLst>
      <p:ext uri="{BB962C8B-B14F-4D97-AF65-F5344CB8AC3E}">
        <p14:creationId xmlns:p14="http://schemas.microsoft.com/office/powerpoint/2010/main" val="2886823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Today</a:t>
            </a:r>
            <a:endParaRPr lang="en-US" dirty="0"/>
          </a:p>
        </p:txBody>
      </p:sp>
      <p:sp>
        <p:nvSpPr>
          <p:cNvPr id="5" name="TextBox 4"/>
          <p:cNvSpPr txBox="1"/>
          <p:nvPr/>
        </p:nvSpPr>
        <p:spPr>
          <a:xfrm>
            <a:off x="457200" y="1617523"/>
            <a:ext cx="7751285" cy="3046988"/>
          </a:xfrm>
          <a:prstGeom prst="rect">
            <a:avLst/>
          </a:prstGeom>
          <a:noFill/>
        </p:spPr>
        <p:txBody>
          <a:bodyPr wrap="square" rtlCol="0">
            <a:spAutoFit/>
          </a:bodyPr>
          <a:lstStyle/>
          <a:p>
            <a:pPr marL="285750" indent="-285750">
              <a:lnSpc>
                <a:spcPct val="120000"/>
              </a:lnSpc>
              <a:buFont typeface="Arial"/>
              <a:buChar char="•"/>
            </a:pPr>
            <a:r>
              <a:rPr lang="en-US" sz="3200" dirty="0" smtClean="0">
                <a:latin typeface="Cambria"/>
                <a:cs typeface="Cambria"/>
              </a:rPr>
              <a:t>More Debugging</a:t>
            </a:r>
          </a:p>
          <a:p>
            <a:pPr marL="285750" indent="-285750">
              <a:lnSpc>
                <a:spcPct val="120000"/>
              </a:lnSpc>
              <a:buFont typeface="Arial"/>
              <a:buChar char="•"/>
            </a:pPr>
            <a:endParaRPr lang="en-US" sz="3200" dirty="0">
              <a:latin typeface="Cambria"/>
              <a:cs typeface="Cambria"/>
            </a:endParaRPr>
          </a:p>
          <a:p>
            <a:pPr marL="285750" indent="-285750">
              <a:lnSpc>
                <a:spcPct val="120000"/>
              </a:lnSpc>
              <a:buFont typeface="Arial"/>
              <a:buChar char="•"/>
            </a:pPr>
            <a:r>
              <a:rPr lang="en-US" sz="3200" dirty="0" smtClean="0">
                <a:latin typeface="Cambria"/>
                <a:cs typeface="Cambria"/>
              </a:rPr>
              <a:t>Error Types</a:t>
            </a:r>
            <a:endParaRPr lang="en-US" sz="3200" dirty="0" smtClean="0">
              <a:latin typeface="Cambria"/>
              <a:cs typeface="Cambria"/>
            </a:endParaRPr>
          </a:p>
          <a:p>
            <a:pPr marL="285750" indent="-285750">
              <a:lnSpc>
                <a:spcPct val="120000"/>
              </a:lnSpc>
              <a:buFont typeface="Arial"/>
              <a:buChar char="•"/>
            </a:pPr>
            <a:endParaRPr lang="en-US" sz="3200" dirty="0">
              <a:latin typeface="Cambria"/>
              <a:cs typeface="Cambria"/>
            </a:endParaRPr>
          </a:p>
          <a:p>
            <a:pPr marL="285750" indent="-285750">
              <a:lnSpc>
                <a:spcPct val="120000"/>
              </a:lnSpc>
              <a:buFont typeface="Arial"/>
              <a:buChar char="•"/>
            </a:pPr>
            <a:r>
              <a:rPr lang="en-US" sz="3200" dirty="0" smtClean="0">
                <a:latin typeface="Cambria"/>
                <a:cs typeface="Cambria"/>
              </a:rPr>
              <a:t>Nested For Loops</a:t>
            </a:r>
          </a:p>
        </p:txBody>
      </p:sp>
      <p:pic>
        <p:nvPicPr>
          <p:cNvPr id="2" name="Picture 2" descr="https://s-media-cache-ak0.pinimg.com/736x/94/bc/ce/94bccec9cad4070eb135159eb3e4684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800" y="248610"/>
            <a:ext cx="3810000" cy="2537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5269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457200" y="2802767"/>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FFFFFF"/>
                </a:solidFill>
                <a:latin typeface="Cambria"/>
                <a:ea typeface="+mj-ea"/>
                <a:cs typeface="Cambria"/>
              </a:defRPr>
            </a:lvl1pPr>
          </a:lstStyle>
          <a:p>
            <a:r>
              <a:rPr lang="en-US" smtClean="0"/>
              <a:t>Questions?</a:t>
            </a:r>
            <a:endParaRPr lang="en-US" dirty="0"/>
          </a:p>
        </p:txBody>
      </p:sp>
    </p:spTree>
    <p:extLst>
      <p:ext uri="{BB962C8B-B14F-4D97-AF65-F5344CB8AC3E}">
        <p14:creationId xmlns:p14="http://schemas.microsoft.com/office/powerpoint/2010/main" val="40407123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Typical software engineer's day…</a:t>
            </a:r>
            <a:endParaRPr lang="en-US" dirty="0"/>
          </a:p>
        </p:txBody>
      </p:sp>
      <p:graphicFrame>
        <p:nvGraphicFramePr>
          <p:cNvPr id="4" name="Content Placeholder 3"/>
          <p:cNvGraphicFramePr>
            <a:graphicFrameLocks/>
          </p:cNvGraphicFramePr>
          <p:nvPr>
            <p:extLst/>
          </p:nvPr>
        </p:nvGraphicFramePr>
        <p:xfrm>
          <a:off x="457200" y="1774825"/>
          <a:ext cx="8229600" cy="46259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21017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Typical software engineer's Programming time…</a:t>
            </a:r>
            <a:endParaRPr lang="en-US" dirty="0"/>
          </a:p>
        </p:txBody>
      </p:sp>
      <p:graphicFrame>
        <p:nvGraphicFramePr>
          <p:cNvPr id="4" name="Content Placeholder 3"/>
          <p:cNvGraphicFramePr>
            <a:graphicFrameLocks noGrp="1"/>
          </p:cNvGraphicFramePr>
          <p:nvPr>
            <p:ph idx="1"/>
            <p:extLst/>
          </p:nvPr>
        </p:nvGraphicFramePr>
        <p:xfrm>
          <a:off x="457200" y="1774825"/>
          <a:ext cx="8229600" cy="4625975"/>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7239000" y="6096000"/>
            <a:ext cx="1811088" cy="646331"/>
          </a:xfrm>
          <a:prstGeom prst="rect">
            <a:avLst/>
          </a:prstGeom>
        </p:spPr>
        <p:txBody>
          <a:bodyPr wrap="none">
            <a:spAutoFit/>
          </a:bodyPr>
          <a:lstStyle/>
          <a:p>
            <a:r>
              <a:rPr lang="en-US" dirty="0" smtClean="0"/>
              <a:t>Source:</a:t>
            </a:r>
          </a:p>
          <a:p>
            <a:r>
              <a:rPr lang="en-US" dirty="0" smtClean="0"/>
              <a:t>Britton et al 2012</a:t>
            </a:r>
            <a:endParaRPr lang="en-US" dirty="0"/>
          </a:p>
        </p:txBody>
      </p:sp>
    </p:spTree>
    <p:extLst>
      <p:ext uri="{BB962C8B-B14F-4D97-AF65-F5344CB8AC3E}">
        <p14:creationId xmlns:p14="http://schemas.microsoft.com/office/powerpoint/2010/main" val="2942475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384" y="2262618"/>
            <a:ext cx="2438400" cy="246803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Debugging</a:t>
            </a:r>
            <a:endParaRPr lang="en-US" dirty="0"/>
          </a:p>
        </p:txBody>
      </p:sp>
      <p:sp>
        <p:nvSpPr>
          <p:cNvPr id="3" name="Content Placeholder 2"/>
          <p:cNvSpPr>
            <a:spLocks noGrp="1"/>
          </p:cNvSpPr>
          <p:nvPr>
            <p:ph idx="1"/>
          </p:nvPr>
        </p:nvSpPr>
        <p:spPr>
          <a:xfrm>
            <a:off x="296562" y="1565190"/>
            <a:ext cx="8390238" cy="5140410"/>
          </a:xfrm>
        </p:spPr>
        <p:txBody>
          <a:bodyPr>
            <a:normAutofit fontScale="92500" lnSpcReduction="10000"/>
          </a:bodyPr>
          <a:lstStyle/>
          <a:p>
            <a:pPr marL="0" indent="0">
              <a:lnSpc>
                <a:spcPct val="120000"/>
              </a:lnSpc>
              <a:buNone/>
            </a:pPr>
            <a:r>
              <a:rPr lang="en-US" sz="3500" dirty="0"/>
              <a:t>Every programmer creates </a:t>
            </a:r>
            <a:r>
              <a:rPr lang="en-US" sz="3500" dirty="0" smtClean="0"/>
              <a:t>bugs when </a:t>
            </a:r>
            <a:r>
              <a:rPr lang="en-US" sz="3500" dirty="0"/>
              <a:t>they write </a:t>
            </a:r>
            <a:r>
              <a:rPr lang="en-US" sz="3500" dirty="0" smtClean="0"/>
              <a:t>code</a:t>
            </a:r>
            <a:r>
              <a:rPr lang="en-US" sz="3500" dirty="0"/>
              <a:t>!</a:t>
            </a:r>
            <a:endParaRPr lang="en-US" sz="3500" dirty="0" smtClean="0"/>
          </a:p>
          <a:p>
            <a:endParaRPr lang="en-US" dirty="0"/>
          </a:p>
          <a:p>
            <a:pPr marL="0" indent="0">
              <a:buNone/>
            </a:pPr>
            <a:r>
              <a:rPr lang="en-US" i="1" dirty="0"/>
              <a:t>But you can reduce them by:</a:t>
            </a:r>
          </a:p>
          <a:p>
            <a:pPr lvl="1">
              <a:buFont typeface="Arial" panose="020B0604020202020204" pitchFamily="34" charset="0"/>
              <a:buChar char="•"/>
            </a:pPr>
            <a:r>
              <a:rPr lang="en-US" dirty="0"/>
              <a:t>Thinking through the algorithm </a:t>
            </a:r>
            <a:r>
              <a:rPr lang="en-US" dirty="0" smtClean="0"/>
              <a:t>before coding</a:t>
            </a:r>
            <a:endParaRPr lang="en-US" dirty="0"/>
          </a:p>
          <a:p>
            <a:pPr lvl="1">
              <a:buFont typeface="Arial" panose="020B0604020202020204" pitchFamily="34" charset="0"/>
              <a:buChar char="•"/>
            </a:pPr>
            <a:endParaRPr lang="en-US" dirty="0"/>
          </a:p>
          <a:p>
            <a:pPr lvl="1">
              <a:buFont typeface="Arial" panose="020B0604020202020204" pitchFamily="34" charset="0"/>
              <a:buChar char="•"/>
            </a:pPr>
            <a:r>
              <a:rPr lang="en-US" dirty="0" smtClean="0"/>
              <a:t>Following </a:t>
            </a:r>
            <a:r>
              <a:rPr lang="en-US" dirty="0"/>
              <a:t>good coding </a:t>
            </a:r>
            <a:r>
              <a:rPr lang="en-US" dirty="0" smtClean="0"/>
              <a:t>practices while coding</a:t>
            </a:r>
            <a:endParaRPr lang="en-US" dirty="0"/>
          </a:p>
          <a:p>
            <a:pPr lvl="2">
              <a:buFont typeface="Arial" panose="020B0604020202020204" pitchFamily="34" charset="0"/>
              <a:buChar char="•"/>
            </a:pPr>
            <a:r>
              <a:rPr lang="en-US" dirty="0"/>
              <a:t>Clear variable names, formatting, comments</a:t>
            </a:r>
          </a:p>
          <a:p>
            <a:pPr lvl="2">
              <a:buFont typeface="Arial" panose="020B0604020202020204" pitchFamily="34" charset="0"/>
              <a:buChar char="•"/>
            </a:pPr>
            <a:r>
              <a:rPr lang="en-US" dirty="0"/>
              <a:t>Test your code as you write it, not at the end</a:t>
            </a:r>
            <a:r>
              <a:rPr lang="en-US" dirty="0" smtClean="0"/>
              <a:t>!</a:t>
            </a:r>
          </a:p>
          <a:p>
            <a:pPr lvl="2">
              <a:buFont typeface="Arial" panose="020B0604020202020204" pitchFamily="34" charset="0"/>
              <a:buChar char="•"/>
            </a:pPr>
            <a:endParaRPr lang="en-US" dirty="0"/>
          </a:p>
          <a:p>
            <a:pPr lvl="1">
              <a:buFont typeface="Arial" panose="020B0604020202020204" pitchFamily="34" charset="0"/>
              <a:buChar char="•"/>
            </a:pPr>
            <a:r>
              <a:rPr lang="en-US" dirty="0" smtClean="0"/>
              <a:t>Coming </a:t>
            </a:r>
            <a:r>
              <a:rPr lang="en-US" dirty="0"/>
              <a:t>up with multiple sets of test </a:t>
            </a:r>
            <a:r>
              <a:rPr lang="en-US" dirty="0" smtClean="0"/>
              <a:t>data</a:t>
            </a:r>
            <a:endParaRPr lang="en-US" dirty="0"/>
          </a:p>
        </p:txBody>
      </p:sp>
    </p:spTree>
    <p:extLst>
      <p:ext uri="{BB962C8B-B14F-4D97-AF65-F5344CB8AC3E}">
        <p14:creationId xmlns:p14="http://schemas.microsoft.com/office/powerpoint/2010/main" val="1942946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IDLE’s Messages</a:t>
            </a:r>
            <a:endParaRPr lang="en-US" dirty="0"/>
          </a:p>
        </p:txBody>
      </p:sp>
      <p:sp>
        <p:nvSpPr>
          <p:cNvPr id="3" name="Content Placeholder 2"/>
          <p:cNvSpPr>
            <a:spLocks noGrp="1"/>
          </p:cNvSpPr>
          <p:nvPr>
            <p:ph idx="1"/>
          </p:nvPr>
        </p:nvSpPr>
        <p:spPr>
          <a:xfrm>
            <a:off x="457200" y="1775191"/>
            <a:ext cx="8229600" cy="4625609"/>
          </a:xfrm>
        </p:spPr>
        <p:txBody>
          <a:bodyPr>
            <a:normAutofit fontScale="85000" lnSpcReduction="20000"/>
          </a:bodyPr>
          <a:lstStyle/>
          <a:p>
            <a:pPr marL="0" indent="0">
              <a:lnSpc>
                <a:spcPct val="120000"/>
              </a:lnSpc>
              <a:buNone/>
            </a:pPr>
            <a:r>
              <a:rPr lang="en-US" dirty="0" smtClean="0"/>
              <a:t>Pay attention to the error messages you get from IDLE!</a:t>
            </a:r>
          </a:p>
          <a:p>
            <a:pPr lvl="1">
              <a:lnSpc>
                <a:spcPct val="120000"/>
              </a:lnSpc>
            </a:pPr>
            <a:r>
              <a:rPr lang="en-US" dirty="0" smtClean="0"/>
              <a:t>They will often tell you what seems to be going wrong, and where (generally) to look.</a:t>
            </a:r>
          </a:p>
          <a:p>
            <a:pPr>
              <a:lnSpc>
                <a:spcPct val="120000"/>
              </a:lnSpc>
            </a:pPr>
            <a:endParaRPr lang="en-US" dirty="0"/>
          </a:p>
          <a:p>
            <a:pPr marL="0" indent="0">
              <a:lnSpc>
                <a:spcPct val="120000"/>
              </a:lnSpc>
              <a:buNone/>
            </a:pPr>
            <a:r>
              <a:rPr lang="en-US" dirty="0"/>
              <a:t>But IDLE's error messages are just its </a:t>
            </a:r>
            <a:r>
              <a:rPr lang="en-US" i="1" dirty="0"/>
              <a:t>guess</a:t>
            </a:r>
            <a:r>
              <a:rPr lang="en-US" dirty="0"/>
              <a:t> about what is wrong with your code</a:t>
            </a:r>
          </a:p>
          <a:p>
            <a:pPr lvl="1">
              <a:lnSpc>
                <a:spcPct val="120000"/>
              </a:lnSpc>
            </a:pPr>
            <a:r>
              <a:rPr lang="en-US" dirty="0"/>
              <a:t>Sometimes an error is a symptom of another problem in your code.</a:t>
            </a:r>
          </a:p>
          <a:p>
            <a:pPr lvl="1">
              <a:lnSpc>
                <a:spcPct val="120000"/>
              </a:lnSpc>
            </a:pPr>
            <a:r>
              <a:rPr lang="en-US" dirty="0"/>
              <a:t>The error may not be where Python thinks it is! </a:t>
            </a:r>
            <a:r>
              <a:rPr lang="en-US" dirty="0" smtClean="0"/>
              <a:t/>
            </a:r>
            <a:br>
              <a:rPr lang="en-US" dirty="0" smtClean="0"/>
            </a:br>
            <a:r>
              <a:rPr lang="en-US" i="1" dirty="0" smtClean="0">
                <a:solidFill>
                  <a:srgbClr val="0070C0"/>
                </a:solidFill>
              </a:rPr>
              <a:t>Look </a:t>
            </a:r>
            <a:r>
              <a:rPr lang="en-US" i="1" dirty="0">
                <a:solidFill>
                  <a:srgbClr val="0070C0"/>
                </a:solidFill>
              </a:rPr>
              <a:t>above as well.</a:t>
            </a:r>
          </a:p>
        </p:txBody>
      </p:sp>
    </p:spTree>
    <p:extLst>
      <p:ext uri="{BB962C8B-B14F-4D97-AF65-F5344CB8AC3E}">
        <p14:creationId xmlns:p14="http://schemas.microsoft.com/office/powerpoint/2010/main" val="1587778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SyntaxError</a:t>
            </a:r>
            <a:endParaRPr lang="en-US" dirty="0"/>
          </a:p>
        </p:txBody>
      </p:sp>
      <p:sp>
        <p:nvSpPr>
          <p:cNvPr id="3" name="Content Placeholder 2"/>
          <p:cNvSpPr>
            <a:spLocks noGrp="1"/>
          </p:cNvSpPr>
          <p:nvPr>
            <p:ph idx="1"/>
          </p:nvPr>
        </p:nvSpPr>
        <p:spPr/>
        <p:txBody>
          <a:bodyPr/>
          <a:lstStyle/>
          <a:p>
            <a:pPr marL="118872" indent="0">
              <a:buNone/>
            </a:pPr>
            <a:endParaRPr lang="en-US" dirty="0" smtClean="0"/>
          </a:p>
          <a:p>
            <a:pPr marL="118872" indent="0">
              <a:buNone/>
            </a:pPr>
            <a:endParaRPr lang="en-US" dirty="0"/>
          </a:p>
          <a:p>
            <a:pPr marL="118872" indent="0">
              <a:buNone/>
            </a:pPr>
            <a:r>
              <a:rPr lang="sv-SE" dirty="0">
                <a:latin typeface="Calibri"/>
                <a:cs typeface="Calibri"/>
              </a:rPr>
              <a:t>&gt;&gt;&gt; </a:t>
            </a:r>
            <a:r>
              <a:rPr lang="sv-SE" dirty="0">
                <a:solidFill>
                  <a:srgbClr val="FF0000"/>
                </a:solidFill>
                <a:latin typeface="Calibri"/>
                <a:cs typeface="Calibri"/>
              </a:rPr>
              <a:t>var1 = var2</a:t>
            </a:r>
            <a:r>
              <a:rPr lang="sv-SE" dirty="0">
                <a:latin typeface="Calibri"/>
                <a:cs typeface="Calibri"/>
              </a:rPr>
              <a:t> </a:t>
            </a:r>
            <a:r>
              <a:rPr lang="sv-SE" dirty="0" smtClean="0">
                <a:solidFill>
                  <a:srgbClr val="FF0000"/>
                </a:solidFill>
                <a:latin typeface="Calibri"/>
                <a:cs typeface="Calibri"/>
              </a:rPr>
              <a:t>/</a:t>
            </a:r>
          </a:p>
          <a:p>
            <a:pPr marL="118872" indent="0">
              <a:buNone/>
            </a:pPr>
            <a:endParaRPr lang="sv-SE" dirty="0">
              <a:latin typeface="Calibri"/>
              <a:cs typeface="Calibri"/>
            </a:endParaRPr>
          </a:p>
          <a:p>
            <a:pPr marL="118872" indent="0">
              <a:buNone/>
            </a:pPr>
            <a:r>
              <a:rPr lang="sv-SE" dirty="0">
                <a:solidFill>
                  <a:srgbClr val="FF0000"/>
                </a:solidFill>
                <a:latin typeface="Calibri"/>
                <a:cs typeface="Calibri"/>
              </a:rPr>
              <a:t>SyntaxError</a:t>
            </a:r>
            <a:r>
              <a:rPr lang="sv-SE" dirty="0">
                <a:latin typeface="Calibri"/>
                <a:cs typeface="Calibri"/>
              </a:rPr>
              <a:t>: invalid syntax</a:t>
            </a:r>
            <a:endParaRPr lang="en-US" dirty="0">
              <a:latin typeface="Calibri"/>
              <a:cs typeface="Calibri"/>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881" y="1828800"/>
            <a:ext cx="8258175" cy="752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0879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NameError</a:t>
            </a:r>
            <a:endParaRPr lang="en-US" dirty="0"/>
          </a:p>
        </p:txBody>
      </p:sp>
      <p:sp>
        <p:nvSpPr>
          <p:cNvPr id="3" name="Content Placeholder 2"/>
          <p:cNvSpPr>
            <a:spLocks noGrp="1"/>
          </p:cNvSpPr>
          <p:nvPr>
            <p:ph idx="1"/>
          </p:nvPr>
        </p:nvSpPr>
        <p:spPr/>
        <p:txBody>
          <a:bodyPr/>
          <a:lstStyle/>
          <a:p>
            <a:pPr marL="118872" indent="0">
              <a:buNone/>
            </a:pPr>
            <a:endParaRPr lang="en-US" dirty="0" smtClean="0"/>
          </a:p>
          <a:p>
            <a:pPr marL="118872" indent="0">
              <a:buNone/>
            </a:pPr>
            <a:endParaRPr lang="en-US" dirty="0">
              <a:latin typeface="Calibri"/>
              <a:cs typeface="Calibri"/>
            </a:endParaRPr>
          </a:p>
          <a:p>
            <a:pPr marL="118872" indent="0">
              <a:buNone/>
            </a:pPr>
            <a:r>
              <a:rPr lang="en-US" dirty="0">
                <a:latin typeface="Calibri"/>
                <a:cs typeface="Calibri"/>
              </a:rPr>
              <a:t>&gt;&gt;&gt; </a:t>
            </a:r>
            <a:r>
              <a:rPr lang="en-US" dirty="0">
                <a:solidFill>
                  <a:srgbClr val="FF0000"/>
                </a:solidFill>
                <a:latin typeface="Calibri"/>
                <a:cs typeface="Calibri"/>
              </a:rPr>
              <a:t>variable1 = variable2 + 10</a:t>
            </a:r>
          </a:p>
          <a:p>
            <a:pPr marL="118872" indent="0">
              <a:buNone/>
            </a:pPr>
            <a:endParaRPr lang="en-US" dirty="0">
              <a:latin typeface="Calibri"/>
              <a:cs typeface="Calibri"/>
            </a:endParaRPr>
          </a:p>
          <a:p>
            <a:pPr marL="118872" indent="0">
              <a:buNone/>
            </a:pPr>
            <a:r>
              <a:rPr lang="en-US" dirty="0" err="1">
                <a:latin typeface="Calibri"/>
                <a:cs typeface="Calibri"/>
              </a:rPr>
              <a:t>Traceback</a:t>
            </a:r>
            <a:r>
              <a:rPr lang="en-US" dirty="0">
                <a:latin typeface="Calibri"/>
                <a:cs typeface="Calibri"/>
              </a:rPr>
              <a:t> (most recent call last):</a:t>
            </a:r>
          </a:p>
          <a:p>
            <a:pPr marL="118872" indent="0">
              <a:buNone/>
            </a:pPr>
            <a:r>
              <a:rPr lang="en-US" dirty="0">
                <a:latin typeface="Calibri"/>
                <a:cs typeface="Calibri"/>
              </a:rPr>
              <a:t>  File "&lt;pyshell#5&gt;", line 1, in &lt;module&gt;</a:t>
            </a:r>
          </a:p>
          <a:p>
            <a:pPr marL="118872" indent="0">
              <a:buNone/>
            </a:pPr>
            <a:r>
              <a:rPr lang="en-US" dirty="0">
                <a:latin typeface="Calibri"/>
                <a:cs typeface="Calibri"/>
              </a:rPr>
              <a:t>    variable1 = variable2 + 10</a:t>
            </a:r>
          </a:p>
          <a:p>
            <a:pPr marL="118872" indent="0">
              <a:buNone/>
            </a:pPr>
            <a:r>
              <a:rPr lang="en-US" dirty="0" err="1">
                <a:solidFill>
                  <a:srgbClr val="FF0000"/>
                </a:solidFill>
                <a:latin typeface="Calibri"/>
                <a:cs typeface="Calibri"/>
              </a:rPr>
              <a:t>NameError</a:t>
            </a:r>
            <a:r>
              <a:rPr lang="en-US" dirty="0">
                <a:latin typeface="Calibri"/>
                <a:cs typeface="Calibri"/>
              </a:rPr>
              <a:t>: name 'variable2' is not defined</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2" y="1676400"/>
            <a:ext cx="8258175" cy="1028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7400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TypeError</a:t>
            </a:r>
            <a:endParaRPr lang="en-US" dirty="0"/>
          </a:p>
        </p:txBody>
      </p:sp>
      <p:sp>
        <p:nvSpPr>
          <p:cNvPr id="3" name="Content Placeholder 2"/>
          <p:cNvSpPr>
            <a:spLocks noGrp="1"/>
          </p:cNvSpPr>
          <p:nvPr>
            <p:ph idx="1"/>
          </p:nvPr>
        </p:nvSpPr>
        <p:spPr/>
        <p:txBody>
          <a:bodyPr>
            <a:normAutofit lnSpcReduction="10000"/>
          </a:bodyPr>
          <a:lstStyle/>
          <a:p>
            <a:pPr marL="118872" indent="0">
              <a:buNone/>
            </a:pPr>
            <a:endParaRPr lang="en-US" dirty="0" smtClean="0">
              <a:latin typeface="Calibri"/>
              <a:cs typeface="Calibri"/>
            </a:endParaRPr>
          </a:p>
          <a:p>
            <a:pPr marL="118872" indent="0">
              <a:buNone/>
            </a:pPr>
            <a:endParaRPr lang="en-US" dirty="0">
              <a:latin typeface="Calibri"/>
              <a:cs typeface="Calibri"/>
            </a:endParaRPr>
          </a:p>
          <a:p>
            <a:pPr marL="118872" indent="0">
              <a:buNone/>
            </a:pPr>
            <a:r>
              <a:rPr lang="en-US" dirty="0">
                <a:latin typeface="Calibri"/>
                <a:cs typeface="Calibri"/>
              </a:rPr>
              <a:t>&gt;&gt;&gt; </a:t>
            </a:r>
            <a:r>
              <a:rPr lang="en-US" dirty="0">
                <a:solidFill>
                  <a:srgbClr val="FF0000"/>
                </a:solidFill>
                <a:latin typeface="Calibri"/>
                <a:cs typeface="Calibri"/>
              </a:rPr>
              <a:t>"string" / "</a:t>
            </a:r>
            <a:r>
              <a:rPr lang="en-US" dirty="0" err="1">
                <a:solidFill>
                  <a:srgbClr val="FF0000"/>
                </a:solidFill>
                <a:latin typeface="Calibri"/>
                <a:cs typeface="Calibri"/>
              </a:rPr>
              <a:t>otherstring</a:t>
            </a:r>
            <a:r>
              <a:rPr lang="en-US" dirty="0">
                <a:solidFill>
                  <a:srgbClr val="FF0000"/>
                </a:solidFill>
                <a:latin typeface="Calibri"/>
                <a:cs typeface="Calibri"/>
              </a:rPr>
              <a:t>"</a:t>
            </a:r>
          </a:p>
          <a:p>
            <a:pPr marL="118872" indent="0">
              <a:buNone/>
            </a:pPr>
            <a:endParaRPr lang="en-US" dirty="0">
              <a:latin typeface="Calibri"/>
              <a:cs typeface="Calibri"/>
            </a:endParaRPr>
          </a:p>
          <a:p>
            <a:pPr marL="118872" indent="0">
              <a:buNone/>
            </a:pPr>
            <a:r>
              <a:rPr lang="en-US" dirty="0" err="1">
                <a:latin typeface="Calibri"/>
                <a:cs typeface="Calibri"/>
              </a:rPr>
              <a:t>Traceback</a:t>
            </a:r>
            <a:r>
              <a:rPr lang="en-US" dirty="0">
                <a:latin typeface="Calibri"/>
                <a:cs typeface="Calibri"/>
              </a:rPr>
              <a:t> (most recent call last):</a:t>
            </a:r>
          </a:p>
          <a:p>
            <a:pPr marL="118872" indent="0">
              <a:buNone/>
            </a:pPr>
            <a:r>
              <a:rPr lang="en-US" dirty="0">
                <a:latin typeface="Calibri"/>
                <a:cs typeface="Calibri"/>
              </a:rPr>
              <a:t>  File "&lt;pyshell#17&gt;", line 1, in &lt;module&gt;</a:t>
            </a:r>
          </a:p>
          <a:p>
            <a:pPr marL="118872" indent="0">
              <a:buNone/>
            </a:pPr>
            <a:r>
              <a:rPr lang="en-US" dirty="0">
                <a:latin typeface="Calibri"/>
                <a:cs typeface="Calibri"/>
              </a:rPr>
              <a:t>    "string" / "</a:t>
            </a:r>
            <a:r>
              <a:rPr lang="en-US" dirty="0" err="1">
                <a:latin typeface="Calibri"/>
                <a:cs typeface="Calibri"/>
              </a:rPr>
              <a:t>otherstring</a:t>
            </a:r>
            <a:r>
              <a:rPr lang="en-US" dirty="0">
                <a:latin typeface="Calibri"/>
                <a:cs typeface="Calibri"/>
              </a:rPr>
              <a:t>"</a:t>
            </a:r>
          </a:p>
          <a:p>
            <a:pPr marL="118872" indent="0">
              <a:buNone/>
            </a:pPr>
            <a:r>
              <a:rPr lang="en-US" dirty="0" err="1">
                <a:solidFill>
                  <a:srgbClr val="FF0000"/>
                </a:solidFill>
                <a:latin typeface="Calibri"/>
                <a:cs typeface="Calibri"/>
              </a:rPr>
              <a:t>TypeError</a:t>
            </a:r>
            <a:r>
              <a:rPr lang="en-US" dirty="0">
                <a:latin typeface="Calibri"/>
                <a:cs typeface="Calibri"/>
              </a:rPr>
              <a:t>: unsupported operand type(s) for /: '</a:t>
            </a:r>
            <a:r>
              <a:rPr lang="en-US" dirty="0" err="1">
                <a:latin typeface="Calibri"/>
                <a:cs typeface="Calibri"/>
              </a:rPr>
              <a:t>str</a:t>
            </a:r>
            <a:r>
              <a:rPr lang="en-US" dirty="0">
                <a:latin typeface="Calibri"/>
                <a:cs typeface="Calibri"/>
              </a:rPr>
              <a:t>' and '</a:t>
            </a:r>
            <a:r>
              <a:rPr lang="en-US" dirty="0" err="1">
                <a:latin typeface="Calibri"/>
                <a:cs typeface="Calibri"/>
              </a:rPr>
              <a:t>str</a:t>
            </a:r>
            <a:r>
              <a:rPr lang="en-US" dirty="0">
                <a:latin typeface="Calibri"/>
                <a:cs typeface="Calibri"/>
              </a:rPr>
              <a: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2" y="1600200"/>
            <a:ext cx="8258175" cy="10382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9754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Information-Infrastructure">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Calibri"/>
            <a:cs typeface="Calibri"/>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Information-Infrastructure.potx</Template>
  <TotalTime>416</TotalTime>
  <Words>697</Words>
  <Application>Microsoft Office PowerPoint</Application>
  <PresentationFormat>On-screen Show (4:3)</PresentationFormat>
  <Paragraphs>135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Cambria</vt:lpstr>
      <vt:lpstr>Georgia</vt:lpstr>
      <vt:lpstr>Information-Infrastructure</vt:lpstr>
      <vt:lpstr>I210 – Introduction to Programming with Python</vt:lpstr>
      <vt:lpstr>Today</vt:lpstr>
      <vt:lpstr>Typical software engineer's day…</vt:lpstr>
      <vt:lpstr>Typical software engineer's Programming time…</vt:lpstr>
      <vt:lpstr>Debugging</vt:lpstr>
      <vt:lpstr>IDLE’s Messages</vt:lpstr>
      <vt:lpstr>SyntaxError</vt:lpstr>
      <vt:lpstr>NameError</vt:lpstr>
      <vt:lpstr>TypeError</vt:lpstr>
      <vt:lpstr>ValueError</vt:lpstr>
      <vt:lpstr>ZeroDivisionError</vt:lpstr>
      <vt:lpstr>IndexError</vt:lpstr>
      <vt:lpstr>Debugging logic errors</vt:lpstr>
      <vt:lpstr>Debugging strategy 1: Tracing</vt:lpstr>
      <vt:lpstr>Tracing with a Boolean</vt:lpstr>
      <vt:lpstr>Strategy 2: Manual Walk-Through</vt:lpstr>
      <vt:lpstr>Strategy 3: Pair Debugging</vt:lpstr>
      <vt:lpstr>Long-Term Techniques</vt:lpstr>
      <vt:lpstr>Nesting Review</vt:lpstr>
      <vt:lpstr>PowerPoint Presentation</vt:lpstr>
    </vt:vector>
  </TitlesOfParts>
  <Company>Indiana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Erika Lee</dc:creator>
  <cp:lastModifiedBy>Duncan, J</cp:lastModifiedBy>
  <cp:revision>60</cp:revision>
  <dcterms:created xsi:type="dcterms:W3CDTF">2015-12-29T00:29:41Z</dcterms:created>
  <dcterms:modified xsi:type="dcterms:W3CDTF">2017-02-27T00:56:31Z</dcterms:modified>
</cp:coreProperties>
</file>