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90" r:id="rId2"/>
    <p:sldId id="288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5" r:id="rId14"/>
    <p:sldId id="366" r:id="rId15"/>
    <p:sldId id="367" r:id="rId16"/>
    <p:sldId id="368" r:id="rId17"/>
    <p:sldId id="369" r:id="rId18"/>
    <p:sldId id="35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5512" autoAdjust="0"/>
  </p:normalViewPr>
  <p:slideViewPr>
    <p:cSldViewPr snapToGrid="0" snapToObjects="1">
      <p:cViewPr varScale="1">
        <p:scale>
          <a:sx n="116" d="100"/>
          <a:sy n="116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4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I210 – Introduction to Programming </a:t>
            </a:r>
            <a:r>
              <a:rPr lang="en-US" smtClean="0"/>
              <a:t>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696"/>
            <a:ext cx="8229600" cy="4879503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Now we can say: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grades = </a:t>
            </a:r>
            <a:r>
              <a:rPr lang="en-US" sz="2400" b="1" dirty="0">
                <a:solidFill>
                  <a:srgbClr val="7030A0"/>
                </a:solidFill>
                <a:latin typeface="Calibri"/>
                <a:cs typeface="Calibri"/>
              </a:rPr>
              <a:t>{</a:t>
            </a:r>
            <a:r>
              <a:rPr lang="en-US" sz="2400" b="1" dirty="0">
                <a:solidFill>
                  <a:srgbClr val="3366FF"/>
                </a:solidFill>
                <a:latin typeface="Calibri"/>
                <a:cs typeface="Calibri"/>
              </a:rPr>
              <a:t>"Sam": 90, "Ali": 92, "Dave": 85, "Pat": 81</a:t>
            </a:r>
            <a:r>
              <a:rPr lang="en-US" sz="2400" b="1" dirty="0">
                <a:solidFill>
                  <a:srgbClr val="7030A0"/>
                </a:solidFill>
                <a:latin typeface="Calibri"/>
                <a:cs typeface="Calibri"/>
              </a:rPr>
              <a:t>}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400" b="1" dirty="0">
                <a:latin typeface="Calibri"/>
                <a:cs typeface="Calibri"/>
              </a:rPr>
              <a:t>person = </a:t>
            </a:r>
            <a:r>
              <a:rPr lang="en-US" sz="2400" b="1" dirty="0" smtClean="0">
                <a:latin typeface="Calibri"/>
                <a:cs typeface="Calibri"/>
              </a:rPr>
              <a:t>input</a:t>
            </a:r>
            <a:r>
              <a:rPr lang="en-US" sz="2400" b="1" dirty="0">
                <a:latin typeface="Calibri"/>
                <a:cs typeface="Calibri"/>
              </a:rPr>
              <a:t>("Whose grade do you want to know? ")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print(person</a:t>
            </a:r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, "got a", </a:t>
            </a:r>
            <a:r>
              <a:rPr lang="en-US" sz="2400" b="1" dirty="0">
                <a:solidFill>
                  <a:srgbClr val="3366FF"/>
                </a:solidFill>
                <a:latin typeface="Calibri"/>
                <a:cs typeface="Calibri"/>
              </a:rPr>
              <a:t>grades[person</a:t>
            </a:r>
            <a:r>
              <a:rPr lang="en-US" sz="2400" b="1" dirty="0" smtClean="0">
                <a:solidFill>
                  <a:srgbClr val="3366FF"/>
                </a:solidFill>
                <a:latin typeface="Calibri"/>
                <a:cs typeface="Calibri"/>
              </a:rPr>
              <a:t>]</a:t>
            </a:r>
            <a:r>
              <a:rPr lang="en-US" sz="2400" b="1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lang="en-US" sz="2400" b="1" dirty="0">
                <a:solidFill>
                  <a:srgbClr val="7030A0"/>
                </a:solidFill>
                <a:latin typeface="Calibri"/>
                <a:cs typeface="Calibri"/>
              </a:rPr>
              <a:t>	</a:t>
            </a:r>
            <a:r>
              <a:rPr lang="en-US" sz="2400" b="1" dirty="0">
                <a:solidFill>
                  <a:schemeClr val="accent3"/>
                </a:solidFill>
                <a:latin typeface="Calibri"/>
                <a:cs typeface="Calibri"/>
              </a:rPr>
              <a:t>#use the name as an index!</a:t>
            </a:r>
            <a:endParaRPr lang="en-US" sz="2400" dirty="0" smtClean="0">
              <a:solidFill>
                <a:schemeClr val="accent3"/>
              </a:solidFill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But we will still get a </a:t>
            </a:r>
            <a:r>
              <a:rPr lang="en-US" dirty="0" smtClean="0">
                <a:solidFill>
                  <a:srgbClr val="0070C0"/>
                </a:solidFill>
              </a:rPr>
              <a:t>Key Error </a:t>
            </a:r>
            <a:r>
              <a:rPr lang="en-US" dirty="0" smtClean="0"/>
              <a:t>if they input an invalid key (a name that doesn’t exist).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 also aren’t handling the case where there’s no record.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4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can fix those problems by using </a:t>
            </a:r>
            <a:r>
              <a:rPr lang="en-US" b="1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: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400" b="1" dirty="0">
                <a:latin typeface="Calibri"/>
                <a:cs typeface="Calibri"/>
              </a:rPr>
              <a:t>grades = {"Sam": 90, "Ali": 92, "Dave": 85, "Pat": 81}</a:t>
            </a:r>
          </a:p>
          <a:p>
            <a:pPr marL="118872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400" b="1" dirty="0">
                <a:latin typeface="Calibri"/>
                <a:cs typeface="Calibri"/>
              </a:rPr>
              <a:t>person = </a:t>
            </a:r>
            <a:r>
              <a:rPr lang="en-US" sz="2400" b="1" dirty="0" smtClean="0">
                <a:latin typeface="Calibri"/>
                <a:cs typeface="Calibri"/>
              </a:rPr>
              <a:t>input</a:t>
            </a:r>
            <a:r>
              <a:rPr lang="en-US" sz="2400" b="1" dirty="0">
                <a:latin typeface="Calibri"/>
                <a:cs typeface="Calibri"/>
              </a:rPr>
              <a:t>("Whose grade do you want to know? ")</a:t>
            </a:r>
          </a:p>
          <a:p>
            <a:pPr marL="118872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/>
                <a:cs typeface="Calibri"/>
              </a:rPr>
              <a:t>if person in grades:</a:t>
            </a:r>
          </a:p>
          <a:p>
            <a:pPr marL="118872" indent="0">
              <a:buNone/>
            </a:pPr>
            <a:r>
              <a:rPr lang="en-US" sz="2400" b="1" dirty="0">
                <a:latin typeface="Calibri"/>
                <a:cs typeface="Calibri"/>
              </a:rPr>
              <a:t>    </a:t>
            </a:r>
            <a:r>
              <a:rPr lang="en-US" sz="2400" b="1" dirty="0" smtClean="0">
                <a:latin typeface="Calibri"/>
                <a:cs typeface="Calibri"/>
              </a:rPr>
              <a:t>print(person</a:t>
            </a:r>
            <a:r>
              <a:rPr lang="en-US" sz="2400" b="1" dirty="0">
                <a:latin typeface="Calibri"/>
                <a:cs typeface="Calibri"/>
              </a:rPr>
              <a:t>, "got a", grades[person</a:t>
            </a:r>
            <a:r>
              <a:rPr lang="en-US" sz="2400" b="1" dirty="0" smtClean="0">
                <a:latin typeface="Calibri"/>
                <a:cs typeface="Calibri"/>
              </a:rPr>
              <a:t>])</a:t>
            </a:r>
            <a:endParaRPr lang="en-US" sz="24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400" b="1" dirty="0">
                <a:latin typeface="Calibri"/>
                <a:cs typeface="Calibri"/>
              </a:rPr>
              <a:t>else:</a:t>
            </a:r>
          </a:p>
          <a:p>
            <a:pPr marL="118872" indent="0">
              <a:buNone/>
            </a:pPr>
            <a:r>
              <a:rPr lang="en-US" sz="2400" b="1" dirty="0">
                <a:latin typeface="Calibri"/>
                <a:cs typeface="Calibri"/>
              </a:rPr>
              <a:t>    </a:t>
            </a:r>
            <a:r>
              <a:rPr lang="en-US" sz="2400" b="1" dirty="0" smtClean="0">
                <a:latin typeface="Calibri"/>
                <a:cs typeface="Calibri"/>
              </a:rPr>
              <a:t>print("They </a:t>
            </a:r>
            <a:r>
              <a:rPr lang="en-US" sz="2400" b="1" dirty="0">
                <a:latin typeface="Calibri"/>
                <a:cs typeface="Calibri"/>
              </a:rPr>
              <a:t>got a 0 for not turning in their work</a:t>
            </a:r>
            <a:r>
              <a:rPr lang="en-US" sz="2400" b="1" dirty="0" smtClean="0">
                <a:latin typeface="Calibri"/>
                <a:cs typeface="Calibri"/>
              </a:rPr>
              <a:t>.")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8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an entry: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Calibri"/>
                <a:cs typeface="Calibri"/>
              </a:rPr>
              <a:t>grades["Jim"] = 97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dirty="0" smtClean="0"/>
              <a:t>Changing the value of an entry: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Calibri"/>
                <a:cs typeface="Calibri"/>
              </a:rPr>
              <a:t>grades["Pat"] = 88</a:t>
            </a: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dirty="0" smtClean="0"/>
              <a:t>Deleting an entry:</a:t>
            </a:r>
          </a:p>
          <a:p>
            <a:pPr marL="118872" indent="0">
              <a:buNone/>
            </a:pPr>
            <a:r>
              <a:rPr lang="en-US" dirty="0">
                <a:latin typeface="Calibri"/>
                <a:cs typeface="Calibri"/>
              </a:rPr>
              <a:t>	</a:t>
            </a:r>
            <a:r>
              <a:rPr lang="en-US" sz="2800" b="1" dirty="0" smtClean="0">
                <a:solidFill>
                  <a:srgbClr val="3366FF"/>
                </a:solidFill>
                <a:latin typeface="Calibri"/>
                <a:cs typeface="Calibri"/>
              </a:rPr>
              <a:t>del</a:t>
            </a:r>
            <a:r>
              <a:rPr lang="en-US" sz="2800" b="1" dirty="0" smtClean="0">
                <a:solidFill>
                  <a:srgbClr val="FF0000"/>
                </a:solidFill>
                <a:latin typeface="Calibri"/>
                <a:cs typeface="Calibri"/>
              </a:rPr>
              <a:t> grades["Sam"]</a:t>
            </a:r>
            <a:endParaRPr lang="en-US" sz="28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/>
          <a:lstStyle/>
          <a:p>
            <a:r>
              <a:rPr lang="en-US" dirty="0" smtClean="0"/>
              <a:t>Dictionaries can’t contain multiple entries with the same key! (keys are unique)</a:t>
            </a:r>
          </a:p>
          <a:p>
            <a:endParaRPr lang="en-US" dirty="0"/>
          </a:p>
          <a:p>
            <a:r>
              <a:rPr lang="en-US" dirty="0" smtClean="0"/>
              <a:t>Keys have to be immutable. </a:t>
            </a:r>
            <a:br>
              <a:rPr lang="en-US" dirty="0" smtClean="0"/>
            </a:br>
            <a:r>
              <a:rPr lang="en-US" dirty="0" smtClean="0"/>
              <a:t>(Strings, numbers, tuples)</a:t>
            </a:r>
          </a:p>
          <a:p>
            <a:endParaRPr lang="en-US" dirty="0"/>
          </a:p>
          <a:p>
            <a:r>
              <a:rPr lang="en-US" dirty="0" smtClean="0"/>
              <a:t>Values don’t have to be unique.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08"/>
            <a:ext cx="8229600" cy="528799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700" dirty="0" smtClean="0"/>
              <a:t>The </a:t>
            </a:r>
            <a:r>
              <a:rPr lang="en-US" sz="4700" b="1" dirty="0" smtClean="0">
                <a:solidFill>
                  <a:srgbClr val="FF0000"/>
                </a:solidFill>
              </a:rPr>
              <a:t>.get() </a:t>
            </a:r>
            <a:r>
              <a:rPr lang="en-US" sz="4700" dirty="0" smtClean="0"/>
              <a:t>method allows us to return the value at an index, or an alternate message if that index doesn’t exist.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700" dirty="0" smtClean="0">
                <a:solidFill>
                  <a:srgbClr val="0070C0"/>
                </a:solidFill>
              </a:rPr>
              <a:t>Anyone without a grade got a 0, right?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sz="4600" b="1" dirty="0" smtClean="0">
                <a:latin typeface="Calibri"/>
                <a:cs typeface="Calibri"/>
              </a:rPr>
              <a:t>person = "Sam"</a:t>
            </a:r>
          </a:p>
          <a:p>
            <a:pPr marL="118872" indent="0">
              <a:buNone/>
            </a:pPr>
            <a:r>
              <a:rPr lang="en-US" sz="4600" b="1" dirty="0" smtClean="0">
                <a:latin typeface="Calibri"/>
                <a:cs typeface="Calibri"/>
              </a:rPr>
              <a:t>print(person</a:t>
            </a:r>
            <a:r>
              <a:rPr lang="en-US" sz="4600" b="1" dirty="0">
                <a:latin typeface="Calibri"/>
                <a:cs typeface="Calibri"/>
              </a:rPr>
              <a:t>, "got a", </a:t>
            </a:r>
            <a:r>
              <a:rPr lang="en-US" sz="4600" b="1" dirty="0" err="1" smtClean="0">
                <a:latin typeface="Calibri"/>
                <a:cs typeface="Calibri"/>
              </a:rPr>
              <a:t>grades.</a:t>
            </a:r>
            <a:r>
              <a:rPr lang="en-US" sz="4600" b="1" dirty="0" err="1" smtClean="0">
                <a:solidFill>
                  <a:srgbClr val="FF0000"/>
                </a:solidFill>
                <a:latin typeface="Calibri"/>
                <a:cs typeface="Calibri"/>
              </a:rPr>
              <a:t>get</a:t>
            </a:r>
            <a:r>
              <a:rPr lang="en-US" sz="4600" b="1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en-US" sz="4600" b="1" dirty="0" smtClean="0">
                <a:latin typeface="Calibri"/>
                <a:cs typeface="Calibri"/>
              </a:rPr>
              <a:t>person, "0"</a:t>
            </a:r>
            <a:r>
              <a:rPr lang="en-US" sz="4600" b="1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en-US" sz="4600" b="1" dirty="0" smtClean="0">
                <a:latin typeface="Calibri"/>
                <a:cs typeface="Calibri"/>
              </a:rPr>
              <a:t>)</a:t>
            </a:r>
          </a:p>
          <a:p>
            <a:pPr marL="118872" indent="0">
              <a:buNone/>
            </a:pPr>
            <a:r>
              <a:rPr lang="en-US" sz="4600" dirty="0" smtClean="0">
                <a:solidFill>
                  <a:schemeClr val="accent5"/>
                </a:solidFill>
                <a:latin typeface="Calibri"/>
                <a:cs typeface="Calibri"/>
              </a:rPr>
              <a:t>&gt;&gt;&gt;</a:t>
            </a:r>
            <a:r>
              <a:rPr lang="en-US" sz="4600" b="1" dirty="0" smtClean="0">
                <a:solidFill>
                  <a:schemeClr val="accent5"/>
                </a:solidFill>
                <a:latin typeface="Calibri"/>
                <a:cs typeface="Calibri"/>
              </a:rPr>
              <a:t> </a:t>
            </a:r>
          </a:p>
          <a:p>
            <a:pPr marL="118872" indent="0">
              <a:buNone/>
            </a:pPr>
            <a:r>
              <a:rPr lang="en-US" sz="4600" b="1" dirty="0" smtClean="0">
                <a:solidFill>
                  <a:schemeClr val="accent5"/>
                </a:solidFill>
                <a:latin typeface="Calibri"/>
                <a:cs typeface="Calibri"/>
              </a:rPr>
              <a:t>"Sam got a 90"</a:t>
            </a:r>
          </a:p>
          <a:p>
            <a:pPr marL="118872" indent="0">
              <a:buNone/>
            </a:pPr>
            <a:endParaRPr lang="en-US" sz="4600" b="1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4600" b="1" dirty="0">
                <a:solidFill>
                  <a:srgbClr val="000000"/>
                </a:solidFill>
                <a:latin typeface="Calibri"/>
                <a:cs typeface="Calibri"/>
              </a:rPr>
              <a:t>person = </a:t>
            </a:r>
            <a:r>
              <a:rPr lang="en-US" sz="4600" b="1" dirty="0" smtClean="0">
                <a:solidFill>
                  <a:srgbClr val="000000"/>
                </a:solidFill>
                <a:latin typeface="Calibri"/>
                <a:cs typeface="Calibri"/>
              </a:rPr>
              <a:t>"Alan"</a:t>
            </a:r>
            <a:endParaRPr lang="en-US" sz="46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4600" b="1" dirty="0" smtClean="0">
                <a:solidFill>
                  <a:srgbClr val="000000"/>
                </a:solidFill>
                <a:latin typeface="Calibri"/>
                <a:cs typeface="Calibri"/>
              </a:rPr>
              <a:t>print(person</a:t>
            </a:r>
            <a:r>
              <a:rPr lang="en-US" sz="4600" b="1" dirty="0">
                <a:solidFill>
                  <a:srgbClr val="000000"/>
                </a:solidFill>
                <a:latin typeface="Calibri"/>
                <a:cs typeface="Calibri"/>
              </a:rPr>
              <a:t>, "got a", </a:t>
            </a:r>
            <a:r>
              <a:rPr lang="en-US" sz="4600" b="1" dirty="0" err="1">
                <a:solidFill>
                  <a:srgbClr val="000000"/>
                </a:solidFill>
                <a:latin typeface="Calibri"/>
                <a:cs typeface="Calibri"/>
              </a:rPr>
              <a:t>grades.</a:t>
            </a:r>
            <a:r>
              <a:rPr lang="en-US" sz="4600" b="1" dirty="0" err="1">
                <a:solidFill>
                  <a:srgbClr val="FF0000"/>
                </a:solidFill>
                <a:latin typeface="Calibri"/>
                <a:cs typeface="Calibri"/>
              </a:rPr>
              <a:t>get</a:t>
            </a:r>
            <a:r>
              <a:rPr lang="en-US" sz="4600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en-US" sz="4600" b="1" dirty="0">
                <a:solidFill>
                  <a:srgbClr val="000000"/>
                </a:solidFill>
                <a:latin typeface="Calibri"/>
                <a:cs typeface="Calibri"/>
              </a:rPr>
              <a:t>person, "0</a:t>
            </a:r>
            <a:r>
              <a:rPr lang="en-US" sz="4600" b="1" dirty="0" smtClean="0">
                <a:solidFill>
                  <a:srgbClr val="000000"/>
                </a:solidFill>
                <a:latin typeface="Calibri"/>
                <a:cs typeface="Calibri"/>
              </a:rPr>
              <a:t>"</a:t>
            </a:r>
            <a:r>
              <a:rPr lang="en-US" sz="4600" b="1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en-US" sz="4600" b="1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sz="46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4600" dirty="0" smtClean="0">
                <a:solidFill>
                  <a:schemeClr val="accent5"/>
                </a:solidFill>
                <a:latin typeface="Calibri"/>
                <a:cs typeface="Calibri"/>
              </a:rPr>
              <a:t>&gt;&gt;&gt;</a:t>
            </a:r>
            <a:r>
              <a:rPr lang="en-US" sz="4600" b="1" dirty="0" smtClean="0">
                <a:solidFill>
                  <a:schemeClr val="accent5"/>
                </a:solidFill>
                <a:latin typeface="Calibri"/>
                <a:cs typeface="Calibri"/>
              </a:rPr>
              <a:t> </a:t>
            </a:r>
          </a:p>
          <a:p>
            <a:pPr marL="118872" indent="0">
              <a:buNone/>
            </a:pPr>
            <a:r>
              <a:rPr lang="en-US" sz="4600" b="1" dirty="0" smtClean="0">
                <a:solidFill>
                  <a:schemeClr val="accent5"/>
                </a:solidFill>
                <a:latin typeface="Calibri"/>
                <a:cs typeface="Calibri"/>
              </a:rPr>
              <a:t>"Alan got a 0"</a:t>
            </a:r>
          </a:p>
          <a:p>
            <a:pPr marL="118872" indent="0">
              <a:buNone/>
            </a:pPr>
            <a:endParaRPr lang="en-US" sz="46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4600" dirty="0" smtClean="0"/>
              <a:t>We can </a:t>
            </a:r>
            <a:r>
              <a:rPr lang="en-US" sz="4600" u="sng" dirty="0" smtClean="0"/>
              <a:t>assign the result of .get() to a variable</a:t>
            </a:r>
            <a:r>
              <a:rPr lang="en-US" sz="4600" dirty="0" smtClean="0"/>
              <a:t> or </a:t>
            </a:r>
            <a:r>
              <a:rPr lang="en-US" sz="4600" u="sng" dirty="0" smtClean="0"/>
              <a:t>use it directly</a:t>
            </a:r>
            <a:r>
              <a:rPr lang="en-US" sz="4600" dirty="0" smtClean="0"/>
              <a:t>!</a:t>
            </a:r>
            <a:endParaRPr lang="en-US" sz="4600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1177"/>
            <a:ext cx="8229600" cy="4679624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grades </a:t>
            </a:r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= {"Sam": 90, "Ali": 92, "Dave": 85, "Pat": 81}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person </a:t>
            </a:r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=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("Whose grade do you want to know? ")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print(person</a:t>
            </a:r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, "got a", </a:t>
            </a:r>
            <a:r>
              <a:rPr lang="en-US" sz="2400" b="1" dirty="0" err="1">
                <a:solidFill>
                  <a:srgbClr val="FF0000"/>
                </a:solidFill>
                <a:latin typeface="Calibri"/>
                <a:cs typeface="Calibri"/>
              </a:rPr>
              <a:t>grades.get</a:t>
            </a:r>
            <a:r>
              <a:rPr lang="en-US" sz="2400" b="1" dirty="0">
                <a:solidFill>
                  <a:srgbClr val="FF0000"/>
                </a:solidFill>
                <a:latin typeface="Calibri"/>
                <a:cs typeface="Calibri"/>
              </a:rPr>
              <a:t>(person, "0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")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dirty="0" smtClean="0"/>
          </a:p>
          <a:p>
            <a:pPr>
              <a:spcBef>
                <a:spcPts val="1872"/>
              </a:spcBef>
            </a:pPr>
            <a:r>
              <a:rPr lang="en-US" sz="2800" dirty="0"/>
              <a:t>Those 3 lines above do </a:t>
            </a:r>
            <a:r>
              <a:rPr lang="en-US" sz="2800" dirty="0" smtClean="0"/>
              <a:t>roughly the </a:t>
            </a:r>
            <a:r>
              <a:rPr lang="en-US" sz="2800" dirty="0"/>
              <a:t>same </a:t>
            </a:r>
            <a:r>
              <a:rPr lang="en-US" sz="2800" dirty="0" smtClean="0"/>
              <a:t>thing as </a:t>
            </a:r>
            <a:r>
              <a:rPr lang="en-US" sz="2800" dirty="0"/>
              <a:t>that </a:t>
            </a:r>
            <a:r>
              <a:rPr lang="en-US" sz="2800" dirty="0" smtClean="0"/>
              <a:t>9 line program </a:t>
            </a:r>
            <a:r>
              <a:rPr lang="en-US" sz="2800" dirty="0"/>
              <a:t>from before!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8343" y="4273268"/>
            <a:ext cx="7276031" cy="238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pt-BR" sz="1600" b="1" dirty="0" smtClean="0">
                <a:latin typeface="Calibri"/>
                <a:cs typeface="Calibri"/>
              </a:rPr>
              <a:t>grades = [("Sam", 90), ("Ali", 92), ("Dave", 85), ("Pat", 81)]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latin typeface="Calibri"/>
                <a:cs typeface="Calibri"/>
              </a:rPr>
              <a:t>person = input("Whose grade do you want to know? ")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latin typeface="Calibri"/>
                <a:cs typeface="Calibri"/>
              </a:rPr>
              <a:t>found = False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latin typeface="Calibri"/>
                <a:cs typeface="Calibri"/>
              </a:rPr>
              <a:t>for (student, grade) in grades: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latin typeface="Calibri"/>
                <a:cs typeface="Calibri"/>
              </a:rPr>
              <a:t>    if student == person: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latin typeface="Calibri"/>
                <a:cs typeface="Calibri"/>
              </a:rPr>
              <a:t>        print("Their grade was:", grade)</a:t>
            </a:r>
          </a:p>
          <a:p>
            <a:pPr marL="118872" indent="0">
              <a:buFont typeface="Wingdings 2"/>
              <a:buNone/>
            </a:pPr>
            <a:r>
              <a:rPr lang="en-US" sz="1600" b="1" dirty="0" smtClean="0">
                <a:latin typeface="Calibri"/>
                <a:cs typeface="Calibri"/>
              </a:rPr>
              <a:t>        found = True</a:t>
            </a:r>
          </a:p>
          <a:p>
            <a:pPr marL="118872" indent="0">
              <a:buNone/>
            </a:pPr>
            <a:r>
              <a:rPr lang="en-US" sz="1600" b="1" dirty="0">
                <a:latin typeface="Calibri"/>
                <a:cs typeface="Calibri"/>
              </a:rPr>
              <a:t>if not found:</a:t>
            </a:r>
          </a:p>
          <a:p>
            <a:pPr marL="118872" indent="0">
              <a:buNone/>
            </a:pPr>
            <a:r>
              <a:rPr lang="en-US" sz="1600" b="1" dirty="0">
                <a:latin typeface="Calibri"/>
                <a:cs typeface="Calibri"/>
              </a:rPr>
              <a:t>    </a:t>
            </a:r>
            <a:r>
              <a:rPr lang="en-US" sz="1600" b="1" dirty="0" smtClean="0">
                <a:latin typeface="Calibri"/>
                <a:cs typeface="Calibri"/>
              </a:rPr>
              <a:t>print("They </a:t>
            </a:r>
            <a:r>
              <a:rPr lang="en-US" sz="1600" b="1" dirty="0">
                <a:latin typeface="Calibri"/>
                <a:cs typeface="Calibri"/>
              </a:rPr>
              <a:t>got a 0 for not turning in their work</a:t>
            </a:r>
            <a:r>
              <a:rPr lang="en-US" sz="1600" b="1" dirty="0" smtClean="0">
                <a:latin typeface="Calibri"/>
                <a:cs typeface="Calibri"/>
              </a:rPr>
              <a:t>.")</a:t>
            </a:r>
            <a:endParaRPr lang="en-US" sz="1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9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Selected Dictionary Methods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25" y="1523999"/>
            <a:ext cx="5795469" cy="2746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49" y="4325192"/>
            <a:ext cx="5801220" cy="24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.keys()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600200"/>
            <a:ext cx="6915150" cy="255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89" y="4335462"/>
            <a:ext cx="6905086" cy="143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7523"/>
            <a:ext cx="77512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Dictionaries!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dirty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dirty="0" smtClean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Dictionary</a:t>
            </a:r>
            <a:br>
              <a:rPr lang="en-US" sz="3200" dirty="0" smtClean="0">
                <a:latin typeface="Cambria"/>
                <a:cs typeface="Cambria"/>
              </a:rPr>
            </a:br>
            <a:r>
              <a:rPr lang="en-US" sz="3200" dirty="0" smtClean="0">
                <a:latin typeface="Cambria"/>
                <a:cs typeface="Cambria"/>
              </a:rPr>
              <a:t>methods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101" y="274638"/>
            <a:ext cx="4329472" cy="34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5181599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this program for grades: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1818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350"/>
            <a:ext cx="8229600" cy="5181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this program for grades: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pt-BR" sz="2000" b="1" dirty="0">
                <a:solidFill>
                  <a:srgbClr val="000000"/>
                </a:solidFill>
                <a:latin typeface="Calibri"/>
                <a:cs typeface="Calibri"/>
              </a:rPr>
              <a:t>grades = [("Sam", 90), ("Ali", 92), ("Dave", 85), ("Pat", 81)]</a:t>
            </a:r>
          </a:p>
          <a:p>
            <a:pPr marL="118872" indent="0">
              <a:buNone/>
            </a:pP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person = 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("Whose grade do you want to know? ")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found = False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alibri"/>
                <a:cs typeface="Calibri"/>
              </a:rPr>
              <a:t>(</a:t>
            </a:r>
            <a:r>
              <a:rPr lang="en-US" sz="2000" b="1" dirty="0">
                <a:solidFill>
                  <a:srgbClr val="3366FF"/>
                </a:solidFill>
                <a:latin typeface="Calibri"/>
                <a:cs typeface="Calibri"/>
              </a:rPr>
              <a:t>student, grade</a:t>
            </a: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) in grades: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    if student == person: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        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print("Their </a:t>
            </a: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grade was:", 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grade)</a:t>
            </a:r>
            <a:endParaRPr lang="en-US" sz="2000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       found = True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if not found: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print("They </a:t>
            </a: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got a 0 for not turning in their work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.")</a:t>
            </a:r>
            <a:endParaRPr lang="en-US" sz="20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70344" y="3821870"/>
            <a:ext cx="6635276" cy="2089483"/>
            <a:chOff x="1970344" y="3821870"/>
            <a:chExt cx="6635276" cy="2089483"/>
          </a:xfrm>
        </p:grpSpPr>
        <p:sp>
          <p:nvSpPr>
            <p:cNvPr id="4" name="TextBox 3"/>
            <p:cNvSpPr txBox="1"/>
            <p:nvPr/>
          </p:nvSpPr>
          <p:spPr>
            <a:xfrm>
              <a:off x="6014820" y="3821870"/>
              <a:ext cx="2590800" cy="17543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Boolean variable like </a:t>
              </a:r>
              <a:r>
                <a:rPr lang="en-US" b="1" dirty="0" smtClean="0">
                  <a:solidFill>
                    <a:srgbClr val="FF0000"/>
                  </a:solidFill>
                </a:rPr>
                <a:t>found</a:t>
              </a:r>
              <a:r>
                <a:rPr lang="en-US" dirty="0" smtClean="0"/>
                <a:t>, whose value changes in order to allow us to make a decision later, is called a </a:t>
              </a:r>
              <a:r>
                <a:rPr lang="en-US" b="1" dirty="0" smtClean="0"/>
                <a:t>flag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057400" y="3886200"/>
              <a:ext cx="388620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2421387" y="5080439"/>
              <a:ext cx="3522213" cy="2781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970344" y="5175401"/>
              <a:ext cx="3973256" cy="7359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5943600" y="3886200"/>
            <a:ext cx="0" cy="1615499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570"/>
            <a:ext cx="8229600" cy="5181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this program for grades: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pt-BR" sz="2000" b="1" dirty="0">
                <a:latin typeface="Calibri"/>
                <a:cs typeface="Calibri"/>
              </a:rPr>
              <a:t>grades = [("Sam", 90), ("Ali", 92), ("Dave", 85), ("Pat", 81)]</a:t>
            </a:r>
          </a:p>
          <a:p>
            <a:pPr marL="118872" indent="0">
              <a:buNone/>
            </a:pPr>
            <a:endParaRPr lang="en-US" dirty="0" smtClean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b="1" dirty="0">
                <a:latin typeface="Calibri"/>
                <a:cs typeface="Calibri"/>
              </a:rPr>
              <a:t>person = </a:t>
            </a:r>
            <a:r>
              <a:rPr lang="en-US" sz="2000" b="1" dirty="0" smtClean="0">
                <a:latin typeface="Calibri"/>
                <a:cs typeface="Calibri"/>
              </a:rPr>
              <a:t>input</a:t>
            </a:r>
            <a:r>
              <a:rPr lang="en-US" sz="2000" b="1" dirty="0">
                <a:latin typeface="Calibri"/>
                <a:cs typeface="Calibri"/>
              </a:rPr>
              <a:t>("Whose grade do you want to know? ")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3366FF"/>
                </a:solidFill>
                <a:latin typeface="Calibri"/>
                <a:cs typeface="Calibri"/>
              </a:rPr>
              <a:t>found = False</a:t>
            </a:r>
          </a:p>
          <a:p>
            <a:pPr marL="118872" indent="0">
              <a:buNone/>
            </a:pPr>
            <a:endParaRPr lang="en-US" sz="2000" b="1" dirty="0">
              <a:solidFill>
                <a:srgbClr val="3366FF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3366FF"/>
                </a:solidFill>
                <a:latin typeface="Calibri"/>
                <a:cs typeface="Calibri"/>
              </a:rPr>
              <a:t>for (student, grade) in grades: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3366FF"/>
                </a:solidFill>
                <a:latin typeface="Calibri"/>
                <a:cs typeface="Calibri"/>
              </a:rPr>
              <a:t>    if student == person: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3366FF"/>
                </a:solidFill>
                <a:latin typeface="Calibri"/>
                <a:cs typeface="Calibri"/>
              </a:rPr>
              <a:t>        </a:t>
            </a:r>
            <a:r>
              <a:rPr lang="en-US" sz="2000" b="1" dirty="0" smtClean="0">
                <a:solidFill>
                  <a:srgbClr val="3366FF"/>
                </a:solidFill>
                <a:latin typeface="Calibri"/>
                <a:cs typeface="Calibri"/>
              </a:rPr>
              <a:t>print("Their </a:t>
            </a:r>
            <a:r>
              <a:rPr lang="en-US" sz="2000" b="1" dirty="0">
                <a:solidFill>
                  <a:srgbClr val="3366FF"/>
                </a:solidFill>
                <a:latin typeface="Calibri"/>
                <a:cs typeface="Calibri"/>
              </a:rPr>
              <a:t>grade was:", </a:t>
            </a:r>
            <a:r>
              <a:rPr lang="en-US" sz="2000" b="1" dirty="0" smtClean="0">
                <a:solidFill>
                  <a:srgbClr val="3366FF"/>
                </a:solidFill>
                <a:latin typeface="Calibri"/>
                <a:cs typeface="Calibri"/>
              </a:rPr>
              <a:t>grade)</a:t>
            </a:r>
            <a:endParaRPr lang="en-US" sz="2000" b="1" dirty="0">
              <a:solidFill>
                <a:srgbClr val="3366FF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3366FF"/>
                </a:solidFill>
                <a:latin typeface="Calibri"/>
                <a:cs typeface="Calibri"/>
              </a:rPr>
              <a:t>        found = True</a:t>
            </a:r>
          </a:p>
          <a:p>
            <a:pPr marL="118872" indent="0">
              <a:buNone/>
            </a:pPr>
            <a:endParaRPr lang="en-US" sz="20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if not found: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print("They </a:t>
            </a: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got a 0 for not turning in their work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.")</a:t>
            </a:r>
            <a:endParaRPr lang="en-US" sz="20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7150" y="3795062"/>
            <a:ext cx="342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3366FF"/>
                </a:solidFill>
                <a:latin typeface="Cambria"/>
                <a:cs typeface="Cambria"/>
              </a:rPr>
              <a:t>Notice that we have to manually search the list, because the student’s name tells us </a:t>
            </a:r>
            <a:r>
              <a:rPr lang="en-US" sz="2200" i="1" dirty="0" smtClean="0">
                <a:solidFill>
                  <a:srgbClr val="3366FF"/>
                </a:solidFill>
                <a:latin typeface="Cambria"/>
                <a:cs typeface="Cambria"/>
              </a:rPr>
              <a:t>nothing</a:t>
            </a:r>
            <a:r>
              <a:rPr lang="en-US" sz="2200" dirty="0" smtClean="0">
                <a:solidFill>
                  <a:srgbClr val="3366FF"/>
                </a:solidFill>
                <a:latin typeface="Cambria"/>
                <a:cs typeface="Cambria"/>
              </a:rPr>
              <a:t> about where they occur in the list!!</a:t>
            </a:r>
            <a:endParaRPr lang="en-US" sz="2200" dirty="0">
              <a:solidFill>
                <a:srgbClr val="3366FF"/>
              </a:solidFill>
              <a:latin typeface="Cambria"/>
              <a:cs typeface="Cambri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08341" y="4274090"/>
            <a:ext cx="1649459" cy="604555"/>
          </a:xfrm>
          <a:prstGeom prst="straightConnector1">
            <a:avLst/>
          </a:prstGeom>
          <a:ln w="5715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42889" y="3847340"/>
            <a:ext cx="14911" cy="2071380"/>
          </a:xfrm>
          <a:prstGeom prst="line">
            <a:avLst/>
          </a:prstGeom>
          <a:ln w="5715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0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070" y="1666441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Wouldn’t it be nice if we could just say:</a:t>
            </a:r>
          </a:p>
          <a:p>
            <a:endParaRPr lang="en-US" sz="1500" dirty="0" smtClean="0"/>
          </a:p>
          <a:p>
            <a:pPr marL="118872" indent="0">
              <a:buNone/>
            </a:pPr>
            <a:r>
              <a:rPr lang="en-US" sz="2400" b="1" dirty="0">
                <a:latin typeface="Calibri"/>
                <a:cs typeface="Calibri"/>
              </a:rPr>
              <a:t>grades = [("Sam", 90), ("Ali", 92), ("Dave", 85), ("Pat", 81)]</a:t>
            </a:r>
          </a:p>
          <a:p>
            <a:pPr marL="118872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400" b="1" dirty="0">
                <a:latin typeface="Calibri"/>
                <a:cs typeface="Calibri"/>
              </a:rPr>
              <a:t>person = </a:t>
            </a:r>
            <a:r>
              <a:rPr lang="en-US" sz="2400" b="1" dirty="0" smtClean="0">
                <a:latin typeface="Calibri"/>
                <a:cs typeface="Calibri"/>
              </a:rPr>
              <a:t>input</a:t>
            </a:r>
            <a:r>
              <a:rPr lang="en-US" sz="2400" b="1" dirty="0">
                <a:latin typeface="Calibri"/>
                <a:cs typeface="Calibri"/>
              </a:rPr>
              <a:t>("Whose grade do you want to know? ")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print( 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grades[person]</a:t>
            </a:r>
            <a:r>
              <a:rPr lang="en-US"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cs typeface="Calibri"/>
              </a:rPr>
              <a:t>	</a:t>
            </a:r>
            <a:r>
              <a:rPr lang="en-US" sz="2400" b="1" dirty="0" smtClean="0">
                <a:solidFill>
                  <a:schemeClr val="accent3"/>
                </a:solidFill>
                <a:latin typeface="Calibri"/>
                <a:cs typeface="Calibri"/>
              </a:rPr>
              <a:t>#try to use the name as an index?</a:t>
            </a:r>
          </a:p>
          <a:p>
            <a:pPr marL="118872" indent="0">
              <a:buNone/>
            </a:pPr>
            <a:endParaRPr lang="en-US" sz="240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alibri"/>
                <a:cs typeface="Calibri"/>
              </a:rPr>
              <a:t>&gt;&gt;&gt;</a:t>
            </a:r>
          </a:p>
          <a:p>
            <a:pPr marL="118872" indent="0"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Calibri"/>
                <a:cs typeface="Calibri"/>
              </a:rPr>
              <a:t>TypeError</a:t>
            </a:r>
            <a:r>
              <a:rPr lang="en-US" sz="2400" b="1" dirty="0">
                <a:solidFill>
                  <a:srgbClr val="00B050"/>
                </a:solidFill>
                <a:latin typeface="Calibri"/>
                <a:cs typeface="Calibri"/>
              </a:rPr>
              <a:t>: list indices must be integers, not </a:t>
            </a:r>
            <a:r>
              <a:rPr lang="en-US" sz="2400" b="1" dirty="0" err="1" smtClean="0">
                <a:solidFill>
                  <a:srgbClr val="00B050"/>
                </a:solidFill>
                <a:latin typeface="Calibri"/>
                <a:cs typeface="Calibri"/>
              </a:rPr>
              <a:t>str</a:t>
            </a:r>
            <a:endParaRPr lang="en-US" sz="24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/>
              <a:t>We </a:t>
            </a:r>
            <a:r>
              <a:rPr lang="en-US" i="1" dirty="0" smtClean="0"/>
              <a:t>want</a:t>
            </a:r>
            <a:r>
              <a:rPr lang="en-US" dirty="0" smtClean="0"/>
              <a:t> to </a:t>
            </a:r>
            <a:r>
              <a:rPr lang="en-US" dirty="0"/>
              <a:t>be able to use strings as indices. </a:t>
            </a:r>
            <a:r>
              <a:rPr lang="en-US" dirty="0" smtClean="0"/>
              <a:t>..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And we can, </a:t>
            </a:r>
            <a:r>
              <a:rPr lang="en-US" i="1" dirty="0" smtClean="0"/>
              <a:t>with a different data structure - </a:t>
            </a:r>
            <a:r>
              <a:rPr lang="en-US" b="1" dirty="0" smtClean="0"/>
              <a:t>dictionaries</a:t>
            </a:r>
            <a:r>
              <a:rPr lang="en-US" dirty="0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4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 real one, a </a:t>
            </a:r>
            <a:r>
              <a:rPr lang="en-US" b="1" dirty="0" smtClean="0"/>
              <a:t>dictionary</a:t>
            </a:r>
            <a:r>
              <a:rPr lang="en-US" dirty="0" smtClean="0"/>
              <a:t> in Python has this format: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word 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definition</a:t>
            </a:r>
          </a:p>
          <a:p>
            <a:endParaRPr lang="en-US" dirty="0"/>
          </a:p>
          <a:p>
            <a:r>
              <a:rPr lang="en-US" dirty="0" smtClean="0"/>
              <a:t>When you look up the word (a </a:t>
            </a:r>
            <a:r>
              <a:rPr lang="en-US" b="1" dirty="0" smtClean="0"/>
              <a:t>key</a:t>
            </a:r>
            <a:r>
              <a:rPr lang="en-US" dirty="0" smtClean="0"/>
              <a:t>) you get its definition (a </a:t>
            </a:r>
            <a:r>
              <a:rPr lang="en-US" b="1" dirty="0" smtClean="0"/>
              <a:t>value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This allows us to </a:t>
            </a:r>
            <a:r>
              <a:rPr lang="en-US" b="1" dirty="0" smtClean="0">
                <a:solidFill>
                  <a:srgbClr val="7030A0"/>
                </a:solidFill>
              </a:rPr>
              <a:t>index</a:t>
            </a:r>
            <a:r>
              <a:rPr lang="en-US" dirty="0" smtClean="0"/>
              <a:t> into something using a string instead of integers!!</a:t>
            </a:r>
          </a:p>
        </p:txBody>
      </p:sp>
    </p:spTree>
    <p:extLst>
      <p:ext uri="{BB962C8B-B14F-4D97-AF65-F5344CB8AC3E}">
        <p14:creationId xmlns:p14="http://schemas.microsoft.com/office/powerpoint/2010/main" val="334538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Dictionaries use this format:</a:t>
            </a:r>
          </a:p>
          <a:p>
            <a:pPr marL="118872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800" b="1" dirty="0" smtClean="0">
                <a:solidFill>
                  <a:schemeClr val="accent3"/>
                </a:solidFill>
                <a:latin typeface="Calibri"/>
                <a:cs typeface="Calibri"/>
              </a:rPr>
              <a:t># notice the { } here!</a:t>
            </a:r>
          </a:p>
          <a:p>
            <a:pPr marL="118872" indent="0">
              <a:buNone/>
            </a:pPr>
            <a:r>
              <a:rPr lang="en-US" sz="2800" b="1" dirty="0" err="1" smtClean="0">
                <a:latin typeface="Calibri"/>
                <a:cs typeface="Calibri"/>
              </a:rPr>
              <a:t>indiana_terms</a:t>
            </a:r>
            <a:r>
              <a:rPr lang="en-US" sz="2800" b="1" dirty="0" smtClean="0">
                <a:latin typeface="Calibri"/>
                <a:cs typeface="Calibri"/>
              </a:rPr>
              <a:t> = 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r>
              <a:rPr lang="en-US" sz="2800" b="1" dirty="0">
                <a:latin typeface="Calibri"/>
                <a:cs typeface="Calibri"/>
              </a:rPr>
              <a:t>"IU": "Indiana's flagship university",</a:t>
            </a:r>
          </a:p>
          <a:p>
            <a:pPr marL="118872" indent="0">
              <a:buNone/>
            </a:pPr>
            <a:r>
              <a:rPr lang="en-US" sz="2800" b="1" dirty="0">
                <a:latin typeface="Calibri"/>
                <a:cs typeface="Calibri"/>
              </a:rPr>
              <a:t>                     </a:t>
            </a:r>
            <a:r>
              <a:rPr lang="en-US" sz="2800" b="1" dirty="0" smtClean="0">
                <a:latin typeface="Calibri"/>
                <a:cs typeface="Calibri"/>
              </a:rPr>
              <a:t>"Purdue</a:t>
            </a:r>
            <a:r>
              <a:rPr lang="en-US" sz="2800" b="1" dirty="0">
                <a:latin typeface="Calibri"/>
                <a:cs typeface="Calibri"/>
              </a:rPr>
              <a:t>": </a:t>
            </a:r>
            <a:r>
              <a:rPr lang="en-US" sz="2800" b="1" dirty="0" smtClean="0">
                <a:latin typeface="Calibri"/>
                <a:cs typeface="Calibri"/>
              </a:rPr>
              <a:t>"Clearly not as good, right?",</a:t>
            </a:r>
            <a:endParaRPr lang="en-US" sz="28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800" b="1" dirty="0">
                <a:latin typeface="Calibri"/>
                <a:cs typeface="Calibri"/>
              </a:rPr>
              <a:t>                     "cardinal": "Official state bird of Indiana",</a:t>
            </a:r>
          </a:p>
          <a:p>
            <a:pPr marL="118872" indent="0">
              <a:buNone/>
            </a:pPr>
            <a:r>
              <a:rPr lang="en-US" sz="2800" b="1" dirty="0">
                <a:latin typeface="Calibri"/>
                <a:cs typeface="Calibri"/>
              </a:rPr>
              <a:t>                     "</a:t>
            </a:r>
            <a:r>
              <a:rPr lang="en-US" sz="2800" b="1" dirty="0" err="1">
                <a:latin typeface="Calibri"/>
                <a:cs typeface="Calibri"/>
              </a:rPr>
              <a:t>hoosier</a:t>
            </a:r>
            <a:r>
              <a:rPr lang="en-US" sz="2800" b="1" dirty="0">
                <a:latin typeface="Calibri"/>
                <a:cs typeface="Calibri"/>
              </a:rPr>
              <a:t>": "Name for someone living in </a:t>
            </a:r>
            <a:r>
              <a:rPr lang="en-US" sz="2800" b="1" dirty="0" smtClean="0">
                <a:latin typeface="Calibri"/>
                <a:cs typeface="Calibri"/>
              </a:rPr>
              <a:t>Indiana</a:t>
            </a:r>
            <a:r>
              <a:rPr lang="en-US" sz="2800" b="1" dirty="0">
                <a:latin typeface="Calibri"/>
                <a:cs typeface="Calibri"/>
              </a:rPr>
              <a:t>"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</a:p>
          <a:p>
            <a:pPr marL="118872" indent="0">
              <a:buNone/>
            </a:pPr>
            <a:endParaRPr lang="en-US" sz="2800" b="1" dirty="0"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800" b="1" dirty="0" smtClean="0">
                <a:latin typeface="Calibri"/>
                <a:cs typeface="Calibri"/>
              </a:rPr>
              <a:t>print(</a:t>
            </a:r>
            <a:r>
              <a:rPr lang="en-US" sz="2800" b="1" dirty="0" err="1" smtClean="0">
                <a:latin typeface="Calibri"/>
                <a:cs typeface="Calibri"/>
              </a:rPr>
              <a:t>indiana_terms</a:t>
            </a:r>
            <a:r>
              <a:rPr lang="en-US" sz="2800" b="1" dirty="0" smtClean="0">
                <a:latin typeface="Calibri"/>
                <a:cs typeface="Calibri"/>
              </a:rPr>
              <a:t>["</a:t>
            </a:r>
            <a:r>
              <a:rPr lang="en-US" sz="2800" b="1" dirty="0">
                <a:latin typeface="Calibri"/>
                <a:cs typeface="Calibri"/>
              </a:rPr>
              <a:t>cardinal</a:t>
            </a:r>
            <a:r>
              <a:rPr lang="en-US" sz="2800" b="1" dirty="0" smtClean="0">
                <a:latin typeface="Calibri"/>
                <a:cs typeface="Calibri"/>
              </a:rPr>
              <a:t>"])</a:t>
            </a:r>
            <a:endParaRPr lang="en-US" sz="2800" b="1" dirty="0">
              <a:latin typeface="Calibri"/>
              <a:cs typeface="Calibri"/>
            </a:endParaRPr>
          </a:p>
          <a:p>
            <a:pPr marL="118872" indent="0">
              <a:buNone/>
            </a:pPr>
            <a:endParaRPr lang="en-US" sz="2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alibri"/>
                <a:cs typeface="Calibri"/>
              </a:rPr>
              <a:t>&gt;&gt;&gt; </a:t>
            </a:r>
          </a:p>
          <a:p>
            <a:pPr marL="118872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alibri"/>
                <a:cs typeface="Calibri"/>
              </a:rPr>
              <a:t>Official state bird of </a:t>
            </a:r>
            <a:r>
              <a:rPr lang="en-US" sz="2800" b="1" dirty="0" smtClean="0">
                <a:solidFill>
                  <a:srgbClr val="00B050"/>
                </a:solidFill>
                <a:latin typeface="Calibri"/>
                <a:cs typeface="Calibri"/>
              </a:rPr>
              <a:t>Indiana</a:t>
            </a:r>
            <a:endParaRPr lang="en-US" sz="2800" b="1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42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9956"/>
            <a:ext cx="8229600" cy="50556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So the key works like an index…</a:t>
            </a:r>
          </a:p>
          <a:p>
            <a:pPr marL="0" indent="0">
              <a:buNone/>
            </a:pPr>
            <a:r>
              <a:rPr lang="en-US" sz="3800" dirty="0" smtClean="0"/>
              <a:t>What if you try to access a key that doesn’t exist?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print(</a:t>
            </a:r>
            <a:r>
              <a:rPr lang="en-US" b="1" dirty="0" err="1" smtClean="0">
                <a:solidFill>
                  <a:srgbClr val="000000"/>
                </a:solidFill>
                <a:latin typeface="Calibri"/>
                <a:cs typeface="Calibri"/>
              </a:rPr>
              <a:t>indiana_terms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["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nope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</a:rPr>
              <a:t>"])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600" b="1" dirty="0">
                <a:solidFill>
                  <a:srgbClr val="00B050"/>
                </a:solidFill>
                <a:latin typeface="Calibri"/>
                <a:cs typeface="Calibri"/>
              </a:rPr>
              <a:t>&gt;&gt;&gt; </a:t>
            </a:r>
          </a:p>
          <a:p>
            <a:pPr marL="118872" indent="0">
              <a:buNone/>
            </a:pPr>
            <a:r>
              <a:rPr lang="en-US" sz="2600" b="1" dirty="0" err="1">
                <a:solidFill>
                  <a:srgbClr val="00B050"/>
                </a:solidFill>
                <a:latin typeface="Calibri"/>
                <a:cs typeface="Calibri"/>
              </a:rPr>
              <a:t>Traceback</a:t>
            </a:r>
            <a:r>
              <a:rPr lang="en-US" sz="2600" b="1" dirty="0">
                <a:solidFill>
                  <a:srgbClr val="00B050"/>
                </a:solidFill>
                <a:latin typeface="Calibri"/>
                <a:cs typeface="Calibri"/>
              </a:rPr>
              <a:t> (most recent call last):</a:t>
            </a:r>
          </a:p>
          <a:p>
            <a:pPr marL="118872" indent="0">
              <a:buNone/>
            </a:pPr>
            <a:r>
              <a:rPr lang="en-US" sz="2600" b="1" dirty="0">
                <a:solidFill>
                  <a:srgbClr val="00B050"/>
                </a:solidFill>
                <a:latin typeface="Calibri"/>
                <a:cs typeface="Calibri"/>
              </a:rPr>
              <a:t>  File "C:/Users/J/Desktop/code.py", line 22, in &lt;module&gt;</a:t>
            </a:r>
          </a:p>
          <a:p>
            <a:pPr marL="118872" indent="0">
              <a:buNone/>
            </a:pPr>
            <a:r>
              <a:rPr lang="en-US" sz="2600" b="1" dirty="0">
                <a:solidFill>
                  <a:srgbClr val="00B050"/>
                </a:solidFill>
                <a:latin typeface="Calibri"/>
                <a:cs typeface="Calibri"/>
              </a:rPr>
              <a:t>    </a:t>
            </a:r>
            <a:r>
              <a:rPr lang="en-US" sz="2600" b="1" dirty="0" smtClean="0">
                <a:solidFill>
                  <a:srgbClr val="00B050"/>
                </a:solidFill>
                <a:latin typeface="Calibri"/>
                <a:cs typeface="Calibri"/>
              </a:rPr>
              <a:t>print(</a:t>
            </a:r>
            <a:r>
              <a:rPr lang="en-US" sz="2600" b="1" dirty="0" err="1" smtClean="0">
                <a:solidFill>
                  <a:srgbClr val="00B050"/>
                </a:solidFill>
                <a:latin typeface="Calibri"/>
                <a:cs typeface="Calibri"/>
              </a:rPr>
              <a:t>indiana_terms</a:t>
            </a:r>
            <a:r>
              <a:rPr lang="en-US" sz="2600" b="1" dirty="0" smtClean="0">
                <a:solidFill>
                  <a:srgbClr val="00B050"/>
                </a:solidFill>
                <a:latin typeface="Calibri"/>
                <a:cs typeface="Calibri"/>
              </a:rPr>
              <a:t>["</a:t>
            </a:r>
            <a:r>
              <a:rPr lang="en-US" sz="2600" b="1" dirty="0">
                <a:solidFill>
                  <a:srgbClr val="00B050"/>
                </a:solidFill>
                <a:latin typeface="Calibri"/>
                <a:cs typeface="Calibri"/>
              </a:rPr>
              <a:t>nope</a:t>
            </a:r>
            <a:r>
              <a:rPr lang="en-US" sz="2600" b="1" dirty="0" smtClean="0">
                <a:solidFill>
                  <a:srgbClr val="00B050"/>
                </a:solidFill>
                <a:latin typeface="Calibri"/>
                <a:cs typeface="Calibri"/>
              </a:rPr>
              <a:t>"])</a:t>
            </a:r>
            <a:endParaRPr lang="en-US" sz="2600" b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18872" indent="0">
              <a:buNone/>
            </a:pPr>
            <a:r>
              <a:rPr lang="en-US" sz="2600" b="1" dirty="0" err="1">
                <a:solidFill>
                  <a:srgbClr val="0070C0"/>
                </a:solidFill>
                <a:latin typeface="Calibri"/>
                <a:cs typeface="Calibri"/>
              </a:rPr>
              <a:t>KeyError</a:t>
            </a:r>
            <a:r>
              <a:rPr lang="en-US" sz="2600" b="1" dirty="0">
                <a:solidFill>
                  <a:srgbClr val="0070C0"/>
                </a:solidFill>
                <a:latin typeface="Calibri"/>
                <a:cs typeface="Calibri"/>
              </a:rPr>
              <a:t>: </a:t>
            </a:r>
            <a:r>
              <a:rPr lang="en-US" sz="2600" b="1" dirty="0" smtClean="0">
                <a:solidFill>
                  <a:srgbClr val="0070C0"/>
                </a:solidFill>
                <a:latin typeface="Calibri"/>
                <a:cs typeface="Calibri"/>
              </a:rPr>
              <a:t>'nope'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You can also use the </a:t>
            </a:r>
            <a:r>
              <a:rPr lang="en-US" b="1" dirty="0" smtClean="0"/>
              <a:t>in</a:t>
            </a:r>
            <a:r>
              <a:rPr lang="en-US" dirty="0" smtClean="0"/>
              <a:t> operator with dictionaries.</a:t>
            </a:r>
            <a:endParaRPr lang="en-US" dirty="0"/>
          </a:p>
          <a:p>
            <a:pPr marL="118872" indent="0">
              <a:buNone/>
            </a:pPr>
            <a:r>
              <a:rPr lang="en-US" b="1" dirty="0">
                <a:latin typeface="Calibri"/>
                <a:cs typeface="Calibri"/>
              </a:rPr>
              <a:t>if </a:t>
            </a:r>
            <a:r>
              <a:rPr lang="en-US" b="1" dirty="0" err="1">
                <a:latin typeface="Calibri"/>
                <a:cs typeface="Calibri"/>
              </a:rPr>
              <a:t>key_var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 smtClean="0">
                <a:latin typeface="Calibri"/>
                <a:cs typeface="Calibri"/>
              </a:rPr>
              <a:t>indiana_terms</a:t>
            </a:r>
            <a:r>
              <a:rPr lang="en-US" b="1" dirty="0" smtClean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:</a:t>
            </a:r>
          </a:p>
          <a:p>
            <a:pPr marL="118872" indent="0">
              <a:buNone/>
            </a:pPr>
            <a:r>
              <a:rPr lang="en-US" b="1" dirty="0">
                <a:latin typeface="Calibri"/>
                <a:cs typeface="Calibri"/>
              </a:rPr>
              <a:t>    </a:t>
            </a:r>
            <a:r>
              <a:rPr lang="en-US" b="1" dirty="0" smtClean="0">
                <a:latin typeface="Calibri"/>
                <a:cs typeface="Calibri"/>
              </a:rPr>
              <a:t>print(</a:t>
            </a:r>
            <a:r>
              <a:rPr lang="en-US" b="1" dirty="0" err="1" smtClean="0">
                <a:latin typeface="Calibri"/>
                <a:cs typeface="Calibri"/>
              </a:rPr>
              <a:t>indiana_terms</a:t>
            </a:r>
            <a:r>
              <a:rPr lang="en-US" b="1" dirty="0" smtClean="0">
                <a:latin typeface="Calibri"/>
                <a:cs typeface="Calibri"/>
              </a:rPr>
              <a:t>[</a:t>
            </a:r>
            <a:r>
              <a:rPr lang="en-US" b="1" dirty="0" err="1" smtClean="0">
                <a:latin typeface="Calibri"/>
                <a:cs typeface="Calibri"/>
              </a:rPr>
              <a:t>key_var</a:t>
            </a:r>
            <a:r>
              <a:rPr lang="en-US" b="1" dirty="0" smtClean="0">
                <a:latin typeface="Calibri"/>
                <a:cs typeface="Calibri"/>
              </a:rPr>
              <a:t>])</a:t>
            </a:r>
            <a:endParaRPr lang="en-US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84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378</TotalTime>
  <Words>866</Words>
  <Application>Microsoft Office PowerPoint</Application>
  <PresentationFormat>On-screen Show (4:3)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Georgia</vt:lpstr>
      <vt:lpstr>Wingdings 2</vt:lpstr>
      <vt:lpstr>Information-Infrastructure</vt:lpstr>
      <vt:lpstr>I210 – Introduction to Programming with Python</vt:lpstr>
      <vt:lpstr>Today</vt:lpstr>
      <vt:lpstr>grades.py</vt:lpstr>
      <vt:lpstr>grades.py</vt:lpstr>
      <vt:lpstr>grades.py</vt:lpstr>
      <vt:lpstr>grades.py</vt:lpstr>
      <vt:lpstr>Dictionaries</vt:lpstr>
      <vt:lpstr>Dictionaries</vt:lpstr>
      <vt:lpstr>Dictionaries</vt:lpstr>
      <vt:lpstr>grades.py</vt:lpstr>
      <vt:lpstr>grades.py</vt:lpstr>
      <vt:lpstr>Dictionaries</vt:lpstr>
      <vt:lpstr>Dictionaries</vt:lpstr>
      <vt:lpstr>Dictionaries</vt:lpstr>
      <vt:lpstr>grades.py</vt:lpstr>
      <vt:lpstr>Selected Dictionary Methods</vt:lpstr>
      <vt:lpstr>.keys()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Lee</dc:creator>
  <cp:lastModifiedBy>Duncan, J</cp:lastModifiedBy>
  <cp:revision>57</cp:revision>
  <dcterms:created xsi:type="dcterms:W3CDTF">2015-12-29T00:29:41Z</dcterms:created>
  <dcterms:modified xsi:type="dcterms:W3CDTF">2016-10-09T23:12:18Z</dcterms:modified>
</cp:coreProperties>
</file>