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0" r:id="rId2"/>
    <p:sldId id="288" r:id="rId3"/>
    <p:sldId id="351" r:id="rId4"/>
    <p:sldId id="352" r:id="rId5"/>
    <p:sldId id="353" r:id="rId6"/>
    <p:sldId id="354" r:id="rId7"/>
    <p:sldId id="369" r:id="rId8"/>
    <p:sldId id="356" r:id="rId9"/>
    <p:sldId id="357" r:id="rId10"/>
    <p:sldId id="366" r:id="rId11"/>
    <p:sldId id="362" r:id="rId12"/>
    <p:sldId id="35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8585" autoAdjust="0"/>
  </p:normalViewPr>
  <p:slideViewPr>
    <p:cSldViewPr snapToGrid="0" snapToObjects="1">
      <p:cViewPr varScale="1">
        <p:scale>
          <a:sx n="117" d="100"/>
          <a:sy n="117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Read v1(Group Work)*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758" y="1436957"/>
            <a:ext cx="3824242" cy="5194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Produce this output: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18931" y="5284187"/>
            <a:ext cx="8167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Hints</a:t>
            </a:r>
            <a:r>
              <a:rPr lang="en-US" u="sng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.strip() </a:t>
            </a:r>
            <a:r>
              <a:rPr lang="en-US" dirty="0"/>
              <a:t>gets rid of spaces and newlines at the beginning and end of a string</a:t>
            </a:r>
          </a:p>
          <a:p>
            <a:r>
              <a:rPr lang="en-US" b="1" dirty="0">
                <a:solidFill>
                  <a:srgbClr val="FF0000"/>
                </a:solidFill>
              </a:rPr>
              <a:t>.split() </a:t>
            </a:r>
            <a:r>
              <a:rPr lang="en-US" dirty="0"/>
              <a:t>allows you to break up a string into </a:t>
            </a:r>
            <a:r>
              <a:rPr lang="en-US" dirty="0" smtClean="0"/>
              <a:t>pieces</a:t>
            </a:r>
          </a:p>
          <a:p>
            <a:endParaRPr lang="en-US" dirty="0"/>
          </a:p>
          <a:p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540748" y="1574447"/>
            <a:ext cx="3573319" cy="2772701"/>
            <a:chOff x="5113480" y="1704642"/>
            <a:chExt cx="3573319" cy="2772701"/>
          </a:xfrm>
        </p:grpSpPr>
        <p:sp>
          <p:nvSpPr>
            <p:cNvPr id="5" name="TextBox 4"/>
            <p:cNvSpPr txBox="1"/>
            <p:nvPr/>
          </p:nvSpPr>
          <p:spPr>
            <a:xfrm>
              <a:off x="5919387" y="3092348"/>
              <a:ext cx="1981200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Jim, 20, Student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Sally, 25, Engineer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Alan, 23, Artist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Lana, 18, Student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Dave, 41, Coach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Tina, 31, Consultant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13480" y="1704642"/>
              <a:ext cx="357331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/>
                <a:t>Download </a:t>
              </a:r>
              <a:r>
                <a:rPr lang="en-US" sz="2400" i="1" dirty="0"/>
                <a:t/>
              </a:r>
              <a:br>
                <a:rPr lang="en-US" sz="2400" i="1" dirty="0"/>
              </a:br>
              <a:r>
                <a:rPr lang="en-US" sz="2400" b="1" i="1" dirty="0">
                  <a:solidFill>
                    <a:srgbClr val="002060"/>
                  </a:solidFill>
                </a:rPr>
                <a:t>professions.txt</a:t>
              </a:r>
              <a:br>
                <a:rPr lang="en-US" sz="2400" b="1" i="1" dirty="0">
                  <a:solidFill>
                    <a:srgbClr val="002060"/>
                  </a:solidFill>
                </a:rPr>
              </a:br>
              <a:r>
                <a:rPr lang="en-US" sz="2400" i="1" dirty="0"/>
                <a:t> from </a:t>
              </a:r>
              <a:r>
                <a:rPr lang="en-US" sz="2400" i="1" dirty="0" smtClean="0"/>
                <a:t>Canvas</a:t>
              </a:r>
              <a:endParaRPr lang="en-US" sz="2400" i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06" y="2036112"/>
            <a:ext cx="6134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Read v2(Group Work)*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2370"/>
            <a:ext cx="8686799" cy="5194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Produce this output,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which is sorted by 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We recommend you implement Insertion Sort (from I201). You may look the algorithm up, but you will not get credit from just copying code!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0" y="2843281"/>
            <a:ext cx="3600450" cy="2343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3808" y="1494633"/>
            <a:ext cx="4800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get 3 points just for trying this problem, if you stay until we explain it at the end of the class.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3366FF"/>
                </a:solidFill>
                <a:latin typeface="Cambria"/>
                <a:cs typeface="Cambria"/>
              </a:rPr>
              <a:t>You get 2 Bonus points if you can solve the problem with code you wrote yourself!</a:t>
            </a:r>
          </a:p>
          <a:p>
            <a:endParaRPr lang="en-US" b="1" dirty="0" smtClean="0">
              <a:solidFill>
                <a:srgbClr val="3366FF"/>
              </a:solidFill>
              <a:latin typeface="Cambria"/>
              <a:cs typeface="Cambria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ambria"/>
                <a:cs typeface="Cambria"/>
              </a:rPr>
              <a:t>This </a:t>
            </a:r>
            <a:r>
              <a:rPr lang="en-US" b="1" dirty="0">
                <a:solidFill>
                  <a:srgbClr val="3366FF"/>
                </a:solidFill>
                <a:latin typeface="Cambria"/>
                <a:cs typeface="Cambria"/>
              </a:rPr>
              <a:t>is </a:t>
            </a:r>
            <a:r>
              <a:rPr lang="en-US" b="1" dirty="0" smtClean="0">
                <a:solidFill>
                  <a:srgbClr val="3366FF"/>
                </a:solidFill>
                <a:latin typeface="Cambria"/>
                <a:cs typeface="Cambria"/>
              </a:rPr>
              <a:t>challenging. </a:t>
            </a:r>
          </a:p>
          <a:p>
            <a:endParaRPr lang="en-US" b="1" dirty="0">
              <a:solidFill>
                <a:srgbClr val="3366FF"/>
              </a:solidFill>
              <a:latin typeface="Cambria"/>
              <a:cs typeface="Cambria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ambria"/>
                <a:cs typeface="Cambria"/>
              </a:rPr>
              <a:t>No </a:t>
            </a:r>
            <a:r>
              <a:rPr lang="en-US" b="1" dirty="0">
                <a:solidFill>
                  <a:srgbClr val="3366FF"/>
                </a:solidFill>
                <a:latin typeface="Cambria"/>
                <a:cs typeface="Cambria"/>
              </a:rPr>
              <a:t>points for solutions from the internet</a:t>
            </a:r>
            <a:r>
              <a:rPr lang="en-US" b="1" dirty="0" smtClean="0">
                <a:solidFill>
                  <a:srgbClr val="3366FF"/>
                </a:solidFill>
                <a:latin typeface="Cambria"/>
                <a:cs typeface="Cambria"/>
              </a:rPr>
              <a:t>. If you can’t explain it, you didn’t write it.</a:t>
            </a:r>
            <a:endParaRPr lang="en-US" b="1" dirty="0">
              <a:solidFill>
                <a:srgbClr val="3366FF"/>
              </a:solidFill>
              <a:latin typeface="Cambria"/>
              <a:cs typeface="Cambria"/>
            </a:endParaRP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7" name="Picture 6" descr="Image result for star icon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" y="440334"/>
            <a:ext cx="676447" cy="6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121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Review for</a:t>
            </a:r>
            <a:br>
              <a:rPr lang="en-US" sz="3200" dirty="0" smtClean="0">
                <a:latin typeface="Cambria"/>
                <a:cs typeface="Cambria"/>
              </a:rPr>
            </a:br>
            <a:r>
              <a:rPr lang="en-US" sz="3200" dirty="0" smtClean="0">
                <a:latin typeface="Cambria"/>
                <a:cs typeface="Cambria"/>
              </a:rPr>
              <a:t>Lab Practical 2</a:t>
            </a:r>
          </a:p>
        </p:txBody>
      </p:sp>
      <p:pic>
        <p:nvPicPr>
          <p:cNvPr id="1028" name="Picture 4" descr="http://cdn.meme.am/instances/500x/53276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638"/>
            <a:ext cx="3477464" cy="34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5082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Coding problem</a:t>
            </a:r>
          </a:p>
          <a:p>
            <a:endParaRPr lang="en-US" dirty="0"/>
          </a:p>
          <a:p>
            <a:r>
              <a:rPr lang="en-US" dirty="0" smtClean="0"/>
              <a:t>Open book, slides, notes, </a:t>
            </a:r>
            <a:r>
              <a:rPr lang="en-US" dirty="0" err="1" smtClean="0"/>
              <a:t>Oncourse</a:t>
            </a:r>
            <a:r>
              <a:rPr lang="en-US" dirty="0" smtClean="0"/>
              <a:t>, IDLE</a:t>
            </a:r>
            <a:endParaRPr lang="en-US" dirty="0"/>
          </a:p>
          <a:p>
            <a:pPr lvl="1"/>
            <a:r>
              <a:rPr lang="en-US" dirty="0" smtClean="0"/>
              <a:t>But: No help from the internet or other people</a:t>
            </a:r>
          </a:p>
          <a:p>
            <a:pPr lvl="1"/>
            <a:r>
              <a:rPr lang="en-US" dirty="0" smtClean="0"/>
              <a:t>Sharing your lab practical code, or using someone else's code, is not allowed. Remember academic integrity!</a:t>
            </a:r>
          </a:p>
          <a:p>
            <a:endParaRPr lang="en-US" dirty="0"/>
          </a:p>
          <a:p>
            <a:r>
              <a:rPr lang="en-US" dirty="0" smtClean="0"/>
              <a:t>You may use your own laptop or a lab PC</a:t>
            </a:r>
          </a:p>
          <a:p>
            <a:endParaRPr lang="en-US" dirty="0"/>
          </a:p>
          <a:p>
            <a:r>
              <a:rPr lang="en-US" dirty="0" smtClean="0"/>
              <a:t>Covers CH 1 – CH 6</a:t>
            </a:r>
          </a:p>
          <a:p>
            <a:endParaRPr lang="en-US" dirty="0"/>
          </a:p>
          <a:p>
            <a:r>
              <a:rPr lang="en-US" dirty="0" smtClean="0"/>
              <a:t>All lab period to complete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 there early – use the time to open IDLE and log into </a:t>
            </a:r>
            <a:r>
              <a:rPr lang="en-US" dirty="0" err="1" smtClean="0"/>
              <a:t>Oncourse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Bookmark places in the book that you use a </a:t>
            </a:r>
            <a:r>
              <a:rPr lang="en-US" dirty="0"/>
              <a:t>lot</a:t>
            </a:r>
          </a:p>
          <a:p>
            <a:endParaRPr lang="en-US" dirty="0"/>
          </a:p>
          <a:p>
            <a:r>
              <a:rPr lang="en-US" dirty="0"/>
              <a:t>Organize the sample code we’ve seen so far</a:t>
            </a:r>
          </a:p>
          <a:p>
            <a:endParaRPr lang="en-US" dirty="0"/>
          </a:p>
          <a:p>
            <a:r>
              <a:rPr lang="en-US" dirty="0" smtClean="0"/>
              <a:t>Don’t try to solve everything at once – work on 1 part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Topics we've seen since last practical:	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</a:t>
            </a:r>
          </a:p>
          <a:p>
            <a:r>
              <a:rPr lang="en-US" dirty="0"/>
              <a:t>Formatting Output</a:t>
            </a:r>
          </a:p>
          <a:p>
            <a:r>
              <a:rPr lang="en-US" dirty="0"/>
              <a:t>File opening, reading, writing</a:t>
            </a:r>
          </a:p>
          <a:p>
            <a:r>
              <a:rPr lang="en-US" dirty="0" smtClean="0"/>
              <a:t>For &amp; While Loops</a:t>
            </a:r>
          </a:p>
          <a:p>
            <a:r>
              <a:rPr lang="en-US" dirty="0" smtClean="0"/>
              <a:t>Nested Sequences</a:t>
            </a:r>
          </a:p>
          <a:p>
            <a:r>
              <a:rPr lang="en-US" dirty="0" smtClean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7090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vs. Lists vs.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191000" cy="26670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</a:rPr>
              <a:t>Tuples</a:t>
            </a:r>
            <a:r>
              <a:rPr lang="en-US" sz="2800" b="1" dirty="0" smtClean="0">
                <a:solidFill>
                  <a:srgbClr val="000000"/>
                </a:solidFill>
              </a:rPr>
              <a:t>                 </a:t>
            </a:r>
            <a:r>
              <a:rPr lang="en-US" sz="2800" b="1" dirty="0" err="1" smtClean="0">
                <a:solidFill>
                  <a:srgbClr val="000000"/>
                </a:solidFill>
                <a:latin typeface="Calibri"/>
                <a:cs typeface="Calibri"/>
              </a:rPr>
              <a:t>my_tuple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  <a:cs typeface="Calibri"/>
              </a:rPr>
              <a:t> = ()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Immutable (can't change)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Use when you won't be adding, removing, modifying elements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Index with integers 0, 1, …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611086"/>
            <a:ext cx="4191000" cy="266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3000" b="1" dirty="0" smtClean="0">
                <a:solidFill>
                  <a:schemeClr val="accent4">
                    <a:lumMod val="50000"/>
                  </a:schemeClr>
                </a:solidFill>
              </a:rPr>
              <a:t>Lists</a:t>
            </a:r>
            <a:r>
              <a:rPr lang="en-US" sz="2800" b="1" dirty="0" smtClean="0">
                <a:solidFill>
                  <a:srgbClr val="000000"/>
                </a:solidFill>
              </a:rPr>
              <a:t>                     </a:t>
            </a:r>
            <a:r>
              <a:rPr lang="en-US" sz="2800" b="1" dirty="0" err="1" smtClean="0">
                <a:solidFill>
                  <a:srgbClr val="000000"/>
                </a:solidFill>
                <a:latin typeface="Calibri"/>
                <a:cs typeface="Calibri"/>
              </a:rPr>
              <a:t>my_list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  <a:cs typeface="Calibri"/>
              </a:rPr>
              <a:t> = []</a:t>
            </a:r>
          </a:p>
          <a:p>
            <a:pPr lvl="1"/>
            <a:r>
              <a:rPr lang="en-US" sz="2400" dirty="0"/>
              <a:t>Mutable (can change)</a:t>
            </a:r>
          </a:p>
          <a:p>
            <a:pPr lvl="1"/>
            <a:r>
              <a:rPr lang="en-US" sz="2400" dirty="0"/>
              <a:t>Use when you want to add, remove, modify</a:t>
            </a:r>
          </a:p>
          <a:p>
            <a:pPr lvl="1"/>
            <a:r>
              <a:rPr lang="en-US" sz="2400" dirty="0"/>
              <a:t>Allows sort, reverse, etc.</a:t>
            </a:r>
          </a:p>
          <a:p>
            <a:pPr lvl="1"/>
            <a:r>
              <a:rPr lang="en-US" sz="2400" dirty="0"/>
              <a:t>Index with integers 0, 1, …</a:t>
            </a:r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414761"/>
            <a:ext cx="8534400" cy="2283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Dictionaries</a:t>
            </a:r>
            <a:r>
              <a:rPr lang="en-US" sz="3000" b="1" dirty="0" smtClean="0">
                <a:solidFill>
                  <a:srgbClr val="000000"/>
                </a:solidFill>
              </a:rPr>
              <a:t> 								</a:t>
            </a:r>
            <a:r>
              <a:rPr lang="en-US" sz="2800" b="1" dirty="0" err="1" smtClean="0">
                <a:solidFill>
                  <a:srgbClr val="000000"/>
                </a:solidFill>
                <a:latin typeface="Calibri"/>
                <a:cs typeface="Calibri"/>
              </a:rPr>
              <a:t>my_dictionary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  <a:cs typeface="Calibri"/>
              </a:rPr>
              <a:t> = {}</a:t>
            </a:r>
          </a:p>
          <a:p>
            <a:pPr lvl="1"/>
            <a:r>
              <a:rPr lang="en-US" sz="2200" dirty="0"/>
              <a:t>Stores (key, value) pairs, where each key is distinct.</a:t>
            </a:r>
          </a:p>
          <a:p>
            <a:pPr lvl="1"/>
            <a:r>
              <a:rPr lang="en-US" sz="2200" dirty="0"/>
              <a:t>Dictionary allows easy indexing (looking up) based on key</a:t>
            </a:r>
          </a:p>
          <a:p>
            <a:pPr lvl="1"/>
            <a:r>
              <a:rPr lang="en-US" sz="2200" dirty="0"/>
              <a:t>Keys are usually strings</a:t>
            </a:r>
          </a:p>
          <a:p>
            <a:pPr lvl="1"/>
            <a:r>
              <a:rPr lang="en-US" sz="2200" dirty="0"/>
              <a:t>You can’t control the order of the keys in the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better and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320" y="1568057"/>
            <a:ext cx="8344480" cy="741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ay we want to store exam grades, then look up the grades: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320" y="2243463"/>
            <a:ext cx="4419600" cy="36576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100" b="1" dirty="0" smtClean="0">
                <a:latin typeface="Calibri"/>
                <a:cs typeface="Calibri"/>
              </a:rPr>
              <a:t>grades = {"Alice" : 99, "Bob" : 70, \</a:t>
            </a:r>
          </a:p>
          <a:p>
            <a:pPr marL="118872" indent="0">
              <a:buNone/>
            </a:pPr>
            <a:r>
              <a:rPr lang="en-US" sz="2100" b="1" dirty="0">
                <a:latin typeface="Calibri"/>
                <a:cs typeface="Calibri"/>
              </a:rPr>
              <a:t> </a:t>
            </a:r>
            <a:r>
              <a:rPr lang="en-US" sz="2100" b="1" dirty="0" smtClean="0">
                <a:latin typeface="Calibri"/>
                <a:cs typeface="Calibri"/>
              </a:rPr>
              <a:t>   "Charlie" : 95, "Denise" : 90}</a:t>
            </a:r>
          </a:p>
          <a:p>
            <a:pPr marL="118872" indent="0">
              <a:buNone/>
            </a:pPr>
            <a:endParaRPr lang="en-US" sz="21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>
                <a:latin typeface="Calibri"/>
                <a:cs typeface="Calibri"/>
              </a:rPr>
              <a:t>n</a:t>
            </a:r>
            <a:r>
              <a:rPr lang="en-US" sz="2100" b="1" dirty="0" smtClean="0">
                <a:latin typeface="Calibri"/>
                <a:cs typeface="Calibri"/>
              </a:rPr>
              <a:t>ame = </a:t>
            </a:r>
            <a:r>
              <a:rPr lang="en-US" sz="2100" b="1" dirty="0" err="1" smtClean="0">
                <a:latin typeface="Calibri"/>
                <a:cs typeface="Calibri"/>
              </a:rPr>
              <a:t>raw_input</a:t>
            </a:r>
            <a:r>
              <a:rPr lang="en-US" sz="2100" b="1" dirty="0" smtClean="0">
                <a:latin typeface="Calibri"/>
                <a:cs typeface="Calibri"/>
              </a:rPr>
              <a:t>("Enter name: ")</a:t>
            </a:r>
            <a:endParaRPr lang="en-US" sz="21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 smtClean="0">
                <a:latin typeface="Calibri"/>
                <a:cs typeface="Calibri"/>
              </a:rPr>
              <a:t>if name in grades:</a:t>
            </a:r>
          </a:p>
          <a:p>
            <a:pPr marL="118872" indent="0">
              <a:buNone/>
            </a:pPr>
            <a:r>
              <a:rPr lang="en-US" sz="2100" b="1" dirty="0">
                <a:latin typeface="Calibri"/>
                <a:cs typeface="Calibri"/>
              </a:rPr>
              <a:t> </a:t>
            </a:r>
            <a:r>
              <a:rPr lang="en-US" sz="2100" b="1" dirty="0" smtClean="0">
                <a:latin typeface="Calibri"/>
                <a:cs typeface="Calibri"/>
              </a:rPr>
              <a:t>   print grades[name</a:t>
            </a:r>
            <a:r>
              <a:rPr lang="en-US" sz="2100" b="1" dirty="0">
                <a:latin typeface="Calibri"/>
                <a:cs typeface="Calibri"/>
              </a:rPr>
              <a:t>]</a:t>
            </a:r>
            <a:endParaRPr lang="en-US" sz="2100" b="1" dirty="0" smtClean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 smtClean="0">
                <a:latin typeface="Calibri"/>
                <a:cs typeface="Calibri"/>
              </a:rPr>
              <a:t>else:</a:t>
            </a:r>
          </a:p>
          <a:p>
            <a:pPr marL="118872" indent="0">
              <a:buNone/>
            </a:pPr>
            <a:r>
              <a:rPr lang="en-US" sz="2100" b="1" dirty="0">
                <a:latin typeface="Calibri"/>
                <a:cs typeface="Calibri"/>
              </a:rPr>
              <a:t> </a:t>
            </a:r>
            <a:r>
              <a:rPr lang="en-US" sz="2100" b="1" dirty="0" smtClean="0">
                <a:latin typeface="Calibri"/>
                <a:cs typeface="Calibri"/>
              </a:rPr>
              <a:t>   print "No such student."</a:t>
            </a:r>
            <a:endParaRPr lang="en-US" sz="2100" b="1" dirty="0">
              <a:latin typeface="Calibri"/>
              <a:cs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243463"/>
            <a:ext cx="4419600" cy="445132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names = ["Alice", "Bob", \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 			"Charlie", "Denise"]</a:t>
            </a: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grades = [99, 70, 95, 90]</a:t>
            </a:r>
          </a:p>
          <a:p>
            <a:pPr marL="118872" indent="0">
              <a:buNone/>
            </a:pPr>
            <a:endParaRPr lang="en-US" sz="21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ame = </a:t>
            </a:r>
            <a:r>
              <a:rPr lang="en-US" sz="2100" b="1" dirty="0" err="1" smtClean="0">
                <a:solidFill>
                  <a:srgbClr val="000000"/>
                </a:solidFill>
                <a:latin typeface="Calibri"/>
                <a:cs typeface="Calibri"/>
              </a:rPr>
              <a:t>raw_input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("Enter name: ")</a:t>
            </a:r>
            <a:endParaRPr lang="en-US" sz="21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found = False</a:t>
            </a: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lang="en-US" sz="2100" b="1" dirty="0" err="1" smtClean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in range(</a:t>
            </a:r>
            <a:r>
              <a:rPr lang="en-US" sz="2100" b="1" dirty="0" err="1" smtClean="0">
                <a:solidFill>
                  <a:srgbClr val="000000"/>
                </a:solidFill>
                <a:latin typeface="Calibri"/>
                <a:cs typeface="Calibri"/>
              </a:rPr>
              <a:t>len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(names))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  if names[</a:t>
            </a:r>
            <a:r>
              <a:rPr lang="en-US" sz="2100" b="1" dirty="0" err="1" smtClean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] == name: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        print grades[</a:t>
            </a:r>
            <a:r>
              <a:rPr lang="en-US" sz="2100" b="1" dirty="0" err="1" smtClean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        found = True</a:t>
            </a:r>
          </a:p>
          <a:p>
            <a:pPr marL="118872" indent="0">
              <a:buNone/>
            </a:pPr>
            <a:endParaRPr lang="en-US" sz="2100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if not found:</a:t>
            </a:r>
          </a:p>
          <a:p>
            <a:pPr marL="118872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alibri"/>
                <a:cs typeface="Calibri"/>
              </a:rPr>
              <a:t>   print "No such student."</a:t>
            </a:r>
            <a:endParaRPr lang="en-US" sz="21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91913" y="2309349"/>
            <a:ext cx="0" cy="438543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problems are ON the prelim slides</a:t>
            </a:r>
          </a:p>
          <a:p>
            <a:endParaRPr lang="en-US" dirty="0"/>
          </a:p>
          <a:p>
            <a:r>
              <a:rPr lang="en-US" dirty="0" smtClean="0"/>
              <a:t>Work on them at your own pace</a:t>
            </a:r>
          </a:p>
          <a:p>
            <a:endParaRPr lang="en-US" dirty="0"/>
          </a:p>
          <a:p>
            <a:r>
              <a:rPr lang="en-US" dirty="0" smtClean="0"/>
              <a:t>Get checked off for each one!</a:t>
            </a:r>
          </a:p>
          <a:p>
            <a:endParaRPr lang="en-US" dirty="0"/>
          </a:p>
          <a:p>
            <a:r>
              <a:rPr lang="en-US" dirty="0" smtClean="0"/>
              <a:t>If your group finishes all 3 problems, you’re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Vowel Counter </a:t>
            </a:r>
            <a:r>
              <a:rPr lang="en-US" dirty="0"/>
              <a:t>(Group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417"/>
            <a:ext cx="8229600" cy="5086583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vowel_count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(string)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count = 0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y_count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= 0</a:t>
            </a:r>
          </a:p>
          <a:p>
            <a:pPr marL="118872" indent="0">
              <a:buNone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for letter as string: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    if letter in vowels: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        count += 1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elif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letter != "y":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y_count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+= 1</a:t>
            </a:r>
          </a:p>
          <a:p>
            <a:pPr marL="118872" indent="0">
              <a:buNone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   return count</a:t>
            </a:r>
          </a:p>
          <a:p>
            <a:pPr marL="118872" indent="0">
              <a:buNone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#main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vowels = [a, e,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o, u]</a:t>
            </a:r>
          </a:p>
          <a:p>
            <a:pPr marL="118872" indent="0">
              <a:buNone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message = "This is a test message. This is only a test. Only!"</a:t>
            </a:r>
          </a:p>
          <a:p>
            <a:pPr marL="118872" indent="0">
              <a:buNone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total,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ys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vowelcount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print("The message has", total, "vowels in it."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print("It also has",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ys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ys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in it.")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1543" y="1695098"/>
            <a:ext cx="5002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/>
                <a:cs typeface="Cambria"/>
              </a:rPr>
              <a:t>This program has errors in it. </a:t>
            </a:r>
            <a:br>
              <a:rPr lang="en-US" sz="2400" dirty="0" smtClean="0">
                <a:latin typeface="Cambria"/>
                <a:cs typeface="Cambria"/>
              </a:rPr>
            </a:br>
            <a:r>
              <a:rPr lang="en-US" sz="2400" dirty="0" smtClean="0">
                <a:latin typeface="Cambria"/>
                <a:cs typeface="Cambria"/>
              </a:rPr>
              <a:t>When we run it, we should get:</a:t>
            </a:r>
            <a:endParaRPr lang="en-US" sz="2400" dirty="0">
              <a:latin typeface="Cambria"/>
              <a:cs typeface="Cambria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alibri"/>
                <a:cs typeface="Calibri"/>
              </a:rPr>
              <a:t>The message has </a:t>
            </a:r>
            <a:r>
              <a:rPr lang="en-US" sz="2200" b="1" dirty="0" smtClean="0">
                <a:solidFill>
                  <a:srgbClr val="00B050"/>
                </a:solidFill>
                <a:latin typeface="Calibri"/>
                <a:cs typeface="Calibri"/>
              </a:rPr>
              <a:t>13 </a:t>
            </a:r>
            <a:r>
              <a:rPr lang="en-US" sz="2200" b="1" dirty="0">
                <a:solidFill>
                  <a:srgbClr val="00B050"/>
                </a:solidFill>
                <a:latin typeface="Calibri"/>
                <a:cs typeface="Calibri"/>
              </a:rPr>
              <a:t>vowels in it.</a:t>
            </a:r>
          </a:p>
          <a:p>
            <a:r>
              <a:rPr lang="en-US" sz="2200" b="1" dirty="0">
                <a:solidFill>
                  <a:srgbClr val="00B050"/>
                </a:solidFill>
                <a:latin typeface="Calibri"/>
                <a:cs typeface="Calibri"/>
              </a:rPr>
              <a:t>It also has 2 </a:t>
            </a:r>
            <a:r>
              <a:rPr lang="en-US" sz="2200" b="1" dirty="0" err="1">
                <a:solidFill>
                  <a:srgbClr val="00B050"/>
                </a:solidFill>
                <a:latin typeface="Calibri"/>
                <a:cs typeface="Calibri"/>
              </a:rPr>
              <a:t>ys</a:t>
            </a:r>
            <a:r>
              <a:rPr lang="en-US" sz="2200" b="1" dirty="0">
                <a:solidFill>
                  <a:srgbClr val="00B050"/>
                </a:solidFill>
                <a:latin typeface="Calibri"/>
                <a:cs typeface="Calibri"/>
              </a:rPr>
              <a:t> in it.</a:t>
            </a:r>
          </a:p>
          <a:p>
            <a:endParaRPr lang="en-US" sz="2400" dirty="0">
              <a:solidFill>
                <a:srgbClr val="002060"/>
              </a:solidFill>
              <a:latin typeface="Cambria"/>
              <a:cs typeface="Cambria"/>
            </a:endParaRPr>
          </a:p>
          <a:p>
            <a:r>
              <a:rPr lang="en-US" sz="2400" dirty="0" smtClean="0">
                <a:latin typeface="Cambria"/>
                <a:cs typeface="Cambria"/>
              </a:rPr>
              <a:t>Fix it!</a:t>
            </a:r>
          </a:p>
          <a:p>
            <a:pPr marL="285750" indent="-285750">
              <a:buFont typeface="Wingdings" charset="0"/>
              <a:buChar char="à"/>
            </a:pPr>
            <a:r>
              <a:rPr lang="en-US" i="1" dirty="0" smtClean="0">
                <a:latin typeface="Cambria"/>
                <a:cs typeface="Cambria"/>
              </a:rPr>
              <a:t>Starter file is </a:t>
            </a:r>
            <a:r>
              <a:rPr lang="en-US" b="1" i="1" dirty="0" smtClean="0">
                <a:solidFill>
                  <a:srgbClr val="002060"/>
                </a:solidFill>
                <a:latin typeface="Cambria"/>
                <a:cs typeface="Cambria"/>
              </a:rPr>
              <a:t>debug.py </a:t>
            </a:r>
            <a:r>
              <a:rPr lang="en-US" i="1" dirty="0" smtClean="0">
                <a:latin typeface="Cambria"/>
                <a:cs typeface="Cambria"/>
              </a:rPr>
              <a:t>on Canvas</a:t>
            </a:r>
            <a:endParaRPr lang="en-US" b="1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466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364</TotalTime>
  <Words>637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Georgia</vt:lpstr>
      <vt:lpstr>Wingdings</vt:lpstr>
      <vt:lpstr>Wingdings 2</vt:lpstr>
      <vt:lpstr>Information-Infrastructure</vt:lpstr>
      <vt:lpstr>I210 – Introduction to Programming with Python</vt:lpstr>
      <vt:lpstr>Today</vt:lpstr>
      <vt:lpstr>Lab Practical</vt:lpstr>
      <vt:lpstr>Recommendations</vt:lpstr>
      <vt:lpstr>Topics we've seen since last practical: </vt:lpstr>
      <vt:lpstr>Tuples vs. Lists vs. Dictionaries</vt:lpstr>
      <vt:lpstr>Which is better and easier?</vt:lpstr>
      <vt:lpstr>Today’s Problems!</vt:lpstr>
      <vt:lpstr>Vowel Counter (Group Work)</vt:lpstr>
      <vt:lpstr>Data Read v1(Group Work)*</vt:lpstr>
      <vt:lpstr>Data Read v2(Group Work)*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59</cp:revision>
  <dcterms:created xsi:type="dcterms:W3CDTF">2015-12-29T00:29:41Z</dcterms:created>
  <dcterms:modified xsi:type="dcterms:W3CDTF">2016-10-16T23:30:48Z</dcterms:modified>
</cp:coreProperties>
</file>