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70" r:id="rId5"/>
    <p:sldId id="261" r:id="rId6"/>
    <p:sldId id="262" r:id="rId7"/>
    <p:sldId id="271" r:id="rId8"/>
    <p:sldId id="263" r:id="rId9"/>
    <p:sldId id="264" r:id="rId10"/>
    <p:sldId id="265" r:id="rId11"/>
    <p:sldId id="266" r:id="rId12"/>
    <p:sldId id="267" r:id="rId13"/>
    <p:sldId id="273" r:id="rId14"/>
    <p:sldId id="274" r:id="rId15"/>
    <p:sldId id="275" r:id="rId16"/>
    <p:sldId id="268" r:id="rId17"/>
    <p:sldId id="269" r:id="rId18"/>
    <p:sldId id="272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5" autoAdjust="0"/>
    <p:restoredTop sz="98314" autoAdjust="0"/>
  </p:normalViewPr>
  <p:slideViewPr>
    <p:cSldViewPr snapToGrid="0" snapToObjects="1">
      <p:cViewPr varScale="1">
        <p:scale>
          <a:sx n="122" d="100"/>
          <a:sy n="122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407DF-9046-B947-A77D-0AB63CAFC3DB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B97D7-9BB7-2D42-93CE-D7C79D7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4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7A3D32FD-EBA3-4245-9229-689906D0FEE7}" type="slidenum">
              <a:rPr lang="en-US" sz="1200">
                <a:solidFill>
                  <a:schemeClr val="tx1"/>
                </a:solidFill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119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41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4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I210 Information Infrastructure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2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While Loops?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is a good time to use a while loop?</a:t>
            </a:r>
          </a:p>
          <a:p>
            <a:endParaRPr lang="en-US" dirty="0"/>
          </a:p>
          <a:p>
            <a:pPr lvl="1"/>
            <a:r>
              <a:rPr lang="en-US" dirty="0" smtClean="0"/>
              <a:t>Do you know many times a loop needs to </a:t>
            </a:r>
            <a:r>
              <a:rPr lang="en-US" dirty="0" smtClean="0"/>
              <a:t>run?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Are </a:t>
            </a:r>
            <a:r>
              <a:rPr lang="en-US" dirty="0" smtClean="0"/>
              <a:t>you validating an input?</a:t>
            </a:r>
          </a:p>
          <a:p>
            <a:endParaRPr lang="en-US" dirty="0"/>
          </a:p>
          <a:p>
            <a:r>
              <a:rPr lang="en-US" dirty="0" smtClean="0"/>
              <a:t>(AIs / UIs share opinions on this)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While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91" y="1600200"/>
            <a:ext cx="8682893" cy="50865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 smtClean="0"/>
              <a:t>Write the first line of a while loop that would:</a:t>
            </a:r>
          </a:p>
          <a:p>
            <a:endParaRPr lang="en-US" sz="3600" dirty="0"/>
          </a:p>
          <a:p>
            <a:pPr lvl="1"/>
            <a:r>
              <a:rPr lang="en-US" dirty="0" smtClean="0"/>
              <a:t>Run as long as the value of </a:t>
            </a:r>
            <a:r>
              <a:rPr lang="en-US" b="1" dirty="0" smtClean="0"/>
              <a:t>number</a:t>
            </a:r>
            <a:r>
              <a:rPr lang="en-US" dirty="0" smtClean="0"/>
              <a:t> was less than 100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Run until the value of </a:t>
            </a:r>
            <a:r>
              <a:rPr lang="en-US" b="1" dirty="0" smtClean="0"/>
              <a:t>username</a:t>
            </a:r>
            <a:r>
              <a:rPr lang="en-US" dirty="0" smtClean="0"/>
              <a:t> was a non-empty string.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Run until the variable </a:t>
            </a:r>
            <a:r>
              <a:rPr lang="en-US" b="1" dirty="0" smtClean="0"/>
              <a:t>cars</a:t>
            </a:r>
            <a:r>
              <a:rPr lang="en-US" dirty="0" smtClean="0"/>
              <a:t> contains an integer.</a:t>
            </a:r>
          </a:p>
          <a:p>
            <a:pPr marL="118872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11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While (Solution)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1981200"/>
            <a:ext cx="40671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Blackjack </a:t>
            </a:r>
            <a:r>
              <a:rPr lang="en-US" dirty="0" smtClean="0"/>
              <a:t>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91" y="1600200"/>
            <a:ext cx="8682893" cy="5086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Write </a:t>
            </a:r>
            <a:r>
              <a:rPr lang="en-US" sz="2800" dirty="0" smtClean="0"/>
              <a:t>a program that simulates part of the Blackjack card game. Ask the user to enter each card’s value </a:t>
            </a:r>
            <a:br>
              <a:rPr lang="en-US" sz="2800" dirty="0" smtClean="0"/>
            </a:br>
            <a:r>
              <a:rPr lang="en-US" sz="2800" dirty="0" smtClean="0"/>
              <a:t>(a card can be worth between 1 and 11 points). 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70C0"/>
                </a:solidFill>
              </a:rPr>
              <a:t>Run until the user hits 21, exceeds 21, or has 3 cards.</a:t>
            </a:r>
            <a:endParaRPr lang="en-US" sz="2400" i="1" dirty="0" smtClean="0">
              <a:solidFill>
                <a:srgbClr val="0070C0"/>
              </a:solidFill>
            </a:endParaRPr>
          </a:p>
          <a:p>
            <a:pPr marL="118872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815" y="3860241"/>
            <a:ext cx="2969846" cy="1814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5" y="3848710"/>
            <a:ext cx="2936299" cy="1793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882" y="3860241"/>
            <a:ext cx="2917425" cy="17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Blackjack (Solution 1)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628164"/>
            <a:ext cx="73342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Blackjack (Solution 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747227"/>
            <a:ext cx="73342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5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100 Movies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Download the file </a:t>
            </a:r>
            <a:r>
              <a:rPr lang="en-US" sz="2400" b="1" dirty="0" smtClean="0">
                <a:solidFill>
                  <a:srgbClr val="002060"/>
                </a:solidFill>
              </a:rPr>
              <a:t>top100moviesRT.txt</a:t>
            </a:r>
            <a:r>
              <a:rPr lang="en-US" sz="2400" dirty="0" smtClean="0"/>
              <a:t> from </a:t>
            </a:r>
            <a:r>
              <a:rPr lang="en-US" sz="2400" dirty="0" smtClean="0"/>
              <a:t>Canvas.</a:t>
            </a:r>
            <a:endParaRPr lang="en-US" sz="2400" dirty="0" smtClean="0"/>
          </a:p>
          <a:p>
            <a:r>
              <a:rPr lang="en-US" sz="2400" dirty="0" smtClean="0"/>
              <a:t>Replicate this program: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/>
            </a:r>
            <a:br>
              <a:rPr lang="en-US" sz="2000" dirty="0" smtClean="0">
                <a:solidFill>
                  <a:srgbClr val="0070C0"/>
                </a:solidFill>
              </a:rPr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514600"/>
            <a:ext cx="81819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0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5448"/>
            <a:ext cx="86106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100 Movies (</a:t>
            </a:r>
            <a:r>
              <a:rPr lang="en-US" dirty="0" smtClean="0"/>
              <a:t>Solution 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7912"/>
            <a:ext cx="6858000" cy="57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5448"/>
            <a:ext cx="86106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100 Movies (</a:t>
            </a:r>
            <a:r>
              <a:rPr lang="en-US" dirty="0" smtClean="0"/>
              <a:t>Solution 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1" y="1094152"/>
            <a:ext cx="8635804" cy="424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5111750"/>
          </a:xfrm>
        </p:spPr>
        <p:txBody>
          <a:bodyPr/>
          <a:lstStyle/>
          <a:p>
            <a:r>
              <a:rPr lang="en-US" dirty="0" smtClean="0"/>
              <a:t>Today’s focus is </a:t>
            </a:r>
            <a:br>
              <a:rPr lang="en-US" dirty="0" smtClean="0"/>
            </a:br>
            <a:r>
              <a:rPr lang="en-US" dirty="0" smtClean="0"/>
              <a:t>files &amp; while loops.</a:t>
            </a:r>
            <a:endParaRPr lang="en-US" dirty="0"/>
          </a:p>
        </p:txBody>
      </p:sp>
      <p:pic>
        <p:nvPicPr>
          <p:cNvPr id="4" name="Picture 2" descr="http://cdn.meme.am/instances/500x/566444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01482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5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Review - Basic </a:t>
            </a:r>
            <a:r>
              <a:rPr lang="en-US" dirty="0"/>
              <a:t>File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00200"/>
            <a:ext cx="9074989" cy="5086583"/>
          </a:xfrm>
        </p:spPr>
        <p:txBody>
          <a:bodyPr/>
          <a:lstStyle/>
          <a:p>
            <a:pPr>
              <a:buNone/>
            </a:pPr>
            <a:r>
              <a:rPr lang="en-US" sz="3000" b="1" dirty="0" smtClean="0">
                <a:solidFill>
                  <a:srgbClr val="7030A0"/>
                </a:solidFill>
              </a:rPr>
              <a:t>#Either of these opens a file, reads it in as a string,</a:t>
            </a:r>
          </a:p>
          <a:p>
            <a:pPr>
              <a:buNone/>
            </a:pPr>
            <a:r>
              <a:rPr lang="en-US" sz="3000" b="1" dirty="0" smtClean="0">
                <a:solidFill>
                  <a:srgbClr val="7030A0"/>
                </a:solidFill>
              </a:rPr>
              <a:t>#prints out the string, then closes the file.</a:t>
            </a: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text_file</a:t>
            </a:r>
            <a:r>
              <a:rPr lang="en-US" sz="2400" b="1" dirty="0">
                <a:solidFill>
                  <a:srgbClr val="FF0000"/>
                </a:solidFill>
              </a:rPr>
              <a:t> = open("test.txt", "r")</a:t>
            </a:r>
          </a:p>
          <a:p>
            <a:pPr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file_contents</a:t>
            </a:r>
            <a:r>
              <a:rPr lang="en-US" sz="2400" b="1" dirty="0">
                <a:solidFill>
                  <a:srgbClr val="FF0000"/>
                </a:solidFill>
              </a:rPr>
              <a:t> = </a:t>
            </a:r>
            <a:r>
              <a:rPr lang="en-US" sz="2400" b="1" dirty="0" err="1">
                <a:solidFill>
                  <a:srgbClr val="FF0000"/>
                </a:solidFill>
              </a:rPr>
              <a:t>text_file.read</a:t>
            </a:r>
            <a:r>
              <a:rPr lang="en-US" sz="2400" b="1" dirty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text_file.close</a:t>
            </a:r>
            <a:r>
              <a:rPr lang="en-US" sz="2400" b="1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print(</a:t>
            </a:r>
            <a:r>
              <a:rPr lang="en-US" sz="2400" b="1" dirty="0" err="1" smtClean="0">
                <a:solidFill>
                  <a:srgbClr val="FF0000"/>
                </a:solidFill>
              </a:rPr>
              <a:t>file_contents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4249" y="4439656"/>
            <a:ext cx="5029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text_file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= open("test.txt", "r")</a:t>
            </a:r>
          </a:p>
          <a:p>
            <a:pPr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file_contents</a:t>
            </a:r>
            <a:r>
              <a:rPr lang="en-US" sz="2400" b="1" dirty="0">
                <a:solidFill>
                  <a:srgbClr val="FF0000"/>
                </a:solidFill>
              </a:rPr>
              <a:t> = </a:t>
            </a:r>
            <a:r>
              <a:rPr lang="en-US" sz="2400" b="1" dirty="0" err="1">
                <a:solidFill>
                  <a:srgbClr val="FF0000"/>
                </a:solidFill>
              </a:rPr>
              <a:t>text_file.read</a:t>
            </a:r>
            <a:r>
              <a:rPr lang="en-US" sz="2400" b="1" dirty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print(</a:t>
            </a:r>
            <a:r>
              <a:rPr lang="en-US" sz="2400" b="1" dirty="0" err="1" smtClean="0">
                <a:solidFill>
                  <a:srgbClr val="FF0000"/>
                </a:solidFill>
              </a:rPr>
              <a:t>file_contents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text_file.close</a:t>
            </a:r>
            <a:r>
              <a:rPr lang="en-US" sz="2400" b="1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997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Review - Reading </a:t>
            </a:r>
            <a:r>
              <a:rPr lang="en-US" dirty="0" smtClean="0"/>
              <a:t>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9539"/>
            <a:ext cx="8229600" cy="450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can also read lines into a list: </a:t>
            </a:r>
            <a:br>
              <a:rPr lang="en-US" dirty="0" smtClean="0"/>
            </a:br>
            <a:r>
              <a:rPr lang="en-US" sz="2600" dirty="0" smtClean="0">
                <a:solidFill>
                  <a:srgbClr val="3366FF"/>
                </a:solidFill>
              </a:rPr>
              <a:t>(</a:t>
            </a:r>
            <a:r>
              <a:rPr lang="en-US" sz="2600" i="1" dirty="0" smtClean="0">
                <a:solidFill>
                  <a:srgbClr val="3366FF"/>
                </a:solidFill>
              </a:rPr>
              <a:t>our default if you want to use list methods!</a:t>
            </a:r>
            <a:r>
              <a:rPr lang="en-US" sz="2600" dirty="0" smtClean="0">
                <a:solidFill>
                  <a:srgbClr val="3366FF"/>
                </a:solidFill>
              </a:rPr>
              <a:t>)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885304"/>
            <a:ext cx="4533900" cy="268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3190104"/>
            <a:ext cx="42957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- Writing </a:t>
            </a:r>
            <a:r>
              <a:rPr lang="en-US" dirty="0" smtClean="0"/>
              <a:t>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54" y="1775191"/>
            <a:ext cx="8886645" cy="4625609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Make sure you close the file after writing to it!!</a:t>
            </a:r>
          </a:p>
          <a:p>
            <a:endParaRPr lang="en-US" dirty="0" smtClean="0"/>
          </a:p>
          <a:p>
            <a:r>
              <a:rPr lang="en-US" dirty="0" smtClean="0"/>
              <a:t>Nothing is actually written until you close the file.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text_file</a:t>
            </a:r>
            <a:r>
              <a:rPr lang="en-US" b="1" dirty="0">
                <a:solidFill>
                  <a:srgbClr val="FF0000"/>
                </a:solidFill>
              </a:rPr>
              <a:t> = open("</a:t>
            </a:r>
            <a:r>
              <a:rPr lang="en-US" b="1" dirty="0">
                <a:solidFill>
                  <a:srgbClr val="00B050"/>
                </a:solidFill>
              </a:rPr>
              <a:t>write_it.txt</a:t>
            </a:r>
            <a:r>
              <a:rPr lang="en-US" b="1" dirty="0">
                <a:solidFill>
                  <a:srgbClr val="FF0000"/>
                </a:solidFill>
              </a:rPr>
              <a:t>", "w")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text_file.write</a:t>
            </a:r>
            <a:r>
              <a:rPr lang="en-US" b="1" dirty="0">
                <a:solidFill>
                  <a:srgbClr val="FF0000"/>
                </a:solidFill>
              </a:rPr>
              <a:t>("Line 1\n")</a:t>
            </a:r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text_file.write</a:t>
            </a:r>
            <a:r>
              <a:rPr lang="en-US" b="1" dirty="0">
                <a:solidFill>
                  <a:srgbClr val="FF0000"/>
                </a:solidFill>
              </a:rPr>
              <a:t>("This is line 2\n")</a:t>
            </a:r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text_file.write</a:t>
            </a:r>
            <a:r>
              <a:rPr lang="en-US" b="1" dirty="0">
                <a:solidFill>
                  <a:srgbClr val="FF0000"/>
                </a:solidFill>
              </a:rPr>
              <a:t>("That makes this line 3\n")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text_file.close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31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- Writing </a:t>
            </a:r>
            <a:r>
              <a:rPr lang="en-US" dirty="0" smtClean="0"/>
              <a:t>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write from a list to a file: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lines = ["Line 1\n", "This is line 2\n", "That 		makes this line 3\n"]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text_file.writelines</a:t>
            </a:r>
            <a:r>
              <a:rPr lang="en-US" b="1" dirty="0" smtClean="0">
                <a:solidFill>
                  <a:srgbClr val="FF0000"/>
                </a:solidFill>
              </a:rPr>
              <a:t>(lines)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Line 1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This is line 2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That makes this line 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7362" y="429883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0070C0"/>
                </a:solidFill>
              </a:rPr>
              <a:t>Lists are a great intermediary data structure for files!</a:t>
            </a:r>
            <a:endParaRPr lang="en-US" sz="3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8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-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1750"/>
            <a:ext cx="8229600" cy="49899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This is an alternate way to interact with a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with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keyword creates a code block. </a:t>
            </a:r>
            <a:br>
              <a:rPr lang="en-US" dirty="0" smtClean="0"/>
            </a:br>
            <a:r>
              <a:rPr lang="en-US" dirty="0" smtClean="0"/>
              <a:t>After that code block finishes, the file is automatically closed!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711" y="2463021"/>
            <a:ext cx="55626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8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- While </a:t>
            </a:r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743199"/>
            <a:ext cx="516255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586036"/>
            <a:ext cx="3629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Review - </a:t>
            </a:r>
            <a:r>
              <a:rPr lang="en-US" dirty="0" smtClean="0">
                <a:ea typeface="ＭＳ Ｐゴシック" pitchFamily="34" charset="-128"/>
              </a:rPr>
              <a:t>The break statement</a:t>
            </a:r>
          </a:p>
        </p:txBody>
      </p:sp>
      <p:sp>
        <p:nvSpPr>
          <p:cNvPr id="58371" name="Rectangle 2051"/>
          <p:cNvSpPr>
            <a:spLocks noGrp="1" noChangeArrowheads="1"/>
          </p:cNvSpPr>
          <p:nvPr>
            <p:ph idx="1"/>
          </p:nvPr>
        </p:nvSpPr>
        <p:spPr>
          <a:xfrm>
            <a:off x="76200" y="1775191"/>
            <a:ext cx="7924800" cy="46256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ＭＳ Ｐゴシック" pitchFamily="34" charset="-128"/>
              </a:rPr>
              <a:t>while </a:t>
            </a:r>
            <a:r>
              <a:rPr lang="en-US" sz="2400" b="1" dirty="0">
                <a:solidFill>
                  <a:srgbClr val="00B050"/>
                </a:solidFill>
                <a:ea typeface="ＭＳ Ｐゴシック" pitchFamily="34" charset="-128"/>
              </a:rPr>
              <a:t>True</a:t>
            </a:r>
            <a:r>
              <a:rPr lang="en-US" sz="2400" b="1" dirty="0">
                <a:solidFill>
                  <a:srgbClr val="FF0000"/>
                </a:solidFill>
                <a:ea typeface="ＭＳ Ｐゴシック" pitchFamily="34" charset="-128"/>
              </a:rPr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ＭＳ Ｐゴシック" pitchFamily="34" charset="-128"/>
              </a:rPr>
              <a:t>    name = 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34" charset="-128"/>
              </a:rPr>
              <a:t>input</a:t>
            </a:r>
            <a:r>
              <a:rPr lang="en-US" sz="2400" b="1" dirty="0">
                <a:solidFill>
                  <a:srgbClr val="FF0000"/>
                </a:solidFill>
                <a:ea typeface="ＭＳ Ｐゴシック" pitchFamily="34" charset="-128"/>
              </a:rPr>
              <a:t>("Please enter your name: ")</a:t>
            </a:r>
          </a:p>
          <a:p>
            <a:pPr>
              <a:lnSpc>
                <a:spcPct val="90000"/>
              </a:lnSpc>
              <a:buNone/>
            </a:pPr>
            <a:endParaRPr lang="en-US" sz="24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ＭＳ Ｐゴシック" pitchFamily="34" charset="-128"/>
              </a:rPr>
              <a:t>    </a:t>
            </a:r>
            <a:r>
              <a:rPr lang="en-US" sz="2400" b="1" dirty="0">
                <a:solidFill>
                  <a:srgbClr val="7030A0"/>
                </a:solidFill>
                <a:ea typeface="ＭＳ Ｐゴシック" pitchFamily="34" charset="-128"/>
              </a:rPr>
              <a:t># end loop if </a:t>
            </a:r>
            <a:r>
              <a:rPr lang="en-US" sz="2400" b="1" dirty="0" smtClean="0">
                <a:solidFill>
                  <a:srgbClr val="7030A0"/>
                </a:solidFill>
                <a:ea typeface="ＭＳ Ｐゴシック" pitchFamily="34" charset="-128"/>
              </a:rPr>
              <a:t>user enters something </a:t>
            </a:r>
            <a:r>
              <a:rPr lang="en-US" sz="2000" b="1" dirty="0" smtClean="0">
                <a:solidFill>
                  <a:srgbClr val="7030A0"/>
                </a:solidFill>
                <a:ea typeface="ＭＳ Ｐゴシック" pitchFamily="34" charset="-128"/>
              </a:rPr>
              <a:t>(Remember, "" is False)</a:t>
            </a:r>
            <a:endParaRPr lang="en-US" sz="2400" b="1" dirty="0">
              <a:solidFill>
                <a:srgbClr val="7030A0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ＭＳ Ｐゴシック" pitchFamily="34" charset="-128"/>
              </a:rPr>
              <a:t>    if name: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ＭＳ Ｐゴシック" pitchFamily="34" charset="-128"/>
              </a:rPr>
              <a:t>        </a:t>
            </a:r>
            <a:r>
              <a:rPr lang="en-US" sz="2400" b="1" dirty="0" smtClean="0">
                <a:solidFill>
                  <a:srgbClr val="0070C0"/>
                </a:solidFill>
                <a:ea typeface="ＭＳ Ｐゴシック" pitchFamily="34" charset="-128"/>
              </a:rPr>
              <a:t>break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34" charset="-128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ea typeface="ＭＳ Ｐゴシック" pitchFamily="34" charset="-128"/>
              </a:rPr>
              <a:t># appears on a line by itself!</a:t>
            </a:r>
            <a:endParaRPr lang="en-US" sz="2400" b="1" dirty="0">
              <a:solidFill>
                <a:srgbClr val="7030A0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buNone/>
            </a:pPr>
            <a:endParaRPr lang="en-US" sz="24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  <a:ea typeface="ＭＳ Ｐゴシック" pitchFamily="34" charset="-128"/>
              </a:rPr>
              <a:t>print("You </a:t>
            </a:r>
            <a:r>
              <a:rPr lang="en-US" sz="2400" b="1" dirty="0">
                <a:solidFill>
                  <a:srgbClr val="FF0000"/>
                </a:solidFill>
                <a:ea typeface="ＭＳ Ｐゴシック" pitchFamily="34" charset="-128"/>
              </a:rPr>
              <a:t>entered:", 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34" charset="-128"/>
              </a:rPr>
              <a:t>name)</a:t>
            </a:r>
          </a:p>
          <a:p>
            <a:pPr>
              <a:lnSpc>
                <a:spcPct val="90000"/>
              </a:lnSpc>
              <a:buNone/>
            </a:pPr>
            <a:endParaRPr lang="en-US" sz="36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b="1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  <a:ea typeface="ＭＳ Ｐゴシック" pitchFamily="34" charset="-128"/>
              </a:rPr>
              <a:t>while </a:t>
            </a:r>
            <a:r>
              <a:rPr lang="en-US" sz="2400" b="1" dirty="0" smtClean="0">
                <a:solidFill>
                  <a:srgbClr val="00B050"/>
                </a:solidFill>
                <a:ea typeface="ＭＳ Ｐゴシック" pitchFamily="34" charset="-128"/>
              </a:rPr>
              <a:t>True</a:t>
            </a:r>
            <a:r>
              <a:rPr lang="en-US" sz="2400" dirty="0" smtClean="0">
                <a:ea typeface="ＭＳ Ｐゴシック" pitchFamily="34" charset="-128"/>
              </a:rPr>
              <a:t>:</a:t>
            </a:r>
            <a:r>
              <a:rPr lang="en-US" sz="3600" dirty="0" smtClean="0">
                <a:ea typeface="ＭＳ Ｐゴシック" pitchFamily="34" charset="-128"/>
              </a:rPr>
              <a:t> </a:t>
            </a:r>
            <a:r>
              <a:rPr lang="en-US" sz="2000" dirty="0" smtClean="0">
                <a:ea typeface="ＭＳ Ｐゴシック" pitchFamily="34" charset="-128"/>
              </a:rPr>
              <a:t>intentionally infinite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You must provide a </a:t>
            </a:r>
            <a:r>
              <a:rPr lang="en-US" sz="2400" dirty="0" smtClean="0">
                <a:solidFill>
                  <a:srgbClr val="0070C0"/>
                </a:solidFill>
                <a:ea typeface="ＭＳ Ｐゴシック" pitchFamily="34" charset="-128"/>
              </a:rPr>
              <a:t>break</a:t>
            </a:r>
            <a:r>
              <a:rPr lang="en-US" sz="2400" dirty="0" smtClean="0">
                <a:ea typeface="ＭＳ Ｐゴシック" pitchFamily="34" charset="-128"/>
              </a:rPr>
              <a:t> statement to leave the loop!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05200"/>
            <a:ext cx="2700992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10897</TotalTime>
  <Words>424</Words>
  <Application>Microsoft Office PowerPoint</Application>
  <PresentationFormat>On-screen Show (4:3)</PresentationFormat>
  <Paragraphs>93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ＭＳ Ｐゴシック</vt:lpstr>
      <vt:lpstr>Arial</vt:lpstr>
      <vt:lpstr>Calibri</vt:lpstr>
      <vt:lpstr>Cambria</vt:lpstr>
      <vt:lpstr>Georgia</vt:lpstr>
      <vt:lpstr>Times New Roman</vt:lpstr>
      <vt:lpstr>Information-Infrastructure</vt:lpstr>
      <vt:lpstr>I210 Information Infrastructure</vt:lpstr>
      <vt:lpstr>Topic</vt:lpstr>
      <vt:lpstr>Quick Review - Basic File Use</vt:lpstr>
      <vt:lpstr>Quick Review - Reading from Files</vt:lpstr>
      <vt:lpstr>Quick Review - Writing to a File</vt:lpstr>
      <vt:lpstr>Quick Review - Writing to a File</vt:lpstr>
      <vt:lpstr>Quick Review - Files</vt:lpstr>
      <vt:lpstr>Quick Review - While loops</vt:lpstr>
      <vt:lpstr>Quick Review - The break statement</vt:lpstr>
      <vt:lpstr>When to Use While Loops?</vt:lpstr>
      <vt:lpstr>Write a While (Group Work)</vt:lpstr>
      <vt:lpstr>Write a While (Solution)</vt:lpstr>
      <vt:lpstr>Blackjack (Group Work)</vt:lpstr>
      <vt:lpstr>Blackjack (Solution 1)</vt:lpstr>
      <vt:lpstr>Blackjack (Solution 2)</vt:lpstr>
      <vt:lpstr>Top 100 Movies</vt:lpstr>
      <vt:lpstr>Top 100 Movies (Solution 1)</vt:lpstr>
      <vt:lpstr>Top 100 Movies (Solution 2)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Lee</dc:creator>
  <cp:lastModifiedBy>Duncan, J</cp:lastModifiedBy>
  <cp:revision>41</cp:revision>
  <dcterms:created xsi:type="dcterms:W3CDTF">2015-12-29T00:29:41Z</dcterms:created>
  <dcterms:modified xsi:type="dcterms:W3CDTF">2017-02-20T02:50:28Z</dcterms:modified>
</cp:coreProperties>
</file>