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5" autoAdjust="0"/>
    <p:restoredTop sz="98314" autoAdjust="0"/>
  </p:normalViewPr>
  <p:slideViewPr>
    <p:cSldViewPr snapToGrid="0" snapToObjects="1">
      <p:cViewPr varScale="1">
        <p:scale>
          <a:sx n="116" d="100"/>
          <a:sy n="116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407DF-9046-B947-A77D-0AB63CAFC3D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97D7-9BB7-2D42-93CE-D7C79D7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41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I210 Information Infrastructure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Review </a:t>
            </a:r>
            <a:r>
              <a:rPr lang="en-US" dirty="0" smtClean="0"/>
              <a:t>– Dictionary Methods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25" y="1523999"/>
            <a:ext cx="5795469" cy="2746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49" y="4325192"/>
            <a:ext cx="5801220" cy="24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Counties </a:t>
            </a:r>
            <a:r>
              <a:rPr lang="en-US" dirty="0" err="1" smtClean="0"/>
              <a:t>pt</a:t>
            </a:r>
            <a:r>
              <a:rPr lang="en-US" dirty="0" smtClean="0"/>
              <a:t> 1 (Group Work)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330" y="1600200"/>
            <a:ext cx="8571470" cy="50865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Download </a:t>
            </a:r>
            <a:r>
              <a:rPr lang="en-US" sz="2800" b="1" dirty="0" smtClean="0">
                <a:solidFill>
                  <a:srgbClr val="002060"/>
                </a:solidFill>
              </a:rPr>
              <a:t>INCounties2015.txt</a:t>
            </a:r>
            <a:r>
              <a:rPr lang="en-US" sz="2800" dirty="0" smtClean="0"/>
              <a:t> – this file contains statistical data about the population of Indiana’s counties in 2015.</a:t>
            </a:r>
          </a:p>
          <a:p>
            <a:r>
              <a:rPr lang="en-US" sz="2800" dirty="0" smtClean="0"/>
              <a:t>Write a program that can load</a:t>
            </a:r>
            <a:br>
              <a:rPr lang="en-US" sz="2800" dirty="0" smtClean="0"/>
            </a:br>
            <a:r>
              <a:rPr lang="en-US" sz="2800" dirty="0" smtClean="0"/>
              <a:t>this data into a dictionary.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791" y="2722143"/>
            <a:ext cx="3086100" cy="401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8" y="3962399"/>
            <a:ext cx="4623700" cy="283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Counties </a:t>
            </a:r>
            <a:r>
              <a:rPr lang="en-US" dirty="0" err="1" smtClean="0"/>
              <a:t>pt</a:t>
            </a:r>
            <a:r>
              <a:rPr lang="en-US" dirty="0" smtClean="0"/>
              <a:t> 1 (Solution 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712827"/>
            <a:ext cx="65151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Counties </a:t>
            </a:r>
            <a:r>
              <a:rPr lang="en-US" dirty="0" err="1" smtClean="0"/>
              <a:t>pt</a:t>
            </a:r>
            <a:r>
              <a:rPr lang="en-US" dirty="0" smtClean="0"/>
              <a:t> 1 (Solution 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868187"/>
            <a:ext cx="65151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Counties </a:t>
            </a:r>
            <a:r>
              <a:rPr lang="en-US" dirty="0" err="1" smtClean="0"/>
              <a:t>pt</a:t>
            </a:r>
            <a:r>
              <a:rPr lang="en-US" dirty="0" smtClean="0"/>
              <a:t> 2 (Group Work)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330" y="1600200"/>
            <a:ext cx="8571470" cy="50865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Now, use your dictionary to output this information: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1" y="2199889"/>
            <a:ext cx="8562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0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Counties </a:t>
            </a:r>
            <a:r>
              <a:rPr lang="en-US" dirty="0" err="1" smtClean="0"/>
              <a:t>pt</a:t>
            </a:r>
            <a:r>
              <a:rPr lang="en-US" dirty="0" smtClean="0"/>
              <a:t> 2 (Solution)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12" y="1116742"/>
            <a:ext cx="5801376" cy="57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focus is dictionaries.</a:t>
            </a:r>
            <a:endParaRPr lang="en-US" dirty="0"/>
          </a:p>
        </p:txBody>
      </p:sp>
      <p:pic>
        <p:nvPicPr>
          <p:cNvPr id="4" name="Picture 2" descr="https://encrypted-tbn0.gstatic.com/images?q=tbn:ANd9GcT9XitKTkgC5byLEVFO4z5CytIFcwwoKV1rLzS2lzbuQHRn22UE9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843" y="3510814"/>
            <a:ext cx="4743116" cy="2845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-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smtClean="0"/>
              <a:t>Dictionaries use this format:</a:t>
            </a:r>
            <a:endParaRPr lang="en-US" dirty="0"/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# notice the { } here!</a:t>
            </a:r>
          </a:p>
          <a:p>
            <a:pPr marL="118872" indent="0">
              <a:buNone/>
            </a:pPr>
            <a:r>
              <a:rPr lang="en-US" sz="2800" b="1" dirty="0" err="1" smtClean="0">
                <a:latin typeface="Calibri"/>
                <a:cs typeface="Calibri"/>
              </a:rPr>
              <a:t>indiana_terms</a:t>
            </a:r>
            <a:r>
              <a:rPr lang="en-US" sz="2800" b="1" dirty="0" smtClean="0">
                <a:latin typeface="Calibri"/>
                <a:cs typeface="Calibri"/>
              </a:rPr>
              <a:t> = </a:t>
            </a:r>
            <a:r>
              <a:rPr lang="en-US" sz="2800" b="1" dirty="0" smtClean="0">
                <a:solidFill>
                  <a:srgbClr val="B50B1B"/>
                </a:solidFill>
                <a:latin typeface="Calibri"/>
                <a:cs typeface="Calibri"/>
              </a:rPr>
              <a:t>{ </a:t>
            </a:r>
            <a:r>
              <a:rPr lang="en-US" sz="2800" b="1" dirty="0" smtClean="0">
                <a:latin typeface="Calibri"/>
                <a:cs typeface="Calibri"/>
              </a:rPr>
              <a:t>"</a:t>
            </a:r>
            <a:r>
              <a:rPr lang="en-US" sz="2800" b="1" dirty="0">
                <a:latin typeface="Calibri"/>
                <a:cs typeface="Calibri"/>
              </a:rPr>
              <a:t>IU": "Indiana's flagship university",</a:t>
            </a:r>
          </a:p>
          <a:p>
            <a:pPr marL="118872" indent="0">
              <a:buNone/>
            </a:pPr>
            <a:r>
              <a:rPr lang="en-US" sz="2800" b="1" dirty="0" smtClean="0">
                <a:latin typeface="Calibri"/>
                <a:cs typeface="Calibri"/>
              </a:rPr>
              <a:t>	"Purdue</a:t>
            </a:r>
            <a:r>
              <a:rPr lang="en-US" sz="2800" b="1" dirty="0">
                <a:latin typeface="Calibri"/>
                <a:cs typeface="Calibri"/>
              </a:rPr>
              <a:t>": </a:t>
            </a:r>
            <a:r>
              <a:rPr lang="en-US" sz="2800" b="1" dirty="0" smtClean="0">
                <a:latin typeface="Calibri"/>
                <a:cs typeface="Calibri"/>
              </a:rPr>
              <a:t>"Clearly not as good, right?",</a:t>
            </a:r>
            <a:endParaRPr lang="en-US" sz="28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b="1" dirty="0" smtClean="0">
                <a:latin typeface="Calibri"/>
                <a:cs typeface="Calibri"/>
              </a:rPr>
              <a:t>	"</a:t>
            </a:r>
            <a:r>
              <a:rPr lang="en-US" sz="2800" b="1" dirty="0">
                <a:latin typeface="Calibri"/>
                <a:cs typeface="Calibri"/>
              </a:rPr>
              <a:t>cardinal": "Official state bird of </a:t>
            </a:r>
            <a:r>
              <a:rPr lang="en-US" sz="2800" b="1" dirty="0" smtClean="0">
                <a:latin typeface="Calibri"/>
                <a:cs typeface="Calibri"/>
              </a:rPr>
              <a:t>Indiana",</a:t>
            </a:r>
          </a:p>
          <a:p>
            <a:pPr marL="118872" indent="0">
              <a:buNone/>
            </a:pPr>
            <a:r>
              <a:rPr lang="en-US" sz="2800" b="1" dirty="0">
                <a:latin typeface="Calibri"/>
                <a:cs typeface="Calibri"/>
              </a:rPr>
              <a:t>	</a:t>
            </a:r>
            <a:r>
              <a:rPr lang="en-US" sz="2800" b="1" dirty="0" smtClean="0">
                <a:latin typeface="Calibri"/>
                <a:cs typeface="Calibri"/>
              </a:rPr>
              <a:t>"</a:t>
            </a:r>
            <a:r>
              <a:rPr lang="en-US" sz="2800" b="1" dirty="0" err="1">
                <a:latin typeface="Calibri"/>
                <a:cs typeface="Calibri"/>
              </a:rPr>
              <a:t>hoosier</a:t>
            </a:r>
            <a:r>
              <a:rPr lang="en-US" sz="2800" b="1" dirty="0">
                <a:latin typeface="Calibri"/>
                <a:cs typeface="Calibri"/>
              </a:rPr>
              <a:t>": "Name for someone living in </a:t>
            </a:r>
            <a:r>
              <a:rPr lang="en-US" sz="2800" b="1" dirty="0" smtClean="0">
                <a:latin typeface="Calibri"/>
                <a:cs typeface="Calibri"/>
              </a:rPr>
              <a:t>Indiana” </a:t>
            </a:r>
            <a:r>
              <a:rPr lang="en-US" sz="2800" b="1" dirty="0" smtClean="0">
                <a:solidFill>
                  <a:srgbClr val="B50B1B"/>
                </a:solidFill>
                <a:latin typeface="Calibri"/>
                <a:cs typeface="Calibri"/>
              </a:rPr>
              <a:t>}</a:t>
            </a:r>
            <a:endParaRPr lang="en-US" sz="2800" b="1" dirty="0">
              <a:solidFill>
                <a:srgbClr val="B50B1B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endParaRPr lang="en-US" sz="28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b="1" dirty="0" smtClean="0">
                <a:latin typeface="Calibri"/>
                <a:cs typeface="Calibri"/>
              </a:rPr>
              <a:t>print( </a:t>
            </a:r>
            <a:r>
              <a:rPr lang="en-US" sz="2800" b="1" dirty="0" err="1" smtClean="0">
                <a:latin typeface="Calibri"/>
                <a:cs typeface="Calibri"/>
              </a:rPr>
              <a:t>indiana_terms</a:t>
            </a:r>
            <a:r>
              <a:rPr lang="en-US" sz="2800" b="1" dirty="0" smtClean="0">
                <a:latin typeface="Calibri"/>
                <a:cs typeface="Calibri"/>
              </a:rPr>
              <a:t>["</a:t>
            </a:r>
            <a:r>
              <a:rPr lang="en-US" sz="2800" b="1" dirty="0">
                <a:latin typeface="Calibri"/>
                <a:cs typeface="Calibri"/>
              </a:rPr>
              <a:t>cardinal</a:t>
            </a:r>
            <a:r>
              <a:rPr lang="en-US" sz="2800" b="1" dirty="0" smtClean="0">
                <a:latin typeface="Calibri"/>
                <a:cs typeface="Calibri"/>
              </a:rPr>
              <a:t>"] )</a:t>
            </a:r>
            <a:endParaRPr lang="en-US" sz="2800" b="1" dirty="0">
              <a:latin typeface="Calibri"/>
              <a:cs typeface="Calibri"/>
            </a:endParaRP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alibri"/>
                <a:cs typeface="Calibri"/>
              </a:rPr>
              <a:t>&gt;&gt;&gt; 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alibri"/>
                <a:cs typeface="Calibri"/>
              </a:rPr>
              <a:t>Official state bird of </a:t>
            </a:r>
            <a:r>
              <a:rPr lang="en-US" sz="2800" b="1" dirty="0" smtClean="0">
                <a:solidFill>
                  <a:srgbClr val="00B050"/>
                </a:solidFill>
                <a:latin typeface="Calibri"/>
                <a:cs typeface="Calibri"/>
              </a:rPr>
              <a:t>Indiana</a:t>
            </a:r>
            <a:endParaRPr lang="en-US" sz="2800" b="1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72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 Dictionary?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is a good time to use a dictionary?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Do you need to count how many times something occurs? </a:t>
            </a:r>
          </a:p>
          <a:p>
            <a:r>
              <a:rPr lang="en-US" sz="2400" dirty="0" smtClean="0"/>
              <a:t>Do you need to keep track of unique information?</a:t>
            </a:r>
          </a:p>
          <a:p>
            <a:r>
              <a:rPr lang="en-US" sz="2400" dirty="0" smtClean="0"/>
              <a:t>Do you need to associate a small piece of data (like a state abbreviation) with a larger piece of data?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(AIs / UIs share opinions on this)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 Stack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In each of these situations, identify what would be the keys and what would be the values: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You want to have some way to look up the value of each of the standard US coins, by name. (quarter, dime, etc…)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You want to load a file containing a book, and figure out how many times each word is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You want to allow a user to create an alias or nickname for entries in their contacts list, which are full names.</a:t>
            </a:r>
          </a:p>
          <a:p>
            <a:pPr marL="118872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43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Stack (Solution)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53152"/>
            <a:ext cx="8229600" cy="5293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You </a:t>
            </a:r>
            <a:r>
              <a:rPr lang="en-US" sz="2200" dirty="0"/>
              <a:t>want to have some way to look up the value of each of the standard US coins, by name. (quarter, dime, </a:t>
            </a:r>
            <a:r>
              <a:rPr lang="en-US" sz="2200" dirty="0" err="1"/>
              <a:t>etc</a:t>
            </a:r>
            <a:r>
              <a:rPr lang="en-US" sz="22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7030A0"/>
                </a:solidFill>
              </a:rPr>
              <a:t>Keys: names of coin (string)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7030A0"/>
                </a:solidFill>
              </a:rPr>
              <a:t>Values: amounts of coin (</a:t>
            </a:r>
            <a:r>
              <a:rPr lang="en-US" sz="2200" dirty="0" err="1" smtClean="0">
                <a:solidFill>
                  <a:srgbClr val="7030A0"/>
                </a:solidFill>
              </a:rPr>
              <a:t>int</a:t>
            </a:r>
            <a:r>
              <a:rPr lang="en-US" sz="2200" dirty="0" smtClean="0">
                <a:solidFill>
                  <a:srgbClr val="7030A0"/>
                </a:solidFill>
              </a:rPr>
              <a:t>)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You want to load a file containing a book, and figure out how many times each word is used</a:t>
            </a:r>
            <a:r>
              <a:rPr lang="en-US" sz="22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rgbClr val="7030A0"/>
                </a:solidFill>
              </a:rPr>
              <a:t>Keys: </a:t>
            </a:r>
            <a:r>
              <a:rPr lang="en-US" sz="2200" dirty="0" smtClean="0">
                <a:solidFill>
                  <a:srgbClr val="7030A0"/>
                </a:solidFill>
              </a:rPr>
              <a:t>words (</a:t>
            </a:r>
            <a:r>
              <a:rPr lang="en-US" sz="2200" dirty="0">
                <a:solidFill>
                  <a:srgbClr val="7030A0"/>
                </a:solidFill>
              </a:rPr>
              <a:t>string)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rgbClr val="7030A0"/>
                </a:solidFill>
              </a:rPr>
              <a:t>Values: </a:t>
            </a:r>
            <a:r>
              <a:rPr lang="en-US" sz="2200" dirty="0" smtClean="0">
                <a:solidFill>
                  <a:srgbClr val="7030A0"/>
                </a:solidFill>
              </a:rPr>
              <a:t>counts (</a:t>
            </a:r>
            <a:r>
              <a:rPr lang="en-US" sz="2200" dirty="0" err="1">
                <a:solidFill>
                  <a:srgbClr val="7030A0"/>
                </a:solidFill>
              </a:rPr>
              <a:t>int</a:t>
            </a:r>
            <a:r>
              <a:rPr lang="en-US" sz="2200" dirty="0">
                <a:solidFill>
                  <a:srgbClr val="7030A0"/>
                </a:solidFill>
              </a:rPr>
              <a:t>)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You </a:t>
            </a:r>
            <a:r>
              <a:rPr lang="en-US" sz="2200" dirty="0"/>
              <a:t>want to allow a user to create an alias or nickname for entries in their contacts list, which are full names</a:t>
            </a:r>
            <a:r>
              <a:rPr lang="en-US" sz="22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rgbClr val="7030A0"/>
                </a:solidFill>
              </a:rPr>
              <a:t>Keys: </a:t>
            </a:r>
            <a:r>
              <a:rPr lang="en-US" sz="2200" dirty="0" smtClean="0">
                <a:solidFill>
                  <a:srgbClr val="7030A0"/>
                </a:solidFill>
              </a:rPr>
              <a:t>nicknames (</a:t>
            </a:r>
            <a:r>
              <a:rPr lang="en-US" sz="2200" dirty="0">
                <a:solidFill>
                  <a:srgbClr val="7030A0"/>
                </a:solidFill>
              </a:rPr>
              <a:t>string)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rgbClr val="7030A0"/>
                </a:solidFill>
              </a:rPr>
              <a:t>Values: </a:t>
            </a:r>
            <a:r>
              <a:rPr lang="en-US" sz="2200" dirty="0" smtClean="0">
                <a:solidFill>
                  <a:srgbClr val="7030A0"/>
                </a:solidFill>
              </a:rPr>
              <a:t>full names (</a:t>
            </a:r>
            <a:r>
              <a:rPr lang="en-US" sz="2200" dirty="0" err="1">
                <a:solidFill>
                  <a:srgbClr val="7030A0"/>
                </a:solidFill>
              </a:rPr>
              <a:t>int</a:t>
            </a:r>
            <a:r>
              <a:rPr lang="en-US" sz="2200" dirty="0" smtClean="0">
                <a:solidFill>
                  <a:srgbClr val="7030A0"/>
                </a:solidFill>
              </a:rPr>
              <a:t>)</a:t>
            </a:r>
            <a:endParaRPr lang="en-US" sz="2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Review </a:t>
            </a:r>
            <a:r>
              <a:rPr lang="en-US" dirty="0" smtClean="0"/>
              <a:t>– Dictionaries and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b="1" dirty="0" smtClean="0">
                <a:latin typeface="Calibri"/>
                <a:cs typeface="Calibri"/>
              </a:rPr>
              <a:t>grades </a:t>
            </a:r>
            <a:r>
              <a:rPr lang="en-US" sz="2400" b="1" dirty="0">
                <a:latin typeface="Calibri"/>
                <a:cs typeface="Calibri"/>
              </a:rPr>
              <a:t>= {"Sam": 90, "Ali": 92, "Dave": 85, "Pat": 81}</a:t>
            </a:r>
          </a:p>
          <a:p>
            <a:pPr marL="118872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400" b="1" dirty="0">
                <a:latin typeface="Calibri"/>
                <a:cs typeface="Calibri"/>
              </a:rPr>
              <a:t>person = </a:t>
            </a:r>
            <a:r>
              <a:rPr lang="en-US" sz="2400" b="1" dirty="0" smtClean="0">
                <a:latin typeface="Calibri"/>
                <a:cs typeface="Calibri"/>
              </a:rPr>
              <a:t>input</a:t>
            </a:r>
            <a:r>
              <a:rPr lang="en-US" sz="2400" b="1" dirty="0">
                <a:latin typeface="Calibri"/>
                <a:cs typeface="Calibri"/>
              </a:rPr>
              <a:t>("Whose grade do you want to know? ")</a:t>
            </a:r>
          </a:p>
          <a:p>
            <a:pPr marL="118872" indent="0">
              <a:buNone/>
            </a:pPr>
            <a:endParaRPr lang="en-US" sz="2400" b="1" dirty="0" smtClean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# you can use membership to check if item in dictionary</a:t>
            </a:r>
            <a:endParaRPr lang="en-US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if person in grades:</a:t>
            </a:r>
          </a:p>
          <a:p>
            <a:pPr marL="118872" indent="0">
              <a:buNone/>
            </a:pPr>
            <a:r>
              <a:rPr lang="en-US" sz="2400" b="1" dirty="0">
                <a:latin typeface="Calibri"/>
                <a:cs typeface="Calibri"/>
              </a:rPr>
              <a:t>    </a:t>
            </a:r>
            <a:r>
              <a:rPr lang="en-US" sz="2400" b="1" dirty="0" smtClean="0">
                <a:latin typeface="Calibri"/>
                <a:cs typeface="Calibri"/>
              </a:rPr>
              <a:t>print(person</a:t>
            </a:r>
            <a:r>
              <a:rPr lang="en-US" sz="2400" b="1" dirty="0">
                <a:latin typeface="Calibri"/>
                <a:cs typeface="Calibri"/>
              </a:rPr>
              <a:t>, "got a", grades[person</a:t>
            </a:r>
            <a:r>
              <a:rPr lang="en-US" sz="2400" b="1" dirty="0" smtClean="0">
                <a:latin typeface="Calibri"/>
                <a:cs typeface="Calibri"/>
              </a:rPr>
              <a:t>])</a:t>
            </a:r>
            <a:endParaRPr lang="en-US" sz="24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400" b="1" dirty="0">
                <a:latin typeface="Calibri"/>
                <a:cs typeface="Calibri"/>
              </a:rPr>
              <a:t>else:</a:t>
            </a:r>
          </a:p>
          <a:p>
            <a:pPr marL="118872" indent="0">
              <a:buNone/>
            </a:pPr>
            <a:r>
              <a:rPr lang="en-US" sz="2400" b="1" dirty="0">
                <a:latin typeface="Calibri"/>
                <a:cs typeface="Calibri"/>
              </a:rPr>
              <a:t>    </a:t>
            </a:r>
            <a:r>
              <a:rPr lang="en-US" sz="2400" b="1" dirty="0" smtClean="0">
                <a:latin typeface="Calibri"/>
                <a:cs typeface="Calibri"/>
              </a:rPr>
              <a:t>print("They </a:t>
            </a:r>
            <a:r>
              <a:rPr lang="en-US" sz="2400" b="1" dirty="0">
                <a:latin typeface="Calibri"/>
                <a:cs typeface="Calibri"/>
              </a:rPr>
              <a:t>got a 0 for not turning in their work</a:t>
            </a:r>
            <a:r>
              <a:rPr lang="en-US" sz="2400" b="1" dirty="0" smtClean="0">
                <a:latin typeface="Calibri"/>
                <a:cs typeface="Calibri"/>
              </a:rPr>
              <a:t>.")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26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Review -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an entry: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grades["Jim"] = 97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dirty="0" smtClean="0"/>
              <a:t>Changing the value of an entry: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grades["Pat"] = 88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dirty="0" smtClean="0"/>
              <a:t>Deleting an entry: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del grades["Sam"]</a:t>
            </a:r>
          </a:p>
        </p:txBody>
      </p:sp>
    </p:spTree>
    <p:extLst>
      <p:ext uri="{BB962C8B-B14F-4D97-AF65-F5344CB8AC3E}">
        <p14:creationId xmlns:p14="http://schemas.microsoft.com/office/powerpoint/2010/main" val="184358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- </a:t>
            </a:r>
            <a:r>
              <a:rPr lang="en-US" dirty="0" smtClean="0"/>
              <a:t>.get()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.get() </a:t>
            </a:r>
            <a:r>
              <a:rPr lang="en-US" dirty="0" smtClean="0"/>
              <a:t>method allows us to return the value at an index, or an alternate message if that index doesn’t exist. </a:t>
            </a:r>
            <a:r>
              <a:rPr lang="en-US" i="1" dirty="0" smtClean="0">
                <a:solidFill>
                  <a:srgbClr val="0070C0"/>
                </a:solidFill>
              </a:rPr>
              <a:t>Anyone without a grade got a 0, right?</a:t>
            </a:r>
          </a:p>
          <a:p>
            <a:pPr marL="118872" indent="0">
              <a:buNone/>
            </a:pPr>
            <a:endParaRPr lang="en-US" dirty="0" smtClean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person = "Sam"</a:t>
            </a: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print(person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, "got a", </a:t>
            </a:r>
            <a:r>
              <a:rPr lang="en-US" sz="2800" b="1" dirty="0" err="1" smtClean="0">
                <a:solidFill>
                  <a:srgbClr val="FF0000"/>
                </a:solidFill>
                <a:latin typeface="Calibri"/>
                <a:cs typeface="Calibri"/>
              </a:rPr>
              <a:t>grades.</a:t>
            </a:r>
            <a:r>
              <a:rPr lang="en-US" sz="2800" b="1" dirty="0" err="1" smtClean="0">
                <a:solidFill>
                  <a:srgbClr val="7030A0"/>
                </a:solidFill>
                <a:latin typeface="Calibri"/>
                <a:cs typeface="Calibri"/>
              </a:rPr>
              <a:t>get</a:t>
            </a:r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(person, "0"))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alibri"/>
                <a:cs typeface="Calibri"/>
              </a:rPr>
              <a:t>&gt;&gt;&gt; </a:t>
            </a:r>
            <a:r>
              <a:rPr lang="en-US" sz="2800" b="1" dirty="0" smtClean="0">
                <a:solidFill>
                  <a:srgbClr val="00B050"/>
                </a:solidFill>
                <a:latin typeface="Calibri"/>
                <a:cs typeface="Calibri"/>
              </a:rPr>
              <a:t>"Sam got a 90"</a:t>
            </a:r>
          </a:p>
          <a:p>
            <a:pPr marL="118872" indent="0">
              <a:buNone/>
            </a:pPr>
            <a:endParaRPr lang="en-US" sz="2800" b="1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person = </a:t>
            </a:r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"Alan"</a:t>
            </a:r>
            <a:endParaRPr lang="en-US" sz="2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print(person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, "got a", 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cs typeface="Calibri"/>
              </a:rPr>
              <a:t>grades.</a:t>
            </a:r>
            <a:r>
              <a:rPr lang="en-US" sz="2800" b="1" dirty="0" err="1">
                <a:solidFill>
                  <a:srgbClr val="7030A0"/>
                </a:solidFill>
                <a:latin typeface="Calibri"/>
                <a:cs typeface="Calibri"/>
              </a:rPr>
              <a:t>get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(person, "0</a:t>
            </a:r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"))</a:t>
            </a:r>
            <a:endParaRPr lang="en-US" sz="2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alibri"/>
                <a:cs typeface="Calibri"/>
              </a:rPr>
              <a:t>&gt;&gt;&gt; "</a:t>
            </a:r>
            <a:r>
              <a:rPr lang="en-US" sz="2800" b="1" dirty="0" smtClean="0">
                <a:solidFill>
                  <a:srgbClr val="00B050"/>
                </a:solidFill>
                <a:latin typeface="Calibri"/>
                <a:cs typeface="Calibri"/>
              </a:rPr>
              <a:t>Alan got a 0"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800" i="1" dirty="0" smtClean="0">
                <a:solidFill>
                  <a:srgbClr val="7030A0"/>
                </a:solidFill>
                <a:sym typeface="Wingdings"/>
              </a:rPr>
              <a:t> </a:t>
            </a:r>
            <a:r>
              <a:rPr lang="en-US" sz="2800" i="1" dirty="0" smtClean="0">
                <a:solidFill>
                  <a:srgbClr val="7030A0"/>
                </a:solidFill>
              </a:rPr>
              <a:t>We can assign the result of .get() to a variable </a:t>
            </a:r>
            <a:br>
              <a:rPr lang="en-US" sz="2800" i="1" dirty="0" smtClean="0">
                <a:solidFill>
                  <a:srgbClr val="7030A0"/>
                </a:solidFill>
              </a:rPr>
            </a:br>
            <a:r>
              <a:rPr lang="en-US" sz="2800" i="1" dirty="0" smtClean="0">
                <a:solidFill>
                  <a:srgbClr val="7030A0"/>
                </a:solidFill>
              </a:rPr>
              <a:t>     or use it directly!</a:t>
            </a:r>
            <a:endParaRPr lang="en-US" sz="2800" i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10887</TotalTime>
  <Words>526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Georgia</vt:lpstr>
      <vt:lpstr>Wingdings</vt:lpstr>
      <vt:lpstr>Information-Infrastructure</vt:lpstr>
      <vt:lpstr>I210 Information Infrastructure</vt:lpstr>
      <vt:lpstr>Topic</vt:lpstr>
      <vt:lpstr>Quick Review - Dictionaries</vt:lpstr>
      <vt:lpstr>When to Use a Dictionary?</vt:lpstr>
      <vt:lpstr>Dictionary Stack (Group Work)</vt:lpstr>
      <vt:lpstr>Dictionary Stack (Solution)</vt:lpstr>
      <vt:lpstr>Quick Review – Dictionaries and in</vt:lpstr>
      <vt:lpstr>Quick Review - Dictionaries</vt:lpstr>
      <vt:lpstr>Quick Review - .get()</vt:lpstr>
      <vt:lpstr>Quick Review – Dictionary Methods</vt:lpstr>
      <vt:lpstr>IN Counties pt 1 (Group Work)</vt:lpstr>
      <vt:lpstr>IN Counties pt 1 (Solution 1)</vt:lpstr>
      <vt:lpstr>IN Counties pt 1 (Solution 2)</vt:lpstr>
      <vt:lpstr>IN Counties pt 2 (Group Work)</vt:lpstr>
      <vt:lpstr>IN Counties pt 2 (Solution)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Lee</dc:creator>
  <cp:lastModifiedBy>Duncan, J</cp:lastModifiedBy>
  <cp:revision>39</cp:revision>
  <dcterms:created xsi:type="dcterms:W3CDTF">2015-12-29T00:29:41Z</dcterms:created>
  <dcterms:modified xsi:type="dcterms:W3CDTF">2017-02-27T02:05:08Z</dcterms:modified>
</cp:coreProperties>
</file>