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78" r:id="rId3"/>
    <p:sldId id="267" r:id="rId4"/>
    <p:sldId id="282" r:id="rId5"/>
    <p:sldId id="283" r:id="rId6"/>
    <p:sldId id="258" r:id="rId7"/>
    <p:sldId id="268" r:id="rId8"/>
    <p:sldId id="269" r:id="rId9"/>
    <p:sldId id="279" r:id="rId10"/>
    <p:sldId id="260" r:id="rId11"/>
    <p:sldId id="257" r:id="rId12"/>
    <p:sldId id="262" r:id="rId13"/>
    <p:sldId id="270" r:id="rId14"/>
    <p:sldId id="280" r:id="rId15"/>
    <p:sldId id="259" r:id="rId16"/>
    <p:sldId id="266" r:id="rId17"/>
    <p:sldId id="271" r:id="rId18"/>
    <p:sldId id="272" r:id="rId19"/>
    <p:sldId id="281" r:id="rId20"/>
    <p:sldId id="261" r:id="rId21"/>
    <p:sldId id="273" r:id="rId22"/>
    <p:sldId id="274" r:id="rId23"/>
    <p:sldId id="275" r:id="rId24"/>
    <p:sldId id="277" r:id="rId25"/>
    <p:sldId id="276" r:id="rId26"/>
    <p:sldId id="264" r:id="rId27"/>
    <p:sldId id="265" r:id="rId28"/>
  </p:sldIdLst>
  <p:sldSz cx="9144000" cy="6858000" type="screen4x3"/>
  <p:notesSz cx="6858000" cy="9144000"/>
  <p:defaultTextStyle>
    <a:defPPr>
      <a:defRPr lang="en-GB"/>
    </a:defPPr>
    <a:lvl1pPr algn="l" rtl="0" fontAlgn="base">
      <a:spcBef>
        <a:spcPct val="0"/>
      </a:spcBef>
      <a:spcAft>
        <a:spcPct val="0"/>
      </a:spcAft>
      <a:defRPr sz="2800" b="1" kern="1200">
        <a:solidFill>
          <a:schemeClr val="tx1"/>
        </a:solidFill>
        <a:latin typeface="Arial" charset="0"/>
        <a:ea typeface="MS PGothic" pitchFamily="34" charset="-128"/>
        <a:cs typeface="+mn-cs"/>
      </a:defRPr>
    </a:lvl1pPr>
    <a:lvl2pPr marL="457200" algn="l" rtl="0" fontAlgn="base">
      <a:spcBef>
        <a:spcPct val="0"/>
      </a:spcBef>
      <a:spcAft>
        <a:spcPct val="0"/>
      </a:spcAft>
      <a:defRPr sz="2800" b="1" kern="1200">
        <a:solidFill>
          <a:schemeClr val="tx1"/>
        </a:solidFill>
        <a:latin typeface="Arial" charset="0"/>
        <a:ea typeface="MS PGothic" pitchFamily="34" charset="-128"/>
        <a:cs typeface="+mn-cs"/>
      </a:defRPr>
    </a:lvl2pPr>
    <a:lvl3pPr marL="914400" algn="l" rtl="0" fontAlgn="base">
      <a:spcBef>
        <a:spcPct val="0"/>
      </a:spcBef>
      <a:spcAft>
        <a:spcPct val="0"/>
      </a:spcAft>
      <a:defRPr sz="2800" b="1" kern="1200">
        <a:solidFill>
          <a:schemeClr val="tx1"/>
        </a:solidFill>
        <a:latin typeface="Arial" charset="0"/>
        <a:ea typeface="MS PGothic" pitchFamily="34" charset="-128"/>
        <a:cs typeface="+mn-cs"/>
      </a:defRPr>
    </a:lvl3pPr>
    <a:lvl4pPr marL="1371600" algn="l" rtl="0" fontAlgn="base">
      <a:spcBef>
        <a:spcPct val="0"/>
      </a:spcBef>
      <a:spcAft>
        <a:spcPct val="0"/>
      </a:spcAft>
      <a:defRPr sz="2800" b="1" kern="1200">
        <a:solidFill>
          <a:schemeClr val="tx1"/>
        </a:solidFill>
        <a:latin typeface="Arial" charset="0"/>
        <a:ea typeface="MS PGothic" pitchFamily="34" charset="-128"/>
        <a:cs typeface="+mn-cs"/>
      </a:defRPr>
    </a:lvl4pPr>
    <a:lvl5pPr marL="1828800" algn="l" rtl="0" fontAlgn="base">
      <a:spcBef>
        <a:spcPct val="0"/>
      </a:spcBef>
      <a:spcAft>
        <a:spcPct val="0"/>
      </a:spcAft>
      <a:defRPr sz="2800" b="1" kern="1200">
        <a:solidFill>
          <a:schemeClr val="tx1"/>
        </a:solidFill>
        <a:latin typeface="Arial" charset="0"/>
        <a:ea typeface="MS PGothic" pitchFamily="34" charset="-128"/>
        <a:cs typeface="+mn-cs"/>
      </a:defRPr>
    </a:lvl5pPr>
    <a:lvl6pPr marL="2286000" algn="l" defTabSz="914400" rtl="0" eaLnBrk="1" latinLnBrk="0" hangingPunct="1">
      <a:defRPr sz="2800" b="1" kern="1200">
        <a:solidFill>
          <a:schemeClr val="tx1"/>
        </a:solidFill>
        <a:latin typeface="Arial" charset="0"/>
        <a:ea typeface="MS PGothic" pitchFamily="34" charset="-128"/>
        <a:cs typeface="+mn-cs"/>
      </a:defRPr>
    </a:lvl6pPr>
    <a:lvl7pPr marL="2743200" algn="l" defTabSz="914400" rtl="0" eaLnBrk="1" latinLnBrk="0" hangingPunct="1">
      <a:defRPr sz="2800" b="1" kern="1200">
        <a:solidFill>
          <a:schemeClr val="tx1"/>
        </a:solidFill>
        <a:latin typeface="Arial" charset="0"/>
        <a:ea typeface="MS PGothic" pitchFamily="34" charset="-128"/>
        <a:cs typeface="+mn-cs"/>
      </a:defRPr>
    </a:lvl7pPr>
    <a:lvl8pPr marL="3200400" algn="l" defTabSz="914400" rtl="0" eaLnBrk="1" latinLnBrk="0" hangingPunct="1">
      <a:defRPr sz="2800" b="1" kern="1200">
        <a:solidFill>
          <a:schemeClr val="tx1"/>
        </a:solidFill>
        <a:latin typeface="Arial" charset="0"/>
        <a:ea typeface="MS PGothic" pitchFamily="34" charset="-128"/>
        <a:cs typeface="+mn-cs"/>
      </a:defRPr>
    </a:lvl8pPr>
    <a:lvl9pPr marL="3657600" algn="l" defTabSz="914400" rtl="0" eaLnBrk="1" latinLnBrk="0" hangingPunct="1">
      <a:defRPr sz="2800" b="1"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21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AB1A"/>
    <a:srgbClr val="0A648F"/>
    <a:srgbClr val="006C9E"/>
    <a:srgbClr val="006490"/>
    <a:srgbClr val="00597F"/>
    <a:srgbClr val="00A3C7"/>
    <a:srgbClr val="FFFFFE"/>
    <a:srgbClr val="004B6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3" autoAdjust="0"/>
    <p:restoredTop sz="74836" autoAdjust="0"/>
  </p:normalViewPr>
  <p:slideViewPr>
    <p:cSldViewPr>
      <p:cViewPr varScale="1">
        <p:scale>
          <a:sx n="91" d="100"/>
          <a:sy n="91" d="100"/>
        </p:scale>
        <p:origin x="-2352" y="-96"/>
      </p:cViewPr>
      <p:guideLst>
        <p:guide orient="horz" pos="21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0B32B4E2-EC34-4C26-93D5-DEB0E7AA8D6F}" type="datetimeFigureOut">
              <a:rPr lang="en-US" altLang="en-US"/>
              <a:pPr>
                <a:defRPr/>
              </a:pPr>
              <a:t>4/19/2018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EFB7DF5-E59E-4E34-9B3C-FAFF9ABA39F0}" type="slidenum">
              <a:rPr lang="en-US" altLang="en-US"/>
              <a:pPr>
                <a:defRPr/>
              </a:pPr>
              <a:t>‹#›</a:t>
            </a:fld>
            <a:endParaRPr lang="en-US" altLang="en-US"/>
          </a:p>
        </p:txBody>
      </p:sp>
    </p:spTree>
    <p:extLst>
      <p:ext uri="{BB962C8B-B14F-4D97-AF65-F5344CB8AC3E}">
        <p14:creationId xmlns:p14="http://schemas.microsoft.com/office/powerpoint/2010/main" val="3521125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CA604F-4A09-4B7A-8394-A70BA2839F85}" type="datetimeFigureOut">
              <a:rPr lang="en-GB" smtClean="0"/>
              <a:t>19/04/2018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42A976-30BF-4351-9CD8-A49DEA859D43}" type="slidenum">
              <a:rPr lang="en-GB" smtClean="0"/>
              <a:t>‹#›</a:t>
            </a:fld>
            <a:endParaRPr lang="en-GB"/>
          </a:p>
        </p:txBody>
      </p:sp>
    </p:spTree>
    <p:extLst>
      <p:ext uri="{BB962C8B-B14F-4D97-AF65-F5344CB8AC3E}">
        <p14:creationId xmlns:p14="http://schemas.microsoft.com/office/powerpoint/2010/main" val="194452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To conserve water, residents were encouraged to time their showers, and many people had a 3</a:t>
            </a:r>
            <a:r>
              <a:rPr lang="en-GB" sz="1200" kern="1200" baseline="0" dirty="0" smtClean="0">
                <a:solidFill>
                  <a:schemeClr val="tx1"/>
                </a:solidFill>
                <a:effectLst/>
                <a:latin typeface="+mn-lt"/>
                <a:ea typeface="+mn-ea"/>
                <a:cs typeface="+mn-cs"/>
              </a:rPr>
              <a:t> min</a:t>
            </a:r>
            <a:r>
              <a:rPr lang="en-GB" sz="1200" kern="1200" dirty="0" smtClean="0">
                <a:solidFill>
                  <a:schemeClr val="tx1"/>
                </a:solidFill>
                <a:effectLst/>
                <a:latin typeface="+mn-lt"/>
                <a:ea typeface="+mn-ea"/>
                <a:cs typeface="+mn-cs"/>
              </a:rPr>
              <a:t> egg timer fixed to the wall in their bathroom. The then Dean of the UQ Graduate School, Emeritus Professor Alan Lawson, put two and two together and the idea for the 3MT competition was born. First competition was in 2008. </a:t>
            </a:r>
            <a:endParaRPr lang="en-GB" dirty="0"/>
          </a:p>
        </p:txBody>
      </p:sp>
      <p:sp>
        <p:nvSpPr>
          <p:cNvPr id="4" name="Slide Number Placeholder 3"/>
          <p:cNvSpPr>
            <a:spLocks noGrp="1"/>
          </p:cNvSpPr>
          <p:nvPr>
            <p:ph type="sldNum" sz="quarter" idx="10"/>
          </p:nvPr>
        </p:nvSpPr>
        <p:spPr/>
        <p:txBody>
          <a:bodyPr/>
          <a:lstStyle/>
          <a:p>
            <a:fld id="{BF15B109-510F-4152-A601-A806CD7FDB50}" type="slidenum">
              <a:rPr lang="en-GB" smtClean="0"/>
              <a:t>2</a:t>
            </a:fld>
            <a:endParaRPr lang="en-GB"/>
          </a:p>
        </p:txBody>
      </p:sp>
    </p:spTree>
    <p:extLst>
      <p:ext uri="{BB962C8B-B14F-4D97-AF65-F5344CB8AC3E}">
        <p14:creationId xmlns:p14="http://schemas.microsoft.com/office/powerpoint/2010/main" val="87744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Timing</a:t>
            </a:r>
            <a:r>
              <a:rPr lang="en-GB" baseline="0" dirty="0" smtClean="0"/>
              <a:t> / pacing = Words + </a:t>
            </a:r>
            <a:r>
              <a:rPr lang="en-GB" baseline="0" dirty="0" smtClean="0"/>
              <a:t>Style</a:t>
            </a:r>
            <a:endParaRPr lang="en-GB" baseline="0" dirty="0" smtClean="0"/>
          </a:p>
          <a:p>
            <a:r>
              <a:rPr lang="en-GB" baseline="0" dirty="0" smtClean="0"/>
              <a:t>Effective transfer of information = Words + Slide</a:t>
            </a:r>
          </a:p>
          <a:p>
            <a:r>
              <a:rPr lang="en-GB" dirty="0" smtClean="0"/>
              <a:t>Engage audience</a:t>
            </a:r>
            <a:r>
              <a:rPr lang="en-GB" baseline="0" dirty="0" smtClean="0"/>
              <a:t> with your PhD = Words + Slide + </a:t>
            </a:r>
            <a:r>
              <a:rPr lang="en-GB" baseline="0" dirty="0" smtClean="0"/>
              <a:t>Style!</a:t>
            </a:r>
            <a:endParaRPr lang="en-GB" dirty="0"/>
          </a:p>
        </p:txBody>
      </p:sp>
      <p:sp>
        <p:nvSpPr>
          <p:cNvPr id="4" name="Slide Number Placeholder 3"/>
          <p:cNvSpPr>
            <a:spLocks noGrp="1"/>
          </p:cNvSpPr>
          <p:nvPr>
            <p:ph type="sldNum" sz="quarter" idx="10"/>
          </p:nvPr>
        </p:nvSpPr>
        <p:spPr/>
        <p:txBody>
          <a:bodyPr/>
          <a:lstStyle/>
          <a:p>
            <a:fld id="{C442A976-30BF-4351-9CD8-A49DEA859D43}" type="slidenum">
              <a:rPr lang="en-GB" smtClean="0"/>
              <a:t>23</a:t>
            </a:fld>
            <a:endParaRPr lang="en-GB"/>
          </a:p>
        </p:txBody>
      </p:sp>
    </p:spTree>
    <p:extLst>
      <p:ext uri="{BB962C8B-B14F-4D97-AF65-F5344CB8AC3E}">
        <p14:creationId xmlns:p14="http://schemas.microsoft.com/office/powerpoint/2010/main" val="4178647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95536" y="1412776"/>
            <a:ext cx="7200800" cy="1728192"/>
          </a:xfrm>
        </p:spPr>
        <p:txBody>
          <a:bodyPr anchor="b"/>
          <a:lstStyle>
            <a:lvl1pPr>
              <a:defRPr baseline="0">
                <a:solidFill>
                  <a:srgbClr val="0A648F"/>
                </a:solidFill>
                <a:latin typeface="Georgia"/>
                <a:cs typeface="Georgia"/>
              </a:defRPr>
            </a:lvl1pPr>
          </a:lstStyle>
          <a:p>
            <a:r>
              <a:rPr lang="en-US" smtClean="0"/>
              <a:t>Click to edit Master title style</a:t>
            </a:r>
            <a:endParaRPr lang="en-GB" dirty="0"/>
          </a:p>
        </p:txBody>
      </p:sp>
      <p:sp>
        <p:nvSpPr>
          <p:cNvPr id="8" name="Content Placeholder 7"/>
          <p:cNvSpPr>
            <a:spLocks noGrp="1"/>
          </p:cNvSpPr>
          <p:nvPr>
            <p:ph sz="quarter" idx="10"/>
          </p:nvPr>
        </p:nvSpPr>
        <p:spPr>
          <a:xfrm>
            <a:off x="394841" y="3212852"/>
            <a:ext cx="7201495" cy="1152525"/>
          </a:xfrm>
        </p:spPr>
        <p:txBody>
          <a:bodyPr/>
          <a:lstStyle>
            <a:lvl1pPr marL="0" indent="0">
              <a:buNone/>
              <a:defRPr sz="2400" b="0"/>
            </a:lvl1pPr>
            <a:lvl2pPr marL="457200" indent="0">
              <a:buNone/>
              <a:defRPr b="0"/>
            </a:lvl2pPr>
            <a:lvl3pPr marL="914400" indent="0">
              <a:buNone/>
              <a:defRPr b="0"/>
            </a:lvl3pPr>
            <a:lvl4pPr marL="1371600" indent="0">
              <a:buNone/>
              <a:defRPr b="0"/>
            </a:lvl4pPr>
            <a:lvl5pPr marL="1828800" indent="0">
              <a:buNone/>
              <a:defRPr b="0"/>
            </a:lvl5pPr>
          </a:lstStyle>
          <a:p>
            <a:pPr lvl="0"/>
            <a:r>
              <a:rPr lang="en-US" smtClean="0"/>
              <a:t>Click to edit Master text styles</a:t>
            </a:r>
          </a:p>
        </p:txBody>
      </p:sp>
    </p:spTree>
    <p:extLst>
      <p:ext uri="{BB962C8B-B14F-4D97-AF65-F5344CB8AC3E}">
        <p14:creationId xmlns:p14="http://schemas.microsoft.com/office/powerpoint/2010/main" val="361373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875" y="476672"/>
            <a:ext cx="7772400" cy="1143000"/>
          </a:xfrm>
        </p:spPr>
        <p:txBody>
          <a:bodyPr/>
          <a:lstStyle>
            <a:lvl1pPr>
              <a:defRPr>
                <a:latin typeface="Georgia"/>
                <a:cs typeface="Georgia"/>
              </a:defRPr>
            </a:lvl1pPr>
          </a:lstStyle>
          <a:p>
            <a:r>
              <a:rPr lang="en-US" smtClean="0"/>
              <a:t>Click to edit Master title style</a:t>
            </a:r>
            <a:endParaRPr lang="en-GB" dirty="0"/>
          </a:p>
        </p:txBody>
      </p:sp>
      <p:sp>
        <p:nvSpPr>
          <p:cNvPr id="3" name="Content Placeholder 2"/>
          <p:cNvSpPr>
            <a:spLocks noGrp="1"/>
          </p:cNvSpPr>
          <p:nvPr>
            <p:ph idx="1"/>
          </p:nvPr>
        </p:nvSpPr>
        <p:spPr>
          <a:xfrm>
            <a:off x="396875" y="1844824"/>
            <a:ext cx="7772400" cy="3888432"/>
          </a:xfrm>
        </p:spPr>
        <p:txBody>
          <a:bodyPr/>
          <a:lstStyle>
            <a:lvl1pPr>
              <a:defRPr b="0"/>
            </a:lvl1pPr>
            <a:lvl2pPr>
              <a:defRPr b="0"/>
            </a:lvl2pPr>
            <a:lvl3pPr>
              <a:defRPr b="0"/>
            </a:lvl3pPr>
            <a:lvl4pPr>
              <a:defRPr b="0"/>
            </a:lvl4pPr>
            <a:lvl5pPr>
              <a:defRPr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28840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875" y="476672"/>
            <a:ext cx="7772400" cy="1143000"/>
          </a:xfrm>
        </p:spPr>
        <p:txBody>
          <a:bodyPr/>
          <a:lstStyle>
            <a:lvl1pPr>
              <a:defRPr>
                <a:latin typeface="Georgia"/>
                <a:cs typeface="Georgia"/>
              </a:defRPr>
            </a:lvl1pPr>
          </a:lstStyle>
          <a:p>
            <a:r>
              <a:rPr lang="en-US" smtClean="0"/>
              <a:t>Click to edit Master title style</a:t>
            </a:r>
            <a:endParaRPr lang="en-GB" dirty="0"/>
          </a:p>
        </p:txBody>
      </p:sp>
      <p:sp>
        <p:nvSpPr>
          <p:cNvPr id="3" name="Content Placeholder 2"/>
          <p:cNvSpPr>
            <a:spLocks noGrp="1"/>
          </p:cNvSpPr>
          <p:nvPr>
            <p:ph idx="1"/>
          </p:nvPr>
        </p:nvSpPr>
        <p:spPr>
          <a:xfrm>
            <a:off x="396875" y="1844824"/>
            <a:ext cx="7772400" cy="4104456"/>
          </a:xfrm>
        </p:spPr>
        <p:txBody>
          <a:bodyPr/>
          <a:lstStyle>
            <a:lvl1pPr>
              <a:defRPr b="0"/>
            </a:lvl1pPr>
            <a:lvl2pPr>
              <a:defRPr b="0"/>
            </a:lvl2pPr>
            <a:lvl3pPr>
              <a:defRPr b="0"/>
            </a:lvl3pPr>
            <a:lvl4pPr>
              <a:defRPr b="0"/>
            </a:lvl4pPr>
            <a:lvl5pPr>
              <a:defRPr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0762603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875" y="10525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Rectangle 3"/>
          <p:cNvSpPr>
            <a:spLocks noGrp="1" noChangeArrowheads="1"/>
          </p:cNvSpPr>
          <p:nvPr>
            <p:ph type="body" idx="1"/>
          </p:nvPr>
        </p:nvSpPr>
        <p:spPr bwMode="auto">
          <a:xfrm>
            <a:off x="396875" y="2424113"/>
            <a:ext cx="7772400" cy="365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Tree>
  </p:cSld>
  <p:clrMap bg1="dk2" tx1="lt1" bg2="dk1" tx2="lt2" accent1="accent1" accent2="accent2" accent3="accent3" accent4="accent4" accent5="accent5" accent6="accent6" hlink="hlink" folHlink="folHlink"/>
  <p:sldLayoutIdLst>
    <p:sldLayoutId id="2147483879" r:id="rId1"/>
    <p:sldLayoutId id="2147483880" r:id="rId2"/>
    <p:sldLayoutId id="2147483881" r:id="rId3"/>
  </p:sldLayoutIdLst>
  <p:txStyles>
    <p:titleStyle>
      <a:lvl1pPr algn="l" rtl="0" eaLnBrk="1" fontAlgn="base" hangingPunct="1">
        <a:spcBef>
          <a:spcPct val="0"/>
        </a:spcBef>
        <a:spcAft>
          <a:spcPct val="0"/>
        </a:spcAft>
        <a:defRPr sz="4000">
          <a:solidFill>
            <a:srgbClr val="0A648F"/>
          </a:solidFill>
          <a:latin typeface="Georgia"/>
          <a:ea typeface="MS PGothic" pitchFamily="34" charset="-128"/>
          <a:cs typeface="Georgia"/>
        </a:defRPr>
      </a:lvl1pPr>
      <a:lvl2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2pPr>
      <a:lvl3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3pPr>
      <a:lvl4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4pPr>
      <a:lvl5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0A648F"/>
        </a:buClr>
        <a:buSzPct val="80000"/>
        <a:buFont typeface="Wingdings" pitchFamily="2" charset="2"/>
        <a:buChar char="o"/>
        <a:defRPr sz="2800">
          <a:solidFill>
            <a:schemeClr val="bg1"/>
          </a:solidFill>
          <a:latin typeface="+mn-lt"/>
          <a:ea typeface="MS PGothic" pitchFamily="34" charset="-128"/>
          <a:cs typeface="ＭＳ Ｐゴシック" charset="0"/>
        </a:defRPr>
      </a:lvl1pPr>
      <a:lvl2pPr marL="742950" indent="-285750" algn="l" rtl="0" eaLnBrk="1" fontAlgn="base" hangingPunct="1">
        <a:spcBef>
          <a:spcPct val="20000"/>
        </a:spcBef>
        <a:spcAft>
          <a:spcPct val="0"/>
        </a:spcAft>
        <a:buClr>
          <a:srgbClr val="0A648F"/>
        </a:buClr>
        <a:buChar char="–"/>
        <a:defRPr sz="2800">
          <a:solidFill>
            <a:schemeClr val="bg1"/>
          </a:solidFill>
          <a:latin typeface="+mn-lt"/>
          <a:ea typeface="MS PGothic" pitchFamily="34" charset="-128"/>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MS PGothic" pitchFamily="34" charset="-128"/>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MS PGothic" pitchFamily="34" charset="-128"/>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MS PGothic" pitchFamily="34" charset="-128"/>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youtu.be/PtJ0HwJIPP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ardygc\AppData\Local\Microsoft\Windows\Temporary Internet Files\Content.Outlook\ZE35K31F\3MT 2016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07" y="1196752"/>
            <a:ext cx="8943404" cy="30390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words – the rules</a:t>
            </a:r>
            <a:endParaRPr lang="en-GB" dirty="0"/>
          </a:p>
        </p:txBody>
      </p:sp>
      <p:sp>
        <p:nvSpPr>
          <p:cNvPr id="3" name="Content Placeholder 2"/>
          <p:cNvSpPr>
            <a:spLocks noGrp="1"/>
          </p:cNvSpPr>
          <p:nvPr>
            <p:ph idx="1"/>
          </p:nvPr>
        </p:nvSpPr>
        <p:spPr/>
        <p:txBody>
          <a:bodyPr/>
          <a:lstStyle/>
          <a:p>
            <a:r>
              <a:rPr lang="en-GB" dirty="0"/>
              <a:t>You should present in a style suitable for an intelligent but non-expert audience </a:t>
            </a:r>
          </a:p>
          <a:p>
            <a:r>
              <a:rPr lang="en-GB" dirty="0"/>
              <a:t>ALL presentations should be NO LONGER than three minutes; competitors exceeding three minutes will be disqualified </a:t>
            </a:r>
          </a:p>
        </p:txBody>
      </p:sp>
    </p:spTree>
    <p:extLst>
      <p:ext uri="{BB962C8B-B14F-4D97-AF65-F5344CB8AC3E}">
        <p14:creationId xmlns:p14="http://schemas.microsoft.com/office/powerpoint/2010/main" val="502799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368" y="587549"/>
            <a:ext cx="5989265" cy="514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words – some guidelines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WHAT – HOW – WHY </a:t>
            </a:r>
          </a:p>
          <a:p>
            <a:endParaRPr lang="en-GB" dirty="0" smtClean="0"/>
          </a:p>
          <a:p>
            <a:r>
              <a:rPr lang="en-GB" dirty="0" smtClean="0"/>
              <a:t>Tell a story</a:t>
            </a:r>
          </a:p>
          <a:p>
            <a:pPr lvl="1"/>
            <a:r>
              <a:rPr lang="en-GB" dirty="0" smtClean="0"/>
              <a:t>Human interest?</a:t>
            </a:r>
          </a:p>
          <a:p>
            <a:pPr lvl="1"/>
            <a:r>
              <a:rPr lang="en-GB" dirty="0" smtClean="0"/>
              <a:t>Relate to the real world</a:t>
            </a:r>
          </a:p>
          <a:p>
            <a:pPr lvl="1"/>
            <a:r>
              <a:rPr lang="en-GB" dirty="0" smtClean="0"/>
              <a:t>Be clear about what </a:t>
            </a:r>
            <a:r>
              <a:rPr lang="en-GB" u="sng" dirty="0" smtClean="0"/>
              <a:t>you’re</a:t>
            </a:r>
            <a:r>
              <a:rPr lang="en-GB" dirty="0" smtClean="0"/>
              <a:t> doing</a:t>
            </a:r>
          </a:p>
          <a:p>
            <a:endParaRPr lang="en-GB" dirty="0" smtClean="0"/>
          </a:p>
          <a:p>
            <a:r>
              <a:rPr lang="en-GB" dirty="0"/>
              <a:t>Non-specialist audience – but intelligent!</a:t>
            </a:r>
          </a:p>
          <a:p>
            <a:r>
              <a:rPr lang="en-GB" dirty="0"/>
              <a:t>Start by assuming 100 words per </a:t>
            </a:r>
            <a:r>
              <a:rPr lang="en-GB" dirty="0" smtClean="0"/>
              <a:t>min</a:t>
            </a:r>
            <a:endParaRPr lang="en-GB" dirty="0"/>
          </a:p>
        </p:txBody>
      </p:sp>
    </p:spTree>
    <p:extLst>
      <p:ext uri="{BB962C8B-B14F-4D97-AF65-F5344CB8AC3E}">
        <p14:creationId xmlns:p14="http://schemas.microsoft.com/office/powerpoint/2010/main" val="4270497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lnSpcReduction="10000"/>
          </a:bodyPr>
          <a:lstStyle/>
          <a:p>
            <a:r>
              <a:rPr lang="en-GB" dirty="0" smtClean="0"/>
              <a:t>Review (or write) your 3MT script</a:t>
            </a:r>
          </a:p>
          <a:p>
            <a:endParaRPr lang="en-GB" dirty="0"/>
          </a:p>
          <a:p>
            <a:r>
              <a:rPr lang="en-GB" dirty="0" smtClean="0"/>
              <a:t>Read it out to your colleague</a:t>
            </a:r>
          </a:p>
          <a:p>
            <a:endParaRPr lang="en-GB" dirty="0"/>
          </a:p>
          <a:p>
            <a:r>
              <a:rPr lang="en-GB" dirty="0" smtClean="0"/>
              <a:t>Give constructive criticism</a:t>
            </a:r>
          </a:p>
          <a:p>
            <a:pPr lvl="1"/>
            <a:r>
              <a:rPr lang="en-GB" dirty="0" smtClean="0"/>
              <a:t>Is there unexplained jargon?</a:t>
            </a:r>
          </a:p>
          <a:p>
            <a:pPr lvl="1"/>
            <a:r>
              <a:rPr lang="en-GB" dirty="0" smtClean="0"/>
              <a:t>Is there a thread/story?</a:t>
            </a:r>
          </a:p>
          <a:p>
            <a:pPr lvl="1"/>
            <a:r>
              <a:rPr lang="en-GB" dirty="0" smtClean="0"/>
              <a:t>Is it clear what the PhD involves?</a:t>
            </a:r>
            <a:endParaRPr lang="en-GB" dirty="0"/>
          </a:p>
        </p:txBody>
      </p:sp>
    </p:spTree>
    <p:extLst>
      <p:ext uri="{BB962C8B-B14F-4D97-AF65-F5344CB8AC3E}">
        <p14:creationId xmlns:p14="http://schemas.microsoft.com/office/powerpoint/2010/main" val="1301677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latin typeface="Georgia" pitchFamily="18" charset="0"/>
                <a:cs typeface="Georgia" pitchFamily="18" charset="0"/>
              </a:rPr>
              <a:t>Your 3 minute thesis</a:t>
            </a:r>
          </a:p>
        </p:txBody>
      </p:sp>
      <p:grpSp>
        <p:nvGrpSpPr>
          <p:cNvPr id="4" name="Group 3"/>
          <p:cNvGrpSpPr/>
          <p:nvPr/>
        </p:nvGrpSpPr>
        <p:grpSpPr>
          <a:xfrm>
            <a:off x="2442004" y="1897668"/>
            <a:ext cx="4259993" cy="3672408"/>
            <a:chOff x="1941016" y="1124744"/>
            <a:chExt cx="4259993" cy="3672408"/>
          </a:xfrm>
        </p:grpSpPr>
        <p:sp>
          <p:nvSpPr>
            <p:cNvPr id="3" name="Isosceles Triangle 2"/>
            <p:cNvSpPr/>
            <p:nvPr/>
          </p:nvSpPr>
          <p:spPr bwMode="auto">
            <a:xfrm>
              <a:off x="1941016" y="1124744"/>
              <a:ext cx="4259993" cy="3672408"/>
            </a:xfrm>
            <a:prstGeom prst="triangle">
              <a:avLst/>
            </a:prstGeom>
            <a:solidFill>
              <a:srgbClr val="6DAB1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4" y="3207351"/>
              <a:ext cx="2141277" cy="947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4067944" y="1969676"/>
            <a:ext cx="1042273" cy="523220"/>
          </a:xfrm>
          <a:prstGeom prst="rect">
            <a:avLst/>
          </a:prstGeom>
          <a:noFill/>
        </p:spPr>
        <p:txBody>
          <a:bodyPr wrap="none" rtlCol="0">
            <a:spAutoFit/>
          </a:bodyPr>
          <a:lstStyle/>
          <a:p>
            <a:r>
              <a:rPr lang="en-GB" dirty="0" smtClean="0">
                <a:solidFill>
                  <a:schemeClr val="accent1"/>
                </a:solidFill>
              </a:rPr>
              <a:t>Slide</a:t>
            </a:r>
            <a:endParaRPr lang="en-GB" dirty="0">
              <a:solidFill>
                <a:schemeClr val="accent1"/>
              </a:solidFill>
            </a:endParaRPr>
          </a:p>
        </p:txBody>
      </p:sp>
      <p:sp>
        <p:nvSpPr>
          <p:cNvPr id="9" name="TextBox 8"/>
          <p:cNvSpPr txBox="1"/>
          <p:nvPr/>
        </p:nvSpPr>
        <p:spPr>
          <a:xfrm>
            <a:off x="5868144" y="5138028"/>
            <a:ext cx="1043876" cy="523220"/>
          </a:xfrm>
          <a:prstGeom prst="rect">
            <a:avLst/>
          </a:prstGeom>
          <a:noFill/>
        </p:spPr>
        <p:txBody>
          <a:bodyPr wrap="none" rtlCol="0">
            <a:spAutoFit/>
          </a:bodyPr>
          <a:lstStyle/>
          <a:p>
            <a:r>
              <a:rPr lang="en-GB" dirty="0" smtClean="0">
                <a:solidFill>
                  <a:schemeClr val="accent1"/>
                </a:solidFill>
              </a:rPr>
              <a:t>Style</a:t>
            </a:r>
            <a:endParaRPr lang="en-GB" dirty="0">
              <a:solidFill>
                <a:schemeClr val="accent1"/>
              </a:solidFill>
            </a:endParaRPr>
          </a:p>
        </p:txBody>
      </p:sp>
      <p:sp>
        <p:nvSpPr>
          <p:cNvPr id="10" name="TextBox 9"/>
          <p:cNvSpPr txBox="1"/>
          <p:nvPr/>
        </p:nvSpPr>
        <p:spPr>
          <a:xfrm>
            <a:off x="2051720" y="5138028"/>
            <a:ext cx="1295483" cy="523220"/>
          </a:xfrm>
          <a:prstGeom prst="rect">
            <a:avLst/>
          </a:prstGeom>
          <a:noFill/>
        </p:spPr>
        <p:txBody>
          <a:bodyPr wrap="none" rtlCol="0">
            <a:spAutoFit/>
          </a:bodyPr>
          <a:lstStyle/>
          <a:p>
            <a:r>
              <a:rPr lang="en-GB" dirty="0" smtClean="0">
                <a:solidFill>
                  <a:schemeClr val="accent1"/>
                </a:solidFill>
              </a:rPr>
              <a:t>Words</a:t>
            </a:r>
            <a:endParaRPr lang="en-GB" dirty="0">
              <a:solidFill>
                <a:schemeClr val="accent1"/>
              </a:solidFill>
            </a:endParaRPr>
          </a:p>
        </p:txBody>
      </p:sp>
      <p:sp>
        <p:nvSpPr>
          <p:cNvPr id="2" name="Oval 1"/>
          <p:cNvSpPr/>
          <p:nvPr/>
        </p:nvSpPr>
        <p:spPr bwMode="auto">
          <a:xfrm>
            <a:off x="3635896" y="1835242"/>
            <a:ext cx="1800200" cy="792088"/>
          </a:xfrm>
          <a:prstGeom prst="ellipse">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556094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slide – the rules</a:t>
            </a:r>
            <a:endParaRPr lang="en-GB" dirty="0"/>
          </a:p>
        </p:txBody>
      </p:sp>
      <p:sp>
        <p:nvSpPr>
          <p:cNvPr id="3" name="Content Placeholder 2"/>
          <p:cNvSpPr>
            <a:spLocks noGrp="1"/>
          </p:cNvSpPr>
          <p:nvPr>
            <p:ph idx="1"/>
          </p:nvPr>
        </p:nvSpPr>
        <p:spPr/>
        <p:txBody>
          <a:bodyPr/>
          <a:lstStyle/>
          <a:p>
            <a:r>
              <a:rPr lang="en-GB" dirty="0"/>
              <a:t>You will be allowed one single and static PowerPoint slide to support your presentation (slide transitions or animations are NOT allowed)  </a:t>
            </a:r>
            <a:endParaRPr lang="en-GB" dirty="0" smtClean="0"/>
          </a:p>
          <a:p>
            <a:r>
              <a:rPr lang="en-GB" dirty="0" smtClean="0"/>
              <a:t>No </a:t>
            </a:r>
            <a:r>
              <a:rPr lang="en-GB" dirty="0"/>
              <a:t>additional electronic media (such as sound or video) are allowed </a:t>
            </a:r>
          </a:p>
        </p:txBody>
      </p:sp>
    </p:spTree>
    <p:extLst>
      <p:ext uri="{BB962C8B-B14F-4D97-AF65-F5344CB8AC3E}">
        <p14:creationId xmlns:p14="http://schemas.microsoft.com/office/powerpoint/2010/main" val="355353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slide – the judging criteria</a:t>
            </a:r>
            <a:endParaRPr lang="en-GB" dirty="0"/>
          </a:p>
        </p:txBody>
      </p:sp>
      <p:sp>
        <p:nvSpPr>
          <p:cNvPr id="3" name="Content Placeholder 2"/>
          <p:cNvSpPr>
            <a:spLocks noGrp="1"/>
          </p:cNvSpPr>
          <p:nvPr>
            <p:ph idx="1"/>
          </p:nvPr>
        </p:nvSpPr>
        <p:spPr/>
        <p:txBody>
          <a:bodyPr/>
          <a:lstStyle/>
          <a:p>
            <a:r>
              <a:rPr lang="en-GB" dirty="0" smtClean="0"/>
              <a:t>Enhances </a:t>
            </a:r>
            <a:r>
              <a:rPr lang="en-GB" dirty="0"/>
              <a:t>the </a:t>
            </a:r>
            <a:r>
              <a:rPr lang="en-GB" dirty="0" smtClean="0"/>
              <a:t>presentation</a:t>
            </a:r>
          </a:p>
          <a:p>
            <a:r>
              <a:rPr lang="en-GB" dirty="0" smtClean="0"/>
              <a:t>Clear</a:t>
            </a:r>
          </a:p>
          <a:p>
            <a:r>
              <a:rPr lang="en-GB" dirty="0" smtClean="0"/>
              <a:t>Legible</a:t>
            </a:r>
          </a:p>
          <a:p>
            <a:r>
              <a:rPr lang="en-GB" dirty="0" smtClean="0"/>
              <a:t>Concise</a:t>
            </a:r>
            <a:endParaRPr lang="en-GB" dirty="0"/>
          </a:p>
        </p:txBody>
      </p:sp>
    </p:spTree>
    <p:extLst>
      <p:ext uri="{BB962C8B-B14F-4D97-AF65-F5344CB8AC3E}">
        <p14:creationId xmlns:p14="http://schemas.microsoft.com/office/powerpoint/2010/main" val="2710760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033" y="1556792"/>
            <a:ext cx="3204959"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01" y="476672"/>
            <a:ext cx="3518257" cy="2466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702" y="3199519"/>
            <a:ext cx="3527698" cy="2463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033" y="3939894"/>
            <a:ext cx="3204959" cy="237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691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lnSpcReduction="10000"/>
          </a:bodyPr>
          <a:lstStyle/>
          <a:p>
            <a:r>
              <a:rPr lang="en-GB" dirty="0" smtClean="0"/>
              <a:t>Review (or sketch) your slide</a:t>
            </a:r>
          </a:p>
          <a:p>
            <a:endParaRPr lang="en-GB" dirty="0" smtClean="0"/>
          </a:p>
          <a:p>
            <a:r>
              <a:rPr lang="en-GB" dirty="0" smtClean="0"/>
              <a:t>Explain how each element enhances your presentation to your colleague</a:t>
            </a:r>
          </a:p>
          <a:p>
            <a:endParaRPr lang="en-GB" dirty="0"/>
          </a:p>
          <a:p>
            <a:r>
              <a:rPr lang="en-GB" dirty="0" smtClean="0"/>
              <a:t>Give constructive feedback</a:t>
            </a:r>
          </a:p>
          <a:p>
            <a:pPr lvl="1"/>
            <a:r>
              <a:rPr lang="en-GB" dirty="0" smtClean="0"/>
              <a:t>Too busy?  Not enough info?</a:t>
            </a:r>
          </a:p>
          <a:p>
            <a:pPr lvl="1"/>
            <a:r>
              <a:rPr lang="en-GB" dirty="0" smtClean="0"/>
              <a:t>Is it clear?</a:t>
            </a:r>
            <a:endParaRPr lang="en-GB" dirty="0"/>
          </a:p>
          <a:p>
            <a:endParaRPr lang="en-GB" dirty="0"/>
          </a:p>
        </p:txBody>
      </p:sp>
    </p:spTree>
    <p:extLst>
      <p:ext uri="{BB962C8B-B14F-4D97-AF65-F5344CB8AC3E}">
        <p14:creationId xmlns:p14="http://schemas.microsoft.com/office/powerpoint/2010/main" val="1810077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latin typeface="Georgia" pitchFamily="18" charset="0"/>
                <a:cs typeface="Georgia" pitchFamily="18" charset="0"/>
              </a:rPr>
              <a:t>Your 3 minute thesis</a:t>
            </a:r>
          </a:p>
        </p:txBody>
      </p:sp>
      <p:grpSp>
        <p:nvGrpSpPr>
          <p:cNvPr id="4" name="Group 3"/>
          <p:cNvGrpSpPr/>
          <p:nvPr/>
        </p:nvGrpSpPr>
        <p:grpSpPr>
          <a:xfrm>
            <a:off x="2442004" y="1897668"/>
            <a:ext cx="4259993" cy="3672408"/>
            <a:chOff x="1941016" y="1124744"/>
            <a:chExt cx="4259993" cy="3672408"/>
          </a:xfrm>
        </p:grpSpPr>
        <p:sp>
          <p:nvSpPr>
            <p:cNvPr id="3" name="Isosceles Triangle 2"/>
            <p:cNvSpPr/>
            <p:nvPr/>
          </p:nvSpPr>
          <p:spPr bwMode="auto">
            <a:xfrm>
              <a:off x="1941016" y="1124744"/>
              <a:ext cx="4259993" cy="3672408"/>
            </a:xfrm>
            <a:prstGeom prst="triangle">
              <a:avLst/>
            </a:prstGeom>
            <a:solidFill>
              <a:srgbClr val="6DAB1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4" y="3207351"/>
              <a:ext cx="2141277" cy="947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4067944" y="1969676"/>
            <a:ext cx="1042273" cy="523220"/>
          </a:xfrm>
          <a:prstGeom prst="rect">
            <a:avLst/>
          </a:prstGeom>
          <a:noFill/>
        </p:spPr>
        <p:txBody>
          <a:bodyPr wrap="none" rtlCol="0">
            <a:spAutoFit/>
          </a:bodyPr>
          <a:lstStyle/>
          <a:p>
            <a:r>
              <a:rPr lang="en-GB" dirty="0" smtClean="0">
                <a:solidFill>
                  <a:schemeClr val="accent1"/>
                </a:solidFill>
              </a:rPr>
              <a:t>Slide</a:t>
            </a:r>
            <a:endParaRPr lang="en-GB" dirty="0">
              <a:solidFill>
                <a:schemeClr val="accent1"/>
              </a:solidFill>
            </a:endParaRPr>
          </a:p>
        </p:txBody>
      </p:sp>
      <p:sp>
        <p:nvSpPr>
          <p:cNvPr id="9" name="TextBox 8"/>
          <p:cNvSpPr txBox="1"/>
          <p:nvPr/>
        </p:nvSpPr>
        <p:spPr>
          <a:xfrm>
            <a:off x="5868144" y="5138028"/>
            <a:ext cx="1043876" cy="523220"/>
          </a:xfrm>
          <a:prstGeom prst="rect">
            <a:avLst/>
          </a:prstGeom>
          <a:noFill/>
        </p:spPr>
        <p:txBody>
          <a:bodyPr wrap="none" rtlCol="0">
            <a:spAutoFit/>
          </a:bodyPr>
          <a:lstStyle/>
          <a:p>
            <a:r>
              <a:rPr lang="en-GB" dirty="0" smtClean="0">
                <a:solidFill>
                  <a:schemeClr val="accent1"/>
                </a:solidFill>
              </a:rPr>
              <a:t>Style</a:t>
            </a:r>
            <a:endParaRPr lang="en-GB" dirty="0">
              <a:solidFill>
                <a:schemeClr val="accent1"/>
              </a:solidFill>
            </a:endParaRPr>
          </a:p>
        </p:txBody>
      </p:sp>
      <p:sp>
        <p:nvSpPr>
          <p:cNvPr id="10" name="TextBox 9"/>
          <p:cNvSpPr txBox="1"/>
          <p:nvPr/>
        </p:nvSpPr>
        <p:spPr>
          <a:xfrm>
            <a:off x="2051720" y="5138028"/>
            <a:ext cx="1295483" cy="523220"/>
          </a:xfrm>
          <a:prstGeom prst="rect">
            <a:avLst/>
          </a:prstGeom>
          <a:noFill/>
        </p:spPr>
        <p:txBody>
          <a:bodyPr wrap="none" rtlCol="0">
            <a:spAutoFit/>
          </a:bodyPr>
          <a:lstStyle/>
          <a:p>
            <a:r>
              <a:rPr lang="en-GB" dirty="0" smtClean="0">
                <a:solidFill>
                  <a:schemeClr val="accent1"/>
                </a:solidFill>
              </a:rPr>
              <a:t>Words</a:t>
            </a:r>
            <a:endParaRPr lang="en-GB" dirty="0">
              <a:solidFill>
                <a:schemeClr val="accent1"/>
              </a:solidFill>
            </a:endParaRPr>
          </a:p>
        </p:txBody>
      </p:sp>
      <p:sp>
        <p:nvSpPr>
          <p:cNvPr id="2" name="Oval 1"/>
          <p:cNvSpPr/>
          <p:nvPr/>
        </p:nvSpPr>
        <p:spPr bwMode="auto">
          <a:xfrm>
            <a:off x="5489982" y="5014393"/>
            <a:ext cx="1800200" cy="792088"/>
          </a:xfrm>
          <a:prstGeom prst="ellipse">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556094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512" y="404664"/>
            <a:ext cx="4111615" cy="13082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004" y="1991059"/>
            <a:ext cx="2953825" cy="2118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3917" y="4365104"/>
            <a:ext cx="4254308" cy="13615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Cross 1"/>
          <p:cNvSpPr/>
          <p:nvPr/>
        </p:nvSpPr>
        <p:spPr bwMode="auto">
          <a:xfrm>
            <a:off x="1691680" y="1987915"/>
            <a:ext cx="1080120" cy="1080120"/>
          </a:xfrm>
          <a:prstGeom prst="plus">
            <a:avLst>
              <a:gd name="adj" fmla="val 36042"/>
            </a:avLst>
          </a:prstGeom>
          <a:solidFill>
            <a:schemeClr val="tx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sp>
        <p:nvSpPr>
          <p:cNvPr id="3" name="Equal 2"/>
          <p:cNvSpPr/>
          <p:nvPr/>
        </p:nvSpPr>
        <p:spPr bwMode="auto">
          <a:xfrm>
            <a:off x="6300192" y="3140968"/>
            <a:ext cx="1296144" cy="1080120"/>
          </a:xfrm>
          <a:prstGeom prst="mathEqual">
            <a:avLst/>
          </a:prstGeom>
          <a:solidFill>
            <a:schemeClr val="tx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198199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style – the rules</a:t>
            </a:r>
            <a:endParaRPr lang="en-GB" dirty="0"/>
          </a:p>
        </p:txBody>
      </p:sp>
      <p:sp>
        <p:nvSpPr>
          <p:cNvPr id="3" name="Content Placeholder 2"/>
          <p:cNvSpPr>
            <a:spLocks noGrp="1"/>
          </p:cNvSpPr>
          <p:nvPr>
            <p:ph idx="1"/>
          </p:nvPr>
        </p:nvSpPr>
        <p:spPr/>
        <p:txBody>
          <a:bodyPr/>
          <a:lstStyle/>
          <a:p>
            <a:r>
              <a:rPr lang="en-GB" dirty="0"/>
              <a:t>No additional props (e.g. costumes, musical instruments, laboratory equipment) are permitted </a:t>
            </a:r>
          </a:p>
          <a:p>
            <a:r>
              <a:rPr lang="en-GB" dirty="0"/>
              <a:t>No notes are permitted </a:t>
            </a:r>
          </a:p>
          <a:p>
            <a:r>
              <a:rPr lang="en-GB" dirty="0"/>
              <a:t>Presentations are to be spoken word (no poems or songs) </a:t>
            </a:r>
          </a:p>
        </p:txBody>
      </p:sp>
    </p:spTree>
    <p:extLst>
      <p:ext uri="{BB962C8B-B14F-4D97-AF65-F5344CB8AC3E}">
        <p14:creationId xmlns:p14="http://schemas.microsoft.com/office/powerpoint/2010/main" val="632637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Your style – the judging criteria</a:t>
            </a:r>
            <a:endParaRPr lang="en-GB" dirty="0"/>
          </a:p>
        </p:txBody>
      </p:sp>
      <p:sp>
        <p:nvSpPr>
          <p:cNvPr id="3" name="Content Placeholder 2"/>
          <p:cNvSpPr>
            <a:spLocks noGrp="1"/>
          </p:cNvSpPr>
          <p:nvPr>
            <p:ph idx="1"/>
          </p:nvPr>
        </p:nvSpPr>
        <p:spPr/>
        <p:txBody>
          <a:bodyPr/>
          <a:lstStyle/>
          <a:p>
            <a:r>
              <a:rPr lang="en-GB" dirty="0" smtClean="0"/>
              <a:t>Conveys </a:t>
            </a:r>
            <a:r>
              <a:rPr lang="en-GB" dirty="0"/>
              <a:t>enthusiasm for their </a:t>
            </a:r>
            <a:r>
              <a:rPr lang="en-GB" dirty="0" smtClean="0"/>
              <a:t>research</a:t>
            </a:r>
            <a:endParaRPr lang="en-GB" dirty="0"/>
          </a:p>
          <a:p>
            <a:r>
              <a:rPr lang="en-GB" dirty="0" smtClean="0"/>
              <a:t>Captures </a:t>
            </a:r>
            <a:r>
              <a:rPr lang="en-GB" dirty="0"/>
              <a:t>and </a:t>
            </a:r>
            <a:r>
              <a:rPr lang="en-GB" dirty="0" smtClean="0"/>
              <a:t>maintains the </a:t>
            </a:r>
            <a:r>
              <a:rPr lang="en-GB" dirty="0"/>
              <a:t>audience's </a:t>
            </a:r>
            <a:r>
              <a:rPr lang="en-GB" dirty="0" smtClean="0"/>
              <a:t>attention</a:t>
            </a:r>
            <a:endParaRPr lang="en-GB" dirty="0"/>
          </a:p>
          <a:p>
            <a:r>
              <a:rPr lang="en-GB" dirty="0" smtClean="0"/>
              <a:t>Sufficient </a:t>
            </a:r>
            <a:r>
              <a:rPr lang="en-GB" dirty="0"/>
              <a:t>stage </a:t>
            </a:r>
            <a:r>
              <a:rPr lang="en-GB" dirty="0" smtClean="0"/>
              <a:t>presence, eye </a:t>
            </a:r>
            <a:r>
              <a:rPr lang="en-GB" dirty="0"/>
              <a:t>contact and vocal </a:t>
            </a:r>
            <a:r>
              <a:rPr lang="en-GB" dirty="0" smtClean="0"/>
              <a:t>range</a:t>
            </a:r>
          </a:p>
          <a:p>
            <a:r>
              <a:rPr lang="en-GB" dirty="0" smtClean="0"/>
              <a:t>Maintains </a:t>
            </a:r>
            <a:r>
              <a:rPr lang="en-GB" dirty="0"/>
              <a:t>a steady </a:t>
            </a:r>
            <a:r>
              <a:rPr lang="en-GB" dirty="0" smtClean="0"/>
              <a:t>pace</a:t>
            </a:r>
          </a:p>
          <a:p>
            <a:r>
              <a:rPr lang="en-GB" dirty="0" smtClean="0"/>
              <a:t>Has a confident stance</a:t>
            </a:r>
            <a:endParaRPr lang="en-GB" dirty="0"/>
          </a:p>
        </p:txBody>
      </p:sp>
    </p:spTree>
    <p:extLst>
      <p:ext uri="{BB962C8B-B14F-4D97-AF65-F5344CB8AC3E}">
        <p14:creationId xmlns:p14="http://schemas.microsoft.com/office/powerpoint/2010/main" val="3772484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style - tips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Practice, practice, practice</a:t>
            </a:r>
          </a:p>
          <a:p>
            <a:endParaRPr lang="en-GB" dirty="0" smtClean="0"/>
          </a:p>
          <a:p>
            <a:r>
              <a:rPr lang="en-GB" dirty="0" smtClean="0"/>
              <a:t>Find your enthusiasm for your PhD</a:t>
            </a:r>
          </a:p>
          <a:p>
            <a:r>
              <a:rPr lang="en-GB" dirty="0" smtClean="0"/>
              <a:t>Love your script</a:t>
            </a:r>
          </a:p>
          <a:p>
            <a:r>
              <a:rPr lang="en-GB" dirty="0" smtClean="0"/>
              <a:t>Remember this is the audience’s first time</a:t>
            </a:r>
          </a:p>
          <a:p>
            <a:endParaRPr lang="en-GB" dirty="0"/>
          </a:p>
          <a:p>
            <a:r>
              <a:rPr lang="en-GB" dirty="0" smtClean="0"/>
              <a:t>Use movement and gestures</a:t>
            </a:r>
          </a:p>
          <a:p>
            <a:endParaRPr lang="en-GB" dirty="0" smtClean="0"/>
          </a:p>
          <a:p>
            <a:r>
              <a:rPr lang="en-GB" u="sng" dirty="0" smtClean="0"/>
              <a:t>Believe in yourself</a:t>
            </a:r>
            <a:endParaRPr lang="en-GB" u="sng" dirty="0"/>
          </a:p>
          <a:p>
            <a:endParaRPr lang="en-GB" dirty="0"/>
          </a:p>
        </p:txBody>
      </p:sp>
    </p:spTree>
    <p:extLst>
      <p:ext uri="{BB962C8B-B14F-4D97-AF65-F5344CB8AC3E}">
        <p14:creationId xmlns:p14="http://schemas.microsoft.com/office/powerpoint/2010/main" val="456423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latin typeface="Georgia" pitchFamily="18" charset="0"/>
                <a:cs typeface="Georgia" pitchFamily="18" charset="0"/>
              </a:rPr>
              <a:t>Your 3 minute thesis</a:t>
            </a:r>
          </a:p>
        </p:txBody>
      </p:sp>
      <p:grpSp>
        <p:nvGrpSpPr>
          <p:cNvPr id="4" name="Group 3"/>
          <p:cNvGrpSpPr/>
          <p:nvPr/>
        </p:nvGrpSpPr>
        <p:grpSpPr>
          <a:xfrm>
            <a:off x="2442004" y="1897668"/>
            <a:ext cx="4259993" cy="3672408"/>
            <a:chOff x="1941016" y="1124744"/>
            <a:chExt cx="4259993" cy="3672408"/>
          </a:xfrm>
        </p:grpSpPr>
        <p:sp>
          <p:nvSpPr>
            <p:cNvPr id="3" name="Isosceles Triangle 2"/>
            <p:cNvSpPr/>
            <p:nvPr/>
          </p:nvSpPr>
          <p:spPr bwMode="auto">
            <a:xfrm>
              <a:off x="1941016" y="1124744"/>
              <a:ext cx="4259993" cy="3672408"/>
            </a:xfrm>
            <a:prstGeom prst="triangle">
              <a:avLst/>
            </a:prstGeom>
            <a:solidFill>
              <a:srgbClr val="6DAB1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4" y="3207351"/>
              <a:ext cx="2141277" cy="947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4067944" y="1969676"/>
            <a:ext cx="1042273" cy="523220"/>
          </a:xfrm>
          <a:prstGeom prst="rect">
            <a:avLst/>
          </a:prstGeom>
          <a:noFill/>
        </p:spPr>
        <p:txBody>
          <a:bodyPr wrap="none" rtlCol="0">
            <a:spAutoFit/>
          </a:bodyPr>
          <a:lstStyle/>
          <a:p>
            <a:r>
              <a:rPr lang="en-GB" dirty="0" smtClean="0">
                <a:solidFill>
                  <a:schemeClr val="accent1"/>
                </a:solidFill>
              </a:rPr>
              <a:t>Slide</a:t>
            </a:r>
            <a:endParaRPr lang="en-GB" dirty="0">
              <a:solidFill>
                <a:schemeClr val="accent1"/>
              </a:solidFill>
            </a:endParaRPr>
          </a:p>
        </p:txBody>
      </p:sp>
      <p:sp>
        <p:nvSpPr>
          <p:cNvPr id="9" name="TextBox 8"/>
          <p:cNvSpPr txBox="1"/>
          <p:nvPr/>
        </p:nvSpPr>
        <p:spPr>
          <a:xfrm>
            <a:off x="5940152" y="5138028"/>
            <a:ext cx="1043876" cy="523220"/>
          </a:xfrm>
          <a:prstGeom prst="rect">
            <a:avLst/>
          </a:prstGeom>
          <a:noFill/>
        </p:spPr>
        <p:txBody>
          <a:bodyPr wrap="none" rtlCol="0">
            <a:spAutoFit/>
          </a:bodyPr>
          <a:lstStyle/>
          <a:p>
            <a:r>
              <a:rPr lang="en-GB" dirty="0" smtClean="0">
                <a:solidFill>
                  <a:schemeClr val="accent1"/>
                </a:solidFill>
              </a:rPr>
              <a:t>Style</a:t>
            </a:r>
            <a:endParaRPr lang="en-GB" dirty="0">
              <a:solidFill>
                <a:schemeClr val="accent1"/>
              </a:solidFill>
            </a:endParaRPr>
          </a:p>
        </p:txBody>
      </p:sp>
      <p:sp>
        <p:nvSpPr>
          <p:cNvPr id="10" name="TextBox 9"/>
          <p:cNvSpPr txBox="1"/>
          <p:nvPr/>
        </p:nvSpPr>
        <p:spPr>
          <a:xfrm>
            <a:off x="2051720" y="5138028"/>
            <a:ext cx="1295483" cy="523220"/>
          </a:xfrm>
          <a:prstGeom prst="rect">
            <a:avLst/>
          </a:prstGeom>
          <a:noFill/>
        </p:spPr>
        <p:txBody>
          <a:bodyPr wrap="none" rtlCol="0">
            <a:spAutoFit/>
          </a:bodyPr>
          <a:lstStyle/>
          <a:p>
            <a:r>
              <a:rPr lang="en-GB" dirty="0" smtClean="0">
                <a:solidFill>
                  <a:schemeClr val="accent1"/>
                </a:solidFill>
              </a:rPr>
              <a:t>Words</a:t>
            </a:r>
            <a:endParaRPr lang="en-GB" dirty="0">
              <a:solidFill>
                <a:schemeClr val="accent1"/>
              </a:solidFill>
            </a:endParaRPr>
          </a:p>
        </p:txBody>
      </p:sp>
    </p:spTree>
    <p:extLst>
      <p:ext uri="{BB962C8B-B14F-4D97-AF65-F5344CB8AC3E}">
        <p14:creationId xmlns:p14="http://schemas.microsoft.com/office/powerpoint/2010/main" val="1851152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thoughts</a:t>
            </a:r>
            <a:endParaRPr lang="en-GB" dirty="0"/>
          </a:p>
        </p:txBody>
      </p:sp>
      <p:sp>
        <p:nvSpPr>
          <p:cNvPr id="3" name="Content Placeholder 2"/>
          <p:cNvSpPr>
            <a:spLocks noGrp="1"/>
          </p:cNvSpPr>
          <p:nvPr>
            <p:ph idx="1"/>
          </p:nvPr>
        </p:nvSpPr>
        <p:spPr/>
        <p:txBody>
          <a:bodyPr/>
          <a:lstStyle/>
          <a:p>
            <a:r>
              <a:rPr lang="en-GB" dirty="0" smtClean="0"/>
              <a:t>Read the judging criteria in detail </a:t>
            </a:r>
          </a:p>
          <a:p>
            <a:r>
              <a:rPr lang="en-GB" dirty="0" smtClean="0"/>
              <a:t>Check your timing / pacing</a:t>
            </a:r>
          </a:p>
          <a:p>
            <a:endParaRPr lang="en-GB" dirty="0"/>
          </a:p>
          <a:p>
            <a:r>
              <a:rPr lang="en-GB" dirty="0" smtClean="0"/>
              <a:t>ENJOY YOURSELF!</a:t>
            </a:r>
            <a:endParaRPr lang="en-GB" dirty="0"/>
          </a:p>
        </p:txBody>
      </p:sp>
    </p:spTree>
    <p:extLst>
      <p:ext uri="{BB962C8B-B14F-4D97-AF65-F5344CB8AC3E}">
        <p14:creationId xmlns:p14="http://schemas.microsoft.com/office/powerpoint/2010/main" val="3822902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Good luck!</a:t>
            </a:r>
            <a:endParaRPr lang="en-GB" dirty="0"/>
          </a:p>
        </p:txBody>
      </p:sp>
      <p:sp>
        <p:nvSpPr>
          <p:cNvPr id="3" name="Content Placeholder 2"/>
          <p:cNvSpPr>
            <a:spLocks noGrp="1"/>
          </p:cNvSpPr>
          <p:nvPr>
            <p:ph sz="quarter" idx="10"/>
          </p:nvPr>
        </p:nvSpPr>
        <p:spPr/>
        <p:txBody>
          <a:bodyPr/>
          <a:lstStyle/>
          <a:p>
            <a:endParaRPr lang="en-GB" dirty="0"/>
          </a:p>
        </p:txBody>
      </p:sp>
    </p:spTree>
    <p:extLst>
      <p:ext uri="{BB962C8B-B14F-4D97-AF65-F5344CB8AC3E}">
        <p14:creationId xmlns:p14="http://schemas.microsoft.com/office/powerpoint/2010/main" val="22451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Judging </a:t>
            </a:r>
            <a:r>
              <a:rPr lang="en-GB" dirty="0" smtClean="0"/>
              <a:t>Criteria: </a:t>
            </a:r>
            <a:br>
              <a:rPr lang="en-GB" dirty="0" smtClean="0"/>
            </a:br>
            <a:r>
              <a:rPr lang="en-GB" dirty="0" smtClean="0"/>
              <a:t>Comprehension </a:t>
            </a:r>
            <a:r>
              <a:rPr lang="en-GB" dirty="0"/>
              <a:t>&amp; </a:t>
            </a:r>
            <a:r>
              <a:rPr lang="en-GB" dirty="0" smtClean="0"/>
              <a:t>Content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Did </a:t>
            </a:r>
            <a:r>
              <a:rPr lang="en-GB" dirty="0"/>
              <a:t>the presentation provide an understanding of the background to the research question being addressed and its significance?</a:t>
            </a:r>
          </a:p>
          <a:p>
            <a:r>
              <a:rPr lang="en-GB" dirty="0" smtClean="0"/>
              <a:t>Did </a:t>
            </a:r>
            <a:r>
              <a:rPr lang="en-GB" dirty="0"/>
              <a:t>the presentation clearly describe the key results of the research including conclusions and outcomes?</a:t>
            </a:r>
          </a:p>
          <a:p>
            <a:r>
              <a:rPr lang="en-GB" dirty="0" smtClean="0"/>
              <a:t>Did </a:t>
            </a:r>
            <a:r>
              <a:rPr lang="en-GB" dirty="0"/>
              <a:t>the presentation follow a clear and logical sequence?</a:t>
            </a:r>
          </a:p>
          <a:p>
            <a:r>
              <a:rPr lang="en-GB" dirty="0" smtClean="0"/>
              <a:t>Was </a:t>
            </a:r>
            <a:r>
              <a:rPr lang="en-GB" dirty="0"/>
              <a:t>the thesis topic, key results and research significance and outcomes communicated in language appropriate to a non-specialist audience?</a:t>
            </a:r>
          </a:p>
          <a:p>
            <a:r>
              <a:rPr lang="en-GB" dirty="0" smtClean="0"/>
              <a:t>Did </a:t>
            </a:r>
            <a:r>
              <a:rPr lang="en-GB" dirty="0"/>
              <a:t>the speaker avoid scientific jargon, explain terminology and provide adequate background information to illustrate points?</a:t>
            </a:r>
          </a:p>
          <a:p>
            <a:r>
              <a:rPr lang="en-GB" dirty="0" smtClean="0"/>
              <a:t>Did </a:t>
            </a:r>
            <a:r>
              <a:rPr lang="en-GB" dirty="0"/>
              <a:t>the presenter spend adequate time on each element of their presentation - or did they elaborate for too long on one aspect or was the presentation rushed?</a:t>
            </a:r>
          </a:p>
          <a:p>
            <a:endParaRPr lang="en-GB" dirty="0"/>
          </a:p>
        </p:txBody>
      </p:sp>
    </p:spTree>
    <p:extLst>
      <p:ext uri="{BB962C8B-B14F-4D97-AF65-F5344CB8AC3E}">
        <p14:creationId xmlns:p14="http://schemas.microsoft.com/office/powerpoint/2010/main" val="197213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Judging Criteria: </a:t>
            </a:r>
            <a:br>
              <a:rPr lang="en-GB" dirty="0"/>
            </a:br>
            <a:r>
              <a:rPr lang="en-GB" dirty="0"/>
              <a:t>Engagement &amp; Communication</a:t>
            </a:r>
          </a:p>
        </p:txBody>
      </p:sp>
      <p:sp>
        <p:nvSpPr>
          <p:cNvPr id="3" name="Content Placeholder 2"/>
          <p:cNvSpPr>
            <a:spLocks noGrp="1"/>
          </p:cNvSpPr>
          <p:nvPr>
            <p:ph idx="1"/>
          </p:nvPr>
        </p:nvSpPr>
        <p:spPr/>
        <p:txBody>
          <a:bodyPr>
            <a:normAutofit fontScale="77500" lnSpcReduction="20000"/>
          </a:bodyPr>
          <a:lstStyle/>
          <a:p>
            <a:endParaRPr lang="en-GB" dirty="0"/>
          </a:p>
          <a:p>
            <a:r>
              <a:rPr lang="en-GB" dirty="0" smtClean="0"/>
              <a:t>Did </a:t>
            </a:r>
            <a:r>
              <a:rPr lang="en-GB" dirty="0"/>
              <a:t>the oration make the audience want to know more?</a:t>
            </a:r>
          </a:p>
          <a:p>
            <a:r>
              <a:rPr lang="en-GB" dirty="0" smtClean="0"/>
              <a:t>Was </a:t>
            </a:r>
            <a:r>
              <a:rPr lang="en-GB" dirty="0"/>
              <a:t>the presenter careful not to trivialise or generalise their research?</a:t>
            </a:r>
          </a:p>
          <a:p>
            <a:r>
              <a:rPr lang="en-GB" dirty="0" smtClean="0"/>
              <a:t>Did </a:t>
            </a:r>
            <a:r>
              <a:rPr lang="en-GB" dirty="0"/>
              <a:t>the presenter convey enthusiasm for their research?</a:t>
            </a:r>
          </a:p>
          <a:p>
            <a:r>
              <a:rPr lang="en-GB" dirty="0" smtClean="0"/>
              <a:t>Did </a:t>
            </a:r>
            <a:r>
              <a:rPr lang="en-GB" dirty="0"/>
              <a:t>the presenter capture and maintain their audience's attention?</a:t>
            </a:r>
          </a:p>
          <a:p>
            <a:r>
              <a:rPr lang="en-GB" dirty="0" smtClean="0"/>
              <a:t>Did </a:t>
            </a:r>
            <a:r>
              <a:rPr lang="en-GB" dirty="0"/>
              <a:t>the speaker have sufficient stage presence, eye contact and vocal range; maintain a steady pace, and have a confident stance?</a:t>
            </a:r>
          </a:p>
          <a:p>
            <a:r>
              <a:rPr lang="en-GB" dirty="0" smtClean="0"/>
              <a:t>Did </a:t>
            </a:r>
            <a:r>
              <a:rPr lang="en-GB" dirty="0"/>
              <a:t>the PowerPoint slide enhance the presentation - was it clear, legible, and concise</a:t>
            </a:r>
            <a:r>
              <a:rPr lang="en-GB" dirty="0" smtClean="0"/>
              <a:t>?</a:t>
            </a:r>
            <a:endParaRPr lang="en-GB" dirty="0"/>
          </a:p>
        </p:txBody>
      </p:sp>
    </p:spTree>
    <p:extLst>
      <p:ext uri="{BB962C8B-B14F-4D97-AF65-F5344CB8AC3E}">
        <p14:creationId xmlns:p14="http://schemas.microsoft.com/office/powerpoint/2010/main" val="2001414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What and Why of 3MT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Effectively </a:t>
            </a:r>
            <a:r>
              <a:rPr lang="en-GB" dirty="0"/>
              <a:t>explain </a:t>
            </a:r>
            <a:r>
              <a:rPr lang="en-GB" dirty="0" smtClean="0"/>
              <a:t>your research </a:t>
            </a:r>
            <a:r>
              <a:rPr lang="en-GB" dirty="0"/>
              <a:t>in three minutes, in a language appropriate to a non-specialist </a:t>
            </a:r>
            <a:r>
              <a:rPr lang="en-GB" dirty="0" smtClean="0"/>
              <a:t>audience</a:t>
            </a:r>
          </a:p>
          <a:p>
            <a:endParaRPr lang="en-GB" dirty="0"/>
          </a:p>
          <a:p>
            <a:r>
              <a:rPr lang="en-GB" dirty="0" smtClean="0"/>
              <a:t>Develop skills in:</a:t>
            </a:r>
          </a:p>
          <a:p>
            <a:pPr lvl="1"/>
            <a:r>
              <a:rPr lang="en-GB" dirty="0" smtClean="0"/>
              <a:t>Presenting and communicating</a:t>
            </a:r>
          </a:p>
          <a:p>
            <a:pPr lvl="1"/>
            <a:r>
              <a:rPr lang="en-GB" dirty="0" smtClean="0"/>
              <a:t>Public engagement</a:t>
            </a:r>
          </a:p>
          <a:p>
            <a:r>
              <a:rPr lang="en-GB" dirty="0" smtClean="0"/>
              <a:t>Raise the profile of your work</a:t>
            </a:r>
          </a:p>
          <a:p>
            <a:r>
              <a:rPr lang="en-GB" dirty="0" smtClean="0"/>
              <a:t>Renew your enthusiasm</a:t>
            </a:r>
            <a:endParaRPr lang="en-GB" dirty="0"/>
          </a:p>
        </p:txBody>
      </p:sp>
    </p:spTree>
    <p:extLst>
      <p:ext uri="{BB962C8B-B14F-4D97-AF65-F5344CB8AC3E}">
        <p14:creationId xmlns:p14="http://schemas.microsoft.com/office/powerpoint/2010/main" val="9164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 with all communication…</a:t>
            </a:r>
            <a:endParaRPr lang="en-GB" dirty="0"/>
          </a:p>
        </p:txBody>
      </p:sp>
      <p:sp>
        <p:nvSpPr>
          <p:cNvPr id="3" name="Content Placeholder 2"/>
          <p:cNvSpPr>
            <a:spLocks noGrp="1"/>
          </p:cNvSpPr>
          <p:nvPr>
            <p:ph idx="1"/>
          </p:nvPr>
        </p:nvSpPr>
        <p:spPr>
          <a:xfrm>
            <a:off x="396875" y="1844824"/>
            <a:ext cx="4247133" cy="3888432"/>
          </a:xfrm>
        </p:spPr>
        <p:txBody>
          <a:bodyPr/>
          <a:lstStyle/>
          <a:p>
            <a:r>
              <a:rPr lang="en-GB" dirty="0" smtClean="0"/>
              <a:t>…how can we best use this </a:t>
            </a:r>
            <a:r>
              <a:rPr lang="en-GB" b="1" dirty="0" smtClean="0"/>
              <a:t>medium</a:t>
            </a:r>
            <a:r>
              <a:rPr lang="en-GB" dirty="0" smtClean="0"/>
              <a:t> to transmit our </a:t>
            </a:r>
            <a:r>
              <a:rPr lang="en-GB" b="1" dirty="0" smtClean="0"/>
              <a:t>message</a:t>
            </a:r>
            <a:r>
              <a:rPr lang="en-GB" dirty="0" smtClean="0"/>
              <a:t> to this </a:t>
            </a:r>
            <a:r>
              <a:rPr lang="en-GB" b="1" dirty="0" smtClean="0"/>
              <a:t>audience</a:t>
            </a:r>
            <a:r>
              <a:rPr lang="en-GB" dirty="0" smtClean="0"/>
              <a:t>?</a:t>
            </a:r>
            <a:endParaRPr lang="en-GB" dirty="0"/>
          </a:p>
        </p:txBody>
      </p:sp>
      <p:pic>
        <p:nvPicPr>
          <p:cNvPr id="1030" name="Picture 6" descr="C:\Users\hardygc\AppData\Local\Microsoft\Windows\Temporary Internet Files\Content.IE5\HWHB25ER\sablier[1].jpg"/>
          <p:cNvPicPr>
            <a:picLocks noChangeAspect="1" noChangeArrowheads="1"/>
          </p:cNvPicPr>
          <p:nvPr/>
        </p:nvPicPr>
        <p:blipFill rotWithShape="1">
          <a:blip r:embed="rId2">
            <a:extLst>
              <a:ext uri="{28A0092B-C50C-407E-A947-70E740481C1C}">
                <a14:useLocalDpi xmlns:a14="http://schemas.microsoft.com/office/drawing/2010/main" val="0"/>
              </a:ext>
            </a:extLst>
          </a:blip>
          <a:srcRect t="7238" b="8115"/>
          <a:stretch/>
        </p:blipFill>
        <p:spPr bwMode="auto">
          <a:xfrm>
            <a:off x="4860032" y="1700808"/>
            <a:ext cx="3726632" cy="387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18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makes a good 3MT?</a:t>
            </a:r>
            <a:endParaRPr lang="en-GB" dirty="0"/>
          </a:p>
        </p:txBody>
      </p:sp>
      <p:sp>
        <p:nvSpPr>
          <p:cNvPr id="3" name="Content Placeholder 2"/>
          <p:cNvSpPr>
            <a:spLocks noGrp="1"/>
          </p:cNvSpPr>
          <p:nvPr>
            <p:ph idx="1"/>
          </p:nvPr>
        </p:nvSpPr>
        <p:spPr/>
        <p:txBody>
          <a:bodyPr/>
          <a:lstStyle/>
          <a:p>
            <a:r>
              <a:rPr lang="en-GB" dirty="0" smtClean="0"/>
              <a:t>Simple, easy to follow, few details</a:t>
            </a:r>
          </a:p>
          <a:p>
            <a:r>
              <a:rPr lang="en-GB" dirty="0" smtClean="0"/>
              <a:t>Interesting</a:t>
            </a:r>
          </a:p>
          <a:p>
            <a:r>
              <a:rPr lang="en-GB" dirty="0" smtClean="0"/>
              <a:t>Engaging style, enthusiasm</a:t>
            </a:r>
          </a:p>
          <a:p>
            <a:r>
              <a:rPr lang="en-GB" dirty="0" smtClean="0"/>
              <a:t>Raising awareness of other studies</a:t>
            </a:r>
          </a:p>
          <a:p>
            <a:r>
              <a:rPr lang="en-GB" dirty="0" smtClean="0"/>
              <a:t>Clear take home message</a:t>
            </a:r>
          </a:p>
          <a:p>
            <a:endParaRPr lang="en-GB" dirty="0"/>
          </a:p>
        </p:txBody>
      </p:sp>
    </p:spTree>
    <p:extLst>
      <p:ext uri="{BB962C8B-B14F-4D97-AF65-F5344CB8AC3E}">
        <p14:creationId xmlns:p14="http://schemas.microsoft.com/office/powerpoint/2010/main" val="346772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latin typeface="Georgia" pitchFamily="18" charset="0"/>
                <a:cs typeface="Georgia" pitchFamily="18" charset="0"/>
              </a:rPr>
              <a:t>Your 3 minute thesis</a:t>
            </a:r>
          </a:p>
        </p:txBody>
      </p:sp>
      <p:grpSp>
        <p:nvGrpSpPr>
          <p:cNvPr id="4" name="Group 3"/>
          <p:cNvGrpSpPr/>
          <p:nvPr/>
        </p:nvGrpSpPr>
        <p:grpSpPr>
          <a:xfrm>
            <a:off x="2442004" y="1897668"/>
            <a:ext cx="4259993" cy="3672408"/>
            <a:chOff x="1941016" y="1124744"/>
            <a:chExt cx="4259993" cy="3672408"/>
          </a:xfrm>
        </p:grpSpPr>
        <p:sp>
          <p:nvSpPr>
            <p:cNvPr id="3" name="Isosceles Triangle 2"/>
            <p:cNvSpPr/>
            <p:nvPr/>
          </p:nvSpPr>
          <p:spPr bwMode="auto">
            <a:xfrm>
              <a:off x="1941016" y="1124744"/>
              <a:ext cx="4259993" cy="3672408"/>
            </a:xfrm>
            <a:prstGeom prst="triangle">
              <a:avLst/>
            </a:prstGeom>
            <a:solidFill>
              <a:srgbClr val="6DAB1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4" y="3207351"/>
              <a:ext cx="2141277" cy="947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4067944" y="1969676"/>
            <a:ext cx="1042273" cy="523220"/>
          </a:xfrm>
          <a:prstGeom prst="rect">
            <a:avLst/>
          </a:prstGeom>
          <a:noFill/>
        </p:spPr>
        <p:txBody>
          <a:bodyPr wrap="none" rtlCol="0">
            <a:spAutoFit/>
          </a:bodyPr>
          <a:lstStyle/>
          <a:p>
            <a:r>
              <a:rPr lang="en-GB" dirty="0" smtClean="0">
                <a:solidFill>
                  <a:schemeClr val="accent1"/>
                </a:solidFill>
              </a:rPr>
              <a:t>Slide</a:t>
            </a:r>
            <a:endParaRPr lang="en-GB" dirty="0">
              <a:solidFill>
                <a:schemeClr val="accent1"/>
              </a:solidFill>
            </a:endParaRPr>
          </a:p>
        </p:txBody>
      </p:sp>
      <p:sp>
        <p:nvSpPr>
          <p:cNvPr id="9" name="TextBox 8"/>
          <p:cNvSpPr txBox="1"/>
          <p:nvPr/>
        </p:nvSpPr>
        <p:spPr>
          <a:xfrm>
            <a:off x="5868144" y="5138028"/>
            <a:ext cx="1043876" cy="523220"/>
          </a:xfrm>
          <a:prstGeom prst="rect">
            <a:avLst/>
          </a:prstGeom>
          <a:noFill/>
        </p:spPr>
        <p:txBody>
          <a:bodyPr wrap="none" rtlCol="0">
            <a:spAutoFit/>
          </a:bodyPr>
          <a:lstStyle/>
          <a:p>
            <a:r>
              <a:rPr lang="en-GB" dirty="0" smtClean="0">
                <a:solidFill>
                  <a:schemeClr val="accent1"/>
                </a:solidFill>
              </a:rPr>
              <a:t>Style</a:t>
            </a:r>
            <a:endParaRPr lang="en-GB" dirty="0">
              <a:solidFill>
                <a:schemeClr val="accent1"/>
              </a:solidFill>
            </a:endParaRPr>
          </a:p>
        </p:txBody>
      </p:sp>
      <p:sp>
        <p:nvSpPr>
          <p:cNvPr id="10" name="TextBox 9"/>
          <p:cNvSpPr txBox="1"/>
          <p:nvPr/>
        </p:nvSpPr>
        <p:spPr>
          <a:xfrm>
            <a:off x="2051720" y="5138028"/>
            <a:ext cx="1295483" cy="523220"/>
          </a:xfrm>
          <a:prstGeom prst="rect">
            <a:avLst/>
          </a:prstGeom>
          <a:noFill/>
        </p:spPr>
        <p:txBody>
          <a:bodyPr wrap="none" rtlCol="0">
            <a:spAutoFit/>
          </a:bodyPr>
          <a:lstStyle/>
          <a:p>
            <a:r>
              <a:rPr lang="en-GB" dirty="0" smtClean="0">
                <a:solidFill>
                  <a:schemeClr val="accent1"/>
                </a:solidFill>
              </a:rPr>
              <a:t>Words</a:t>
            </a:r>
            <a:endParaRPr lang="en-GB" dirty="0">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128" y="1268760"/>
            <a:ext cx="7325744"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4086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Hayley Keen – 3MT</a:t>
            </a:r>
            <a:endParaRPr lang="en-GB" dirty="0"/>
          </a:p>
        </p:txBody>
      </p:sp>
      <p:sp>
        <p:nvSpPr>
          <p:cNvPr id="5" name="Content Placeholder 4"/>
          <p:cNvSpPr>
            <a:spLocks noGrp="1"/>
          </p:cNvSpPr>
          <p:nvPr>
            <p:ph idx="1"/>
          </p:nvPr>
        </p:nvSpPr>
        <p:spPr/>
        <p:txBody>
          <a:bodyPr>
            <a:normAutofit fontScale="55000" lnSpcReduction="20000"/>
          </a:bodyPr>
          <a:lstStyle/>
          <a:p>
            <a:r>
              <a:rPr lang="en-GB" dirty="0" smtClean="0"/>
              <a:t>Slide</a:t>
            </a:r>
          </a:p>
          <a:p>
            <a:pPr lvl="1"/>
            <a:r>
              <a:rPr lang="en-GB" dirty="0" smtClean="0"/>
              <a:t>Clear slide</a:t>
            </a:r>
          </a:p>
          <a:p>
            <a:pPr lvl="1"/>
            <a:r>
              <a:rPr lang="en-GB" dirty="0" smtClean="0"/>
              <a:t>Good examples</a:t>
            </a:r>
          </a:p>
          <a:p>
            <a:pPr lvl="1"/>
            <a:r>
              <a:rPr lang="en-GB" dirty="0" smtClean="0"/>
              <a:t>Graph a mess – no idea what it was about, didn’t understand</a:t>
            </a:r>
          </a:p>
          <a:p>
            <a:pPr lvl="1"/>
            <a:r>
              <a:rPr lang="en-GB" dirty="0" smtClean="0"/>
              <a:t>Wasted space?</a:t>
            </a:r>
          </a:p>
          <a:p>
            <a:pPr lvl="1"/>
            <a:r>
              <a:rPr lang="en-GB" dirty="0" smtClean="0"/>
              <a:t>Picture of trees divisive!</a:t>
            </a:r>
          </a:p>
          <a:p>
            <a:r>
              <a:rPr lang="en-GB" dirty="0" smtClean="0"/>
              <a:t>Words</a:t>
            </a:r>
          </a:p>
          <a:p>
            <a:pPr lvl="1"/>
            <a:r>
              <a:rPr lang="en-GB" dirty="0" smtClean="0"/>
              <a:t>Understood what she’s doing, how she’s doing it, what her key results are</a:t>
            </a:r>
            <a:endParaRPr lang="en-GB" dirty="0"/>
          </a:p>
          <a:p>
            <a:pPr lvl="1"/>
            <a:r>
              <a:rPr lang="en-GB" dirty="0" smtClean="0"/>
              <a:t>Unexplained jargon?  Taxa?</a:t>
            </a:r>
          </a:p>
          <a:p>
            <a:pPr lvl="1"/>
            <a:r>
              <a:rPr lang="en-GB" dirty="0" smtClean="0"/>
              <a:t>Lack of proof for main point?</a:t>
            </a:r>
          </a:p>
          <a:p>
            <a:r>
              <a:rPr lang="en-GB" dirty="0" smtClean="0"/>
              <a:t>Style</a:t>
            </a:r>
          </a:p>
          <a:p>
            <a:pPr lvl="1"/>
            <a:r>
              <a:rPr lang="en-GB" dirty="0" smtClean="0"/>
              <a:t>Speaking fluently</a:t>
            </a:r>
          </a:p>
          <a:p>
            <a:pPr lvl="1"/>
            <a:r>
              <a:rPr lang="en-GB" dirty="0" smtClean="0"/>
              <a:t>Appears memorised</a:t>
            </a:r>
          </a:p>
          <a:p>
            <a:pPr lvl="1"/>
            <a:r>
              <a:rPr lang="en-GB" dirty="0" smtClean="0"/>
              <a:t>Terrified!</a:t>
            </a:r>
          </a:p>
          <a:p>
            <a:pPr lvl="1"/>
            <a:r>
              <a:rPr lang="en-GB" dirty="0" smtClean="0"/>
              <a:t>Appears not to care about project</a:t>
            </a:r>
          </a:p>
          <a:p>
            <a:pPr lvl="1"/>
            <a:endParaRPr lang="en-GB" dirty="0"/>
          </a:p>
        </p:txBody>
      </p:sp>
    </p:spTree>
    <p:extLst>
      <p:ext uri="{BB962C8B-B14F-4D97-AF65-F5344CB8AC3E}">
        <p14:creationId xmlns:p14="http://schemas.microsoft.com/office/powerpoint/2010/main" val="471082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latin typeface="Georgia" pitchFamily="18" charset="0"/>
                <a:cs typeface="Georgia" pitchFamily="18" charset="0"/>
              </a:rPr>
              <a:t>Your 3 minute thesis</a:t>
            </a:r>
          </a:p>
        </p:txBody>
      </p:sp>
      <p:grpSp>
        <p:nvGrpSpPr>
          <p:cNvPr id="4" name="Group 3"/>
          <p:cNvGrpSpPr/>
          <p:nvPr/>
        </p:nvGrpSpPr>
        <p:grpSpPr>
          <a:xfrm>
            <a:off x="2442004" y="1897668"/>
            <a:ext cx="4259993" cy="3672408"/>
            <a:chOff x="1941016" y="1124744"/>
            <a:chExt cx="4259993" cy="3672408"/>
          </a:xfrm>
        </p:grpSpPr>
        <p:sp>
          <p:nvSpPr>
            <p:cNvPr id="3" name="Isosceles Triangle 2"/>
            <p:cNvSpPr/>
            <p:nvPr/>
          </p:nvSpPr>
          <p:spPr bwMode="auto">
            <a:xfrm>
              <a:off x="1941016" y="1124744"/>
              <a:ext cx="4259993" cy="3672408"/>
            </a:xfrm>
            <a:prstGeom prst="triangle">
              <a:avLst/>
            </a:prstGeom>
            <a:solidFill>
              <a:srgbClr val="6DAB1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4" y="3207351"/>
              <a:ext cx="2141277" cy="947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4067944" y="1969676"/>
            <a:ext cx="1042273" cy="523220"/>
          </a:xfrm>
          <a:prstGeom prst="rect">
            <a:avLst/>
          </a:prstGeom>
          <a:noFill/>
        </p:spPr>
        <p:txBody>
          <a:bodyPr wrap="none" rtlCol="0">
            <a:spAutoFit/>
          </a:bodyPr>
          <a:lstStyle/>
          <a:p>
            <a:r>
              <a:rPr lang="en-GB" dirty="0" smtClean="0">
                <a:solidFill>
                  <a:schemeClr val="accent1"/>
                </a:solidFill>
              </a:rPr>
              <a:t>Slide</a:t>
            </a:r>
            <a:endParaRPr lang="en-GB" dirty="0">
              <a:solidFill>
                <a:schemeClr val="accent1"/>
              </a:solidFill>
            </a:endParaRPr>
          </a:p>
        </p:txBody>
      </p:sp>
      <p:sp>
        <p:nvSpPr>
          <p:cNvPr id="9" name="TextBox 8"/>
          <p:cNvSpPr txBox="1"/>
          <p:nvPr/>
        </p:nvSpPr>
        <p:spPr>
          <a:xfrm>
            <a:off x="5868144" y="5138028"/>
            <a:ext cx="1043876" cy="523220"/>
          </a:xfrm>
          <a:prstGeom prst="rect">
            <a:avLst/>
          </a:prstGeom>
          <a:noFill/>
        </p:spPr>
        <p:txBody>
          <a:bodyPr wrap="none" rtlCol="0">
            <a:spAutoFit/>
          </a:bodyPr>
          <a:lstStyle/>
          <a:p>
            <a:r>
              <a:rPr lang="en-GB" dirty="0" smtClean="0">
                <a:solidFill>
                  <a:schemeClr val="accent1"/>
                </a:solidFill>
              </a:rPr>
              <a:t>Style</a:t>
            </a:r>
            <a:endParaRPr lang="en-GB" dirty="0">
              <a:solidFill>
                <a:schemeClr val="accent1"/>
              </a:solidFill>
            </a:endParaRPr>
          </a:p>
        </p:txBody>
      </p:sp>
      <p:sp>
        <p:nvSpPr>
          <p:cNvPr id="10" name="TextBox 9"/>
          <p:cNvSpPr txBox="1"/>
          <p:nvPr/>
        </p:nvSpPr>
        <p:spPr>
          <a:xfrm>
            <a:off x="2051720" y="5138028"/>
            <a:ext cx="1295483" cy="523220"/>
          </a:xfrm>
          <a:prstGeom prst="rect">
            <a:avLst/>
          </a:prstGeom>
          <a:noFill/>
        </p:spPr>
        <p:txBody>
          <a:bodyPr wrap="none" rtlCol="0">
            <a:spAutoFit/>
          </a:bodyPr>
          <a:lstStyle/>
          <a:p>
            <a:r>
              <a:rPr lang="en-GB" dirty="0" smtClean="0">
                <a:solidFill>
                  <a:schemeClr val="accent1"/>
                </a:solidFill>
              </a:rPr>
              <a:t>Words</a:t>
            </a:r>
            <a:endParaRPr lang="en-GB" dirty="0">
              <a:solidFill>
                <a:schemeClr val="accent1"/>
              </a:solidFill>
            </a:endParaRPr>
          </a:p>
        </p:txBody>
      </p:sp>
      <p:sp>
        <p:nvSpPr>
          <p:cNvPr id="2" name="Oval 1"/>
          <p:cNvSpPr/>
          <p:nvPr/>
        </p:nvSpPr>
        <p:spPr bwMode="auto">
          <a:xfrm>
            <a:off x="1835696" y="5013176"/>
            <a:ext cx="1800200" cy="792088"/>
          </a:xfrm>
          <a:prstGeom prst="ellipse">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23452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UoB-Generic-powerpoint-template">
  <a:themeElements>
    <a:clrScheme name="Custom 2">
      <a:dk1>
        <a:srgbClr val="91C8E1"/>
      </a:dk1>
      <a:lt1>
        <a:srgbClr val="ECECEC"/>
      </a:lt1>
      <a:dk2>
        <a:srgbClr val="000000"/>
      </a:dk2>
      <a:lt2>
        <a:srgbClr val="91C8E1"/>
      </a:lt2>
      <a:accent1>
        <a:srgbClr val="000000"/>
      </a:accent1>
      <a:accent2>
        <a:srgbClr val="ECECEC"/>
      </a:accent2>
      <a:accent3>
        <a:srgbClr val="AAAAAA"/>
      </a:accent3>
      <a:accent4>
        <a:srgbClr val="C9C9C9"/>
      </a:accent4>
      <a:accent5>
        <a:srgbClr val="AAAAAA"/>
      </a:accent5>
      <a:accent6>
        <a:srgbClr val="D6D6D6"/>
      </a:accent6>
      <a:hlink>
        <a:srgbClr val="91C8E1"/>
      </a:hlink>
      <a:folHlink>
        <a:srgbClr val="91C8E1"/>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UoB-Generic-powerpoint-template</Template>
  <TotalTime>960</TotalTime>
  <Words>760</Words>
  <Application>Microsoft Office PowerPoint</Application>
  <PresentationFormat>On-screen Show (4:3)</PresentationFormat>
  <Paragraphs>138</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UoB-Generic-powerpoint-template</vt:lpstr>
      <vt:lpstr>PowerPoint Presentation</vt:lpstr>
      <vt:lpstr>PowerPoint Presentation</vt:lpstr>
      <vt:lpstr>The What and Why of 3MT</vt:lpstr>
      <vt:lpstr>As with all communication…</vt:lpstr>
      <vt:lpstr>What makes a good 3MT?</vt:lpstr>
      <vt:lpstr>Your 3 minute thesis</vt:lpstr>
      <vt:lpstr>PowerPoint Presentation</vt:lpstr>
      <vt:lpstr>Hayley Keen – 3MT</vt:lpstr>
      <vt:lpstr>Your 3 minute thesis</vt:lpstr>
      <vt:lpstr>Your words – the rules</vt:lpstr>
      <vt:lpstr>PowerPoint Presentation</vt:lpstr>
      <vt:lpstr>Your words – some guidelines</vt:lpstr>
      <vt:lpstr>Your turn…</vt:lpstr>
      <vt:lpstr>Your 3 minute thesis</vt:lpstr>
      <vt:lpstr>Your slide – the rules</vt:lpstr>
      <vt:lpstr>Your slide – the judging criteria</vt:lpstr>
      <vt:lpstr>Examples…</vt:lpstr>
      <vt:lpstr>Your turn…</vt:lpstr>
      <vt:lpstr>Your 3 minute thesis</vt:lpstr>
      <vt:lpstr>Your style – the rules</vt:lpstr>
      <vt:lpstr>Your style – the judging criteria</vt:lpstr>
      <vt:lpstr>Your style - tips</vt:lpstr>
      <vt:lpstr>Your 3 minute thesis</vt:lpstr>
      <vt:lpstr>Final thoughts</vt:lpstr>
      <vt:lpstr>Good luck!</vt:lpstr>
      <vt:lpstr>Judging Criteria:  Comprehension &amp; Content</vt:lpstr>
      <vt:lpstr>Judging Criteria:  Engagement &amp; Communication</vt:lpstr>
    </vt:vector>
  </TitlesOfParts>
  <Company>University of Birmingham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Georgina Hardy</dc:creator>
  <cp:lastModifiedBy>Georgina Hardy</cp:lastModifiedBy>
  <cp:revision>26</cp:revision>
  <dcterms:created xsi:type="dcterms:W3CDTF">2016-05-03T10:56:13Z</dcterms:created>
  <dcterms:modified xsi:type="dcterms:W3CDTF">2018-04-19T16:35:22Z</dcterms:modified>
</cp:coreProperties>
</file>