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1386800" cy="30279975"/>
  <p:notesSz cx="6858000" cy="9144000"/>
  <p:defaultTextStyle>
    <a:defPPr>
      <a:defRPr lang="en-US"/>
    </a:defPPr>
    <a:lvl1pPr marL="0" algn="l" defTabSz="1476124" rtl="0" eaLnBrk="1" latinLnBrk="0" hangingPunct="1">
      <a:defRPr sz="5800" kern="1200">
        <a:solidFill>
          <a:schemeClr val="tx1"/>
        </a:solidFill>
        <a:latin typeface="+mn-lt"/>
        <a:ea typeface="+mn-ea"/>
        <a:cs typeface="+mn-cs"/>
      </a:defRPr>
    </a:lvl1pPr>
    <a:lvl2pPr marL="1476124" algn="l" defTabSz="1476124" rtl="0" eaLnBrk="1" latinLnBrk="0" hangingPunct="1">
      <a:defRPr sz="5800" kern="1200">
        <a:solidFill>
          <a:schemeClr val="tx1"/>
        </a:solidFill>
        <a:latin typeface="+mn-lt"/>
        <a:ea typeface="+mn-ea"/>
        <a:cs typeface="+mn-cs"/>
      </a:defRPr>
    </a:lvl2pPr>
    <a:lvl3pPr marL="2952248" algn="l" defTabSz="1476124" rtl="0" eaLnBrk="1" latinLnBrk="0" hangingPunct="1">
      <a:defRPr sz="5800" kern="1200">
        <a:solidFill>
          <a:schemeClr val="tx1"/>
        </a:solidFill>
        <a:latin typeface="+mn-lt"/>
        <a:ea typeface="+mn-ea"/>
        <a:cs typeface="+mn-cs"/>
      </a:defRPr>
    </a:lvl3pPr>
    <a:lvl4pPr marL="4428373" algn="l" defTabSz="1476124" rtl="0" eaLnBrk="1" latinLnBrk="0" hangingPunct="1">
      <a:defRPr sz="5800" kern="1200">
        <a:solidFill>
          <a:schemeClr val="tx1"/>
        </a:solidFill>
        <a:latin typeface="+mn-lt"/>
        <a:ea typeface="+mn-ea"/>
        <a:cs typeface="+mn-cs"/>
      </a:defRPr>
    </a:lvl4pPr>
    <a:lvl5pPr marL="5904498" algn="l" defTabSz="1476124" rtl="0" eaLnBrk="1" latinLnBrk="0" hangingPunct="1">
      <a:defRPr sz="5800" kern="1200">
        <a:solidFill>
          <a:schemeClr val="tx1"/>
        </a:solidFill>
        <a:latin typeface="+mn-lt"/>
        <a:ea typeface="+mn-ea"/>
        <a:cs typeface="+mn-cs"/>
      </a:defRPr>
    </a:lvl5pPr>
    <a:lvl6pPr marL="7380622" algn="l" defTabSz="1476124" rtl="0" eaLnBrk="1" latinLnBrk="0" hangingPunct="1">
      <a:defRPr sz="5800" kern="1200">
        <a:solidFill>
          <a:schemeClr val="tx1"/>
        </a:solidFill>
        <a:latin typeface="+mn-lt"/>
        <a:ea typeface="+mn-ea"/>
        <a:cs typeface="+mn-cs"/>
      </a:defRPr>
    </a:lvl6pPr>
    <a:lvl7pPr marL="8856746" algn="l" defTabSz="1476124" rtl="0" eaLnBrk="1" latinLnBrk="0" hangingPunct="1">
      <a:defRPr sz="5800" kern="1200">
        <a:solidFill>
          <a:schemeClr val="tx1"/>
        </a:solidFill>
        <a:latin typeface="+mn-lt"/>
        <a:ea typeface="+mn-ea"/>
        <a:cs typeface="+mn-cs"/>
      </a:defRPr>
    </a:lvl7pPr>
    <a:lvl8pPr marL="10332870" algn="l" defTabSz="1476124" rtl="0" eaLnBrk="1" latinLnBrk="0" hangingPunct="1">
      <a:defRPr sz="5800" kern="1200">
        <a:solidFill>
          <a:schemeClr val="tx1"/>
        </a:solidFill>
        <a:latin typeface="+mn-lt"/>
        <a:ea typeface="+mn-ea"/>
        <a:cs typeface="+mn-cs"/>
      </a:defRPr>
    </a:lvl8pPr>
    <a:lvl9pPr marL="11808995" algn="l" defTabSz="1476124"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40" d="100"/>
          <a:sy n="40" d="100"/>
        </p:scale>
        <p:origin x="-2100" y="1776"/>
      </p:cViewPr>
      <p:guideLst>
        <p:guide orient="horz"/>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604010" y="17158652"/>
            <a:ext cx="14970760" cy="7738216"/>
          </a:xfrm>
        </p:spPr>
        <p:txBody>
          <a:bodyPr lIns="0" tIns="0" rIns="0" bIns="0">
            <a:normAutofit/>
          </a:bodyPr>
          <a:lstStyle>
            <a:lvl1pPr marL="0" indent="0" algn="l">
              <a:buNone/>
              <a:defRPr sz="3200">
                <a:solidFill>
                  <a:schemeClr val="tx1">
                    <a:tint val="75000"/>
                  </a:schemeClr>
                </a:solidFill>
              </a:defRPr>
            </a:lvl1pPr>
            <a:lvl2pPr marL="1476124" indent="0" algn="ctr">
              <a:buNone/>
              <a:defRPr>
                <a:solidFill>
                  <a:schemeClr val="tx1">
                    <a:tint val="75000"/>
                  </a:schemeClr>
                </a:solidFill>
              </a:defRPr>
            </a:lvl2pPr>
            <a:lvl3pPr marL="2952248" indent="0" algn="ctr">
              <a:buNone/>
              <a:defRPr>
                <a:solidFill>
                  <a:schemeClr val="tx1">
                    <a:tint val="75000"/>
                  </a:schemeClr>
                </a:solidFill>
              </a:defRPr>
            </a:lvl3pPr>
            <a:lvl4pPr marL="4428373" indent="0" algn="ctr">
              <a:buNone/>
              <a:defRPr>
                <a:solidFill>
                  <a:schemeClr val="tx1">
                    <a:tint val="75000"/>
                  </a:schemeClr>
                </a:solidFill>
              </a:defRPr>
            </a:lvl4pPr>
            <a:lvl5pPr marL="5904498" indent="0" algn="ctr">
              <a:buNone/>
              <a:defRPr>
                <a:solidFill>
                  <a:schemeClr val="tx1">
                    <a:tint val="75000"/>
                  </a:schemeClr>
                </a:solidFill>
              </a:defRPr>
            </a:lvl5pPr>
            <a:lvl6pPr marL="7380622" indent="0" algn="ctr">
              <a:buNone/>
              <a:defRPr>
                <a:solidFill>
                  <a:schemeClr val="tx1">
                    <a:tint val="75000"/>
                  </a:schemeClr>
                </a:solidFill>
              </a:defRPr>
            </a:lvl6pPr>
            <a:lvl7pPr marL="8856746" indent="0" algn="ctr">
              <a:buNone/>
              <a:defRPr>
                <a:solidFill>
                  <a:schemeClr val="tx1">
                    <a:tint val="75000"/>
                  </a:schemeClr>
                </a:solidFill>
              </a:defRPr>
            </a:lvl7pPr>
            <a:lvl8pPr marL="10332870" indent="0" algn="ctr">
              <a:buNone/>
              <a:defRPr>
                <a:solidFill>
                  <a:schemeClr val="tx1">
                    <a:tint val="75000"/>
                  </a:schemeClr>
                </a:solidFill>
              </a:defRPr>
            </a:lvl8pPr>
            <a:lvl9pPr marL="11808995"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8579881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2"/>
            <a:ext cx="19248120" cy="5046663"/>
          </a:xfrm>
          <a:prstGeom prst="rect">
            <a:avLst/>
          </a:prstGeom>
        </p:spPr>
        <p:txBody>
          <a:bodyPr vert="horz" lIns="0" tIns="0" rIns="0" bIns="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69340" y="7065332"/>
            <a:ext cx="19248120" cy="7131442"/>
          </a:xfrm>
          <a:prstGeom prst="rect">
            <a:avLst/>
          </a:prstGeom>
        </p:spPr>
        <p:txBody>
          <a:bodyPr vert="horz" lIns="0" tIns="0" rIns="0" bIns="0" rtlCol="0">
            <a:normAutofit/>
          </a:bodyPr>
          <a:lstStyle/>
          <a:p>
            <a:pPr lvl="0"/>
            <a:r>
              <a:rPr lang="en-US" dirty="0" smtClean="0"/>
              <a:t>Body copy gets set here</a:t>
            </a:r>
          </a:p>
        </p:txBody>
      </p:sp>
    </p:spTree>
    <p:extLst>
      <p:ext uri="{BB962C8B-B14F-4D97-AF65-F5344CB8AC3E}">
        <p14:creationId xmlns:p14="http://schemas.microsoft.com/office/powerpoint/2010/main" val="64517821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476124" rtl="0" eaLnBrk="1" latinLnBrk="0" hangingPunct="1">
        <a:spcBef>
          <a:spcPct val="0"/>
        </a:spcBef>
        <a:buNone/>
        <a:defRPr sz="7700" kern="1200">
          <a:solidFill>
            <a:schemeClr val="tx1"/>
          </a:solidFill>
          <a:latin typeface="+mj-lt"/>
          <a:ea typeface="+mj-ea"/>
          <a:cs typeface="+mj-cs"/>
        </a:defRPr>
      </a:lvl1pPr>
    </p:titleStyle>
    <p:bodyStyle>
      <a:lvl1pPr marL="0" indent="0" algn="l" defTabSz="1476124" rtl="0" eaLnBrk="1" latinLnBrk="0" hangingPunct="1">
        <a:spcBef>
          <a:spcPct val="20000"/>
        </a:spcBef>
        <a:buFont typeface="Arial"/>
        <a:buNone/>
        <a:defRPr sz="3200" kern="1200" baseline="0">
          <a:solidFill>
            <a:schemeClr val="tx1"/>
          </a:solidFill>
          <a:latin typeface="+mn-lt"/>
          <a:ea typeface="+mn-ea"/>
          <a:cs typeface="+mn-cs"/>
        </a:defRPr>
      </a:lvl1pPr>
      <a:lvl2pPr marL="2398702" indent="-922578" algn="l" defTabSz="1476124" rtl="0" eaLnBrk="1" latinLnBrk="0" hangingPunct="1">
        <a:spcBef>
          <a:spcPct val="20000"/>
        </a:spcBef>
        <a:buFont typeface="Arial"/>
        <a:buChar char="–"/>
        <a:defRPr sz="3900" b="1" kern="1200">
          <a:solidFill>
            <a:schemeClr val="tx1"/>
          </a:solidFill>
          <a:latin typeface="+mn-lt"/>
          <a:ea typeface="+mn-ea"/>
          <a:cs typeface="+mn-cs"/>
        </a:defRPr>
      </a:lvl2pPr>
      <a:lvl3pPr marL="3690311" indent="-738062" algn="l" defTabSz="1476124" rtl="0" eaLnBrk="1" latinLnBrk="0" hangingPunct="1">
        <a:spcBef>
          <a:spcPct val="20000"/>
        </a:spcBef>
        <a:buFont typeface="Arial"/>
        <a:buChar char="•"/>
        <a:defRPr sz="3200" kern="1200">
          <a:solidFill>
            <a:schemeClr val="tx1"/>
          </a:solidFill>
          <a:latin typeface="+mn-lt"/>
          <a:ea typeface="+mn-ea"/>
          <a:cs typeface="+mn-cs"/>
        </a:defRPr>
      </a:lvl3pPr>
      <a:lvl4pPr marL="5166436" indent="-738062" algn="l" defTabSz="1476124" rtl="0" eaLnBrk="1" latinLnBrk="0" hangingPunct="1">
        <a:spcBef>
          <a:spcPct val="20000"/>
        </a:spcBef>
        <a:buFont typeface="Arial"/>
        <a:buChar char="–"/>
        <a:defRPr sz="3200" i="1" kern="1200">
          <a:solidFill>
            <a:schemeClr val="tx1"/>
          </a:solidFill>
          <a:latin typeface="+mn-lt"/>
          <a:ea typeface="+mn-ea"/>
          <a:cs typeface="+mn-cs"/>
        </a:defRPr>
      </a:lvl4pPr>
      <a:lvl5pPr marL="6642560" indent="-738062" algn="l" defTabSz="1476124" rtl="0" eaLnBrk="1" latinLnBrk="0" hangingPunct="1">
        <a:spcBef>
          <a:spcPct val="20000"/>
        </a:spcBef>
        <a:buFont typeface="Arial"/>
        <a:buChar char="»"/>
        <a:defRPr sz="2000" kern="1200">
          <a:solidFill>
            <a:schemeClr val="tx1"/>
          </a:solidFill>
          <a:latin typeface="+mn-lt"/>
          <a:ea typeface="+mn-ea"/>
          <a:cs typeface="+mn-cs"/>
        </a:defRPr>
      </a:lvl5pPr>
      <a:lvl6pPr marL="8118684" indent="-738062" algn="l" defTabSz="1476124" rtl="0" eaLnBrk="1" latinLnBrk="0" hangingPunct="1">
        <a:spcBef>
          <a:spcPct val="20000"/>
        </a:spcBef>
        <a:buFont typeface="Arial"/>
        <a:buChar char="•"/>
        <a:defRPr sz="6500" kern="1200">
          <a:solidFill>
            <a:schemeClr val="tx1"/>
          </a:solidFill>
          <a:latin typeface="+mn-lt"/>
          <a:ea typeface="+mn-ea"/>
          <a:cs typeface="+mn-cs"/>
        </a:defRPr>
      </a:lvl6pPr>
      <a:lvl7pPr marL="9594808" indent="-738062" algn="l" defTabSz="1476124" rtl="0" eaLnBrk="1" latinLnBrk="0" hangingPunct="1">
        <a:spcBef>
          <a:spcPct val="20000"/>
        </a:spcBef>
        <a:buFont typeface="Arial"/>
        <a:buChar char="•"/>
        <a:defRPr sz="6500" kern="1200">
          <a:solidFill>
            <a:schemeClr val="tx1"/>
          </a:solidFill>
          <a:latin typeface="+mn-lt"/>
          <a:ea typeface="+mn-ea"/>
          <a:cs typeface="+mn-cs"/>
        </a:defRPr>
      </a:lvl7pPr>
      <a:lvl8pPr marL="11070933" indent="-738062" algn="l" defTabSz="1476124" rtl="0" eaLnBrk="1" latinLnBrk="0" hangingPunct="1">
        <a:spcBef>
          <a:spcPct val="20000"/>
        </a:spcBef>
        <a:buFont typeface="Arial"/>
        <a:buChar char="•"/>
        <a:defRPr sz="6500" kern="1200">
          <a:solidFill>
            <a:schemeClr val="tx1"/>
          </a:solidFill>
          <a:latin typeface="+mn-lt"/>
          <a:ea typeface="+mn-ea"/>
          <a:cs typeface="+mn-cs"/>
        </a:defRPr>
      </a:lvl8pPr>
      <a:lvl9pPr marL="12547057" indent="-738062" algn="l" defTabSz="1476124"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6124" rtl="0" eaLnBrk="1" latinLnBrk="0" hangingPunct="1">
        <a:defRPr sz="5800" kern="1200">
          <a:solidFill>
            <a:schemeClr val="tx1"/>
          </a:solidFill>
          <a:latin typeface="+mn-lt"/>
          <a:ea typeface="+mn-ea"/>
          <a:cs typeface="+mn-cs"/>
        </a:defRPr>
      </a:lvl1pPr>
      <a:lvl2pPr marL="1476124" algn="l" defTabSz="1476124" rtl="0" eaLnBrk="1" latinLnBrk="0" hangingPunct="1">
        <a:defRPr sz="5800" kern="1200">
          <a:solidFill>
            <a:schemeClr val="tx1"/>
          </a:solidFill>
          <a:latin typeface="+mn-lt"/>
          <a:ea typeface="+mn-ea"/>
          <a:cs typeface="+mn-cs"/>
        </a:defRPr>
      </a:lvl2pPr>
      <a:lvl3pPr marL="2952248" algn="l" defTabSz="1476124" rtl="0" eaLnBrk="1" latinLnBrk="0" hangingPunct="1">
        <a:defRPr sz="5800" kern="1200">
          <a:solidFill>
            <a:schemeClr val="tx1"/>
          </a:solidFill>
          <a:latin typeface="+mn-lt"/>
          <a:ea typeface="+mn-ea"/>
          <a:cs typeface="+mn-cs"/>
        </a:defRPr>
      </a:lvl3pPr>
      <a:lvl4pPr marL="4428373" algn="l" defTabSz="1476124" rtl="0" eaLnBrk="1" latinLnBrk="0" hangingPunct="1">
        <a:defRPr sz="5800" kern="1200">
          <a:solidFill>
            <a:schemeClr val="tx1"/>
          </a:solidFill>
          <a:latin typeface="+mn-lt"/>
          <a:ea typeface="+mn-ea"/>
          <a:cs typeface="+mn-cs"/>
        </a:defRPr>
      </a:lvl4pPr>
      <a:lvl5pPr marL="5904498" algn="l" defTabSz="1476124" rtl="0" eaLnBrk="1" latinLnBrk="0" hangingPunct="1">
        <a:defRPr sz="5800" kern="1200">
          <a:solidFill>
            <a:schemeClr val="tx1"/>
          </a:solidFill>
          <a:latin typeface="+mn-lt"/>
          <a:ea typeface="+mn-ea"/>
          <a:cs typeface="+mn-cs"/>
        </a:defRPr>
      </a:lvl5pPr>
      <a:lvl6pPr marL="7380622" algn="l" defTabSz="1476124" rtl="0" eaLnBrk="1" latinLnBrk="0" hangingPunct="1">
        <a:defRPr sz="5800" kern="1200">
          <a:solidFill>
            <a:schemeClr val="tx1"/>
          </a:solidFill>
          <a:latin typeface="+mn-lt"/>
          <a:ea typeface="+mn-ea"/>
          <a:cs typeface="+mn-cs"/>
        </a:defRPr>
      </a:lvl6pPr>
      <a:lvl7pPr marL="8856746" algn="l" defTabSz="1476124" rtl="0" eaLnBrk="1" latinLnBrk="0" hangingPunct="1">
        <a:defRPr sz="5800" kern="1200">
          <a:solidFill>
            <a:schemeClr val="tx1"/>
          </a:solidFill>
          <a:latin typeface="+mn-lt"/>
          <a:ea typeface="+mn-ea"/>
          <a:cs typeface="+mn-cs"/>
        </a:defRPr>
      </a:lvl7pPr>
      <a:lvl8pPr marL="10332870" algn="l" defTabSz="1476124" rtl="0" eaLnBrk="1" latinLnBrk="0" hangingPunct="1">
        <a:defRPr sz="5800" kern="1200">
          <a:solidFill>
            <a:schemeClr val="tx1"/>
          </a:solidFill>
          <a:latin typeface="+mn-lt"/>
          <a:ea typeface="+mn-ea"/>
          <a:cs typeface="+mn-cs"/>
        </a:defRPr>
      </a:lvl8pPr>
      <a:lvl9pPr marL="11808995" algn="l" defTabSz="1476124"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86800" cy="3027997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70481" tIns="35240" rIns="70481" bIns="35240" rtlCol="0" anchor="ctr"/>
          <a:lstStyle/>
          <a:p>
            <a:pPr algn="ctr"/>
            <a:endParaRPr lang="en-US"/>
          </a:p>
        </p:txBody>
      </p:sp>
      <p:sp>
        <p:nvSpPr>
          <p:cNvPr id="6" name="Rectangle 5"/>
          <p:cNvSpPr/>
          <p:nvPr/>
        </p:nvSpPr>
        <p:spPr>
          <a:xfrm>
            <a:off x="-1" y="-71300"/>
            <a:ext cx="21386801" cy="30279975"/>
          </a:xfrm>
          <a:prstGeom prst="rec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70481" tIns="35240" rIns="70481" bIns="35240" rtlCol="0" anchor="ctr"/>
          <a:lstStyle/>
          <a:p>
            <a:endParaRPr lang="en-US" dirty="0"/>
          </a:p>
        </p:txBody>
      </p:sp>
      <p:cxnSp>
        <p:nvCxnSpPr>
          <p:cNvPr id="8" name="Straight Connector 7"/>
          <p:cNvCxnSpPr/>
          <p:nvPr/>
        </p:nvCxnSpPr>
        <p:spPr>
          <a:xfrm>
            <a:off x="445559" y="27776900"/>
            <a:ext cx="20495683" cy="0"/>
          </a:xfrm>
          <a:prstGeom prst="line">
            <a:avLst/>
          </a:prstGeom>
          <a:ln w="152400" cmpd="sng">
            <a:solidFill>
              <a:srgbClr val="BB0000"/>
            </a:solidFill>
          </a:ln>
          <a:effectLst/>
        </p:spPr>
        <p:style>
          <a:lnRef idx="2">
            <a:schemeClr val="accent1"/>
          </a:lnRef>
          <a:fillRef idx="0">
            <a:schemeClr val="accent1"/>
          </a:fillRef>
          <a:effectRef idx="1">
            <a:schemeClr val="accent1"/>
          </a:effectRef>
          <a:fontRef idx="minor">
            <a:schemeClr val="tx1"/>
          </a:fontRef>
        </p:style>
      </p:cxnSp>
      <p:sp>
        <p:nvSpPr>
          <p:cNvPr id="11" name="object 2"/>
          <p:cNvSpPr txBox="1">
            <a:spLocks/>
          </p:cNvSpPr>
          <p:nvPr/>
        </p:nvSpPr>
        <p:spPr>
          <a:xfrm>
            <a:off x="1639905" y="1426280"/>
            <a:ext cx="18232872" cy="2985433"/>
          </a:xfrm>
          <a:prstGeom prst="rect">
            <a:avLst/>
          </a:prstGeom>
        </p:spPr>
        <p:txBody>
          <a:bodyPr vert="horz" wrap="square" lIns="0" tIns="0" rIns="0" bIns="0" rtlCol="0" anchor="ctr">
            <a:spAutoFit/>
          </a:bodyPr>
          <a:lstStyle>
            <a:lvl1pPr algn="ctr" defTabSz="705368" rtl="0" eaLnBrk="1" latinLnBrk="0" hangingPunct="1">
              <a:spcBef>
                <a:spcPct val="0"/>
              </a:spcBef>
              <a:buNone/>
              <a:defRPr sz="6800" kern="1200">
                <a:solidFill>
                  <a:schemeClr val="tx1"/>
                </a:solidFill>
                <a:latin typeface="+mj-lt"/>
                <a:ea typeface="+mj-ea"/>
                <a:cs typeface="+mj-cs"/>
              </a:defRPr>
            </a:lvl1pPr>
          </a:lstStyle>
          <a:p>
            <a:r>
              <a:rPr lang="en-US" b="1" dirty="0"/>
              <a:t>Understanding Movement Variability of Simplistic Gestures Using an Inertial </a:t>
            </a:r>
            <a:r>
              <a:rPr lang="en-US" b="1" dirty="0" smtClean="0"/>
              <a:t>Sensor</a:t>
            </a:r>
            <a:endParaRPr lang="en-GB" b="1" dirty="0" smtClean="0"/>
          </a:p>
          <a:p>
            <a:r>
              <a:rPr lang="en-US" sz="3400" spc="-27" dirty="0" smtClean="0">
                <a:solidFill>
                  <a:schemeClr val="tx1">
                    <a:lumMod val="75000"/>
                    <a:lumOff val="25000"/>
                  </a:schemeClr>
                </a:solidFill>
                <a:latin typeface="Arial"/>
                <a:cs typeface="Arial"/>
              </a:rPr>
              <a:t>Miguel Xochicale</a:t>
            </a:r>
            <a:r>
              <a:rPr lang="en-US" sz="3400" spc="-27" baseline="30000" dirty="0" smtClean="0">
                <a:solidFill>
                  <a:schemeClr val="tx1">
                    <a:lumMod val="75000"/>
                    <a:lumOff val="25000"/>
                  </a:schemeClr>
                </a:solidFill>
                <a:latin typeface="Arial"/>
                <a:cs typeface="Arial"/>
              </a:rPr>
              <a:t>1</a:t>
            </a:r>
            <a:r>
              <a:rPr lang="en-US" sz="3400" spc="-27" dirty="0" smtClean="0">
                <a:solidFill>
                  <a:schemeClr val="tx1">
                    <a:lumMod val="75000"/>
                    <a:lumOff val="25000"/>
                  </a:schemeClr>
                </a:solidFill>
                <a:latin typeface="Arial"/>
                <a:cs typeface="Arial"/>
              </a:rPr>
              <a:t>,</a:t>
            </a:r>
            <a:r>
              <a:rPr lang="en-US" sz="3400" dirty="0" smtClean="0">
                <a:solidFill>
                  <a:schemeClr val="tx1">
                    <a:lumMod val="75000"/>
                    <a:lumOff val="25000"/>
                  </a:schemeClr>
                </a:solidFill>
                <a:latin typeface="Arial"/>
                <a:cs typeface="Arial"/>
              </a:rPr>
              <a:t>Chris Baber</a:t>
            </a:r>
            <a:r>
              <a:rPr lang="en-US" sz="3400" baseline="30000" dirty="0" smtClean="0">
                <a:solidFill>
                  <a:schemeClr val="tx1">
                    <a:lumMod val="75000"/>
                    <a:lumOff val="25000"/>
                  </a:schemeClr>
                </a:solidFill>
                <a:latin typeface="Arial"/>
                <a:cs typeface="Arial"/>
              </a:rPr>
              <a:t>1</a:t>
            </a:r>
            <a:r>
              <a:rPr lang="en-US" sz="3400" dirty="0" smtClean="0">
                <a:solidFill>
                  <a:schemeClr val="tx1">
                    <a:lumMod val="75000"/>
                    <a:lumOff val="25000"/>
                  </a:schemeClr>
                </a:solidFill>
                <a:latin typeface="Arial"/>
                <a:cs typeface="Arial"/>
              </a:rPr>
              <a:t> and </a:t>
            </a:r>
            <a:r>
              <a:rPr lang="en-US" sz="3400" dirty="0" err="1" smtClean="0">
                <a:solidFill>
                  <a:schemeClr val="tx1">
                    <a:lumMod val="75000"/>
                    <a:lumOff val="25000"/>
                  </a:schemeClr>
                </a:solidFill>
                <a:latin typeface="Arial"/>
                <a:cs typeface="Arial"/>
              </a:rPr>
              <a:t>Mourad</a:t>
            </a:r>
            <a:r>
              <a:rPr lang="en-US" sz="3400" dirty="0" smtClean="0">
                <a:solidFill>
                  <a:schemeClr val="tx1">
                    <a:lumMod val="75000"/>
                    <a:lumOff val="25000"/>
                  </a:schemeClr>
                </a:solidFill>
                <a:latin typeface="Arial"/>
                <a:cs typeface="Arial"/>
              </a:rPr>
              <a:t> Oussalah</a:t>
            </a:r>
            <a:r>
              <a:rPr lang="en-US" sz="3400" baseline="30000" dirty="0" smtClean="0">
                <a:solidFill>
                  <a:schemeClr val="tx1">
                    <a:lumMod val="75000"/>
                    <a:lumOff val="25000"/>
                  </a:schemeClr>
                </a:solidFill>
                <a:latin typeface="Arial"/>
                <a:cs typeface="Arial"/>
              </a:rPr>
              <a:t>2</a:t>
            </a:r>
          </a:p>
          <a:p>
            <a:r>
              <a:rPr lang="en-US" sz="2400" baseline="30000" dirty="0" smtClean="0">
                <a:solidFill>
                  <a:schemeClr val="tx1">
                    <a:lumMod val="75000"/>
                    <a:lumOff val="25000"/>
                  </a:schemeClr>
                </a:solidFill>
                <a:latin typeface="Arial"/>
                <a:cs typeface="Arial"/>
              </a:rPr>
              <a:t>1</a:t>
            </a:r>
            <a:r>
              <a:rPr lang="en-US" sz="2400" dirty="0" smtClean="0">
                <a:solidFill>
                  <a:schemeClr val="tx1">
                    <a:lumMod val="75000"/>
                    <a:lumOff val="25000"/>
                  </a:schemeClr>
                </a:solidFill>
                <a:latin typeface="Arial"/>
                <a:cs typeface="Arial"/>
              </a:rPr>
              <a:t>University of Birmingham UK, </a:t>
            </a:r>
            <a:r>
              <a:rPr lang="en-US" sz="2400" baseline="30000" dirty="0" smtClean="0">
                <a:solidFill>
                  <a:schemeClr val="tx1">
                    <a:lumMod val="75000"/>
                    <a:lumOff val="25000"/>
                  </a:schemeClr>
                </a:solidFill>
                <a:latin typeface="Arial"/>
                <a:cs typeface="Arial"/>
              </a:rPr>
              <a:t>2</a:t>
            </a:r>
            <a:r>
              <a:rPr lang="en-US" sz="2400" dirty="0" smtClean="0">
                <a:solidFill>
                  <a:schemeClr val="tx1">
                    <a:lumMod val="75000"/>
                    <a:lumOff val="25000"/>
                  </a:schemeClr>
                </a:solidFill>
                <a:latin typeface="Arial"/>
                <a:cs typeface="Arial"/>
              </a:rPr>
              <a:t>University of Oulu </a:t>
            </a:r>
            <a:r>
              <a:rPr lang="en-US" sz="2400" dirty="0" err="1" smtClean="0">
                <a:solidFill>
                  <a:schemeClr val="tx1">
                    <a:lumMod val="75000"/>
                    <a:lumOff val="25000"/>
                  </a:schemeClr>
                </a:solidFill>
                <a:latin typeface="Arial"/>
                <a:cs typeface="Arial"/>
              </a:rPr>
              <a:t>Findland</a:t>
            </a:r>
            <a:endParaRPr lang="en-US" sz="2400" dirty="0">
              <a:solidFill>
                <a:schemeClr val="tx1">
                  <a:lumMod val="75000"/>
                  <a:lumOff val="25000"/>
                </a:schemeClr>
              </a:solidFill>
              <a:latin typeface="Arial"/>
              <a:cs typeface="Arial"/>
            </a:endParaRPr>
          </a:p>
        </p:txBody>
      </p:sp>
      <p:sp>
        <p:nvSpPr>
          <p:cNvPr id="12" name="object 40"/>
          <p:cNvSpPr txBox="1"/>
          <p:nvPr/>
        </p:nvSpPr>
        <p:spPr>
          <a:xfrm>
            <a:off x="13202797" y="27412661"/>
            <a:ext cx="7070107" cy="1415772"/>
          </a:xfrm>
          <a:prstGeom prst="rect">
            <a:avLst/>
          </a:prstGeom>
        </p:spPr>
        <p:txBody>
          <a:bodyPr vert="horz" wrap="square" lIns="0" tIns="0" rIns="0" bIns="0" rtlCol="0" anchor="ctr">
            <a:spAutoFit/>
          </a:bodyPr>
          <a:lstStyle/>
          <a:p>
            <a:pPr marL="11960" algn="r">
              <a:lnSpc>
                <a:spcPct val="80000"/>
              </a:lnSpc>
            </a:pPr>
            <a:r>
              <a:rPr sz="2300" spc="5" dirty="0">
                <a:solidFill>
                  <a:srgbClr val="FFFFFF"/>
                </a:solidFill>
                <a:latin typeface="Arial"/>
                <a:cs typeface="Arial"/>
              </a:rPr>
              <a:t>U</a:t>
            </a:r>
            <a:r>
              <a:rPr sz="2300" spc="-5" dirty="0">
                <a:solidFill>
                  <a:srgbClr val="FFFFFF"/>
                </a:solidFill>
                <a:latin typeface="Arial"/>
                <a:cs typeface="Arial"/>
              </a:rPr>
              <a:t>N</a:t>
            </a:r>
            <a:r>
              <a:rPr sz="2300" spc="-14" dirty="0">
                <a:solidFill>
                  <a:srgbClr val="FFFFFF"/>
                </a:solidFill>
                <a:latin typeface="Arial"/>
                <a:cs typeface="Arial"/>
              </a:rPr>
              <a:t>I</a:t>
            </a:r>
            <a:r>
              <a:rPr sz="2300" spc="-61" dirty="0">
                <a:solidFill>
                  <a:srgbClr val="FFFFFF"/>
                </a:solidFill>
                <a:latin typeface="Arial"/>
                <a:cs typeface="Arial"/>
              </a:rPr>
              <a:t>T</a:t>
            </a:r>
            <a:r>
              <a:rPr sz="2300" spc="9" dirty="0">
                <a:solidFill>
                  <a:srgbClr val="FFFFFF"/>
                </a:solidFill>
                <a:latin typeface="Arial"/>
                <a:cs typeface="Arial"/>
              </a:rPr>
              <a:t>/</a:t>
            </a:r>
            <a:r>
              <a:rPr sz="2300" spc="-19" dirty="0">
                <a:solidFill>
                  <a:srgbClr val="FFFFFF"/>
                </a:solidFill>
                <a:latin typeface="Arial"/>
                <a:cs typeface="Arial"/>
              </a:rPr>
              <a:t>PR</a:t>
            </a:r>
            <a:r>
              <a:rPr sz="2300" spc="-5" dirty="0">
                <a:solidFill>
                  <a:srgbClr val="FFFFFF"/>
                </a:solidFill>
                <a:latin typeface="Arial"/>
                <a:cs typeface="Arial"/>
              </a:rPr>
              <a:t>O</a:t>
            </a:r>
            <a:r>
              <a:rPr sz="2300" spc="5" dirty="0">
                <a:solidFill>
                  <a:srgbClr val="FFFFFF"/>
                </a:solidFill>
                <a:latin typeface="Arial"/>
                <a:cs typeface="Arial"/>
              </a:rPr>
              <a:t>G</a:t>
            </a:r>
            <a:r>
              <a:rPr sz="2300" spc="47" dirty="0">
                <a:solidFill>
                  <a:srgbClr val="FFFFFF"/>
                </a:solidFill>
                <a:latin typeface="Arial"/>
                <a:cs typeface="Arial"/>
              </a:rPr>
              <a:t>R</a:t>
            </a:r>
            <a:r>
              <a:rPr sz="2300" spc="9" dirty="0">
                <a:solidFill>
                  <a:srgbClr val="FFFFFF"/>
                </a:solidFill>
                <a:latin typeface="Arial"/>
                <a:cs typeface="Arial"/>
              </a:rPr>
              <a:t>A</a:t>
            </a:r>
            <a:r>
              <a:rPr sz="2300" spc="14" dirty="0">
                <a:solidFill>
                  <a:srgbClr val="FFFFFF"/>
                </a:solidFill>
                <a:latin typeface="Arial"/>
                <a:cs typeface="Arial"/>
              </a:rPr>
              <a:t>M</a:t>
            </a:r>
            <a:r>
              <a:rPr sz="2300" spc="-19" dirty="0">
                <a:solidFill>
                  <a:srgbClr val="FFFFFF"/>
                </a:solidFill>
                <a:latin typeface="Arial"/>
                <a:cs typeface="Arial"/>
              </a:rPr>
              <a:t>/</a:t>
            </a:r>
            <a:r>
              <a:rPr sz="2300" spc="-5" dirty="0">
                <a:solidFill>
                  <a:srgbClr val="FFFFFF"/>
                </a:solidFill>
                <a:latin typeface="Arial"/>
                <a:cs typeface="Arial"/>
              </a:rPr>
              <a:t>C</a:t>
            </a:r>
            <a:r>
              <a:rPr sz="2300" dirty="0">
                <a:solidFill>
                  <a:srgbClr val="FFFFFF"/>
                </a:solidFill>
                <a:latin typeface="Arial"/>
                <a:cs typeface="Arial"/>
              </a:rPr>
              <a:t>O</a:t>
            </a:r>
            <a:r>
              <a:rPr sz="2300" spc="5" dirty="0">
                <a:solidFill>
                  <a:srgbClr val="FFFFFF"/>
                </a:solidFill>
                <a:latin typeface="Arial"/>
                <a:cs typeface="Arial"/>
              </a:rPr>
              <a:t>U</a:t>
            </a:r>
            <a:r>
              <a:rPr sz="2300" spc="-5" dirty="0">
                <a:solidFill>
                  <a:srgbClr val="FFFFFF"/>
                </a:solidFill>
                <a:latin typeface="Arial"/>
                <a:cs typeface="Arial"/>
              </a:rPr>
              <a:t>N</a:t>
            </a:r>
            <a:r>
              <a:rPr sz="2300" spc="42" dirty="0">
                <a:solidFill>
                  <a:srgbClr val="FFFFFF"/>
                </a:solidFill>
                <a:latin typeface="Arial"/>
                <a:cs typeface="Arial"/>
              </a:rPr>
              <a:t>T</a:t>
            </a:r>
            <a:r>
              <a:rPr sz="2300" spc="5" dirty="0">
                <a:solidFill>
                  <a:srgbClr val="FFFFFF"/>
                </a:solidFill>
                <a:latin typeface="Arial"/>
                <a:cs typeface="Arial"/>
              </a:rPr>
              <a:t>Y </a:t>
            </a:r>
            <a:r>
              <a:rPr sz="2300" spc="9" dirty="0">
                <a:solidFill>
                  <a:srgbClr val="FFFFFF"/>
                </a:solidFill>
                <a:latin typeface="Arial"/>
                <a:cs typeface="Arial"/>
              </a:rPr>
              <a:t>NA</a:t>
            </a:r>
            <a:r>
              <a:rPr sz="2300" spc="5" dirty="0">
                <a:solidFill>
                  <a:srgbClr val="FFFFFF"/>
                </a:solidFill>
                <a:latin typeface="Arial"/>
                <a:cs typeface="Arial"/>
              </a:rPr>
              <a:t>ME 1</a:t>
            </a:r>
            <a:endParaRPr sz="2300" dirty="0">
              <a:latin typeface="Arial"/>
              <a:cs typeface="Arial"/>
            </a:endParaRPr>
          </a:p>
          <a:p>
            <a:pPr algn="r">
              <a:lnSpc>
                <a:spcPct val="80000"/>
              </a:lnSpc>
              <a:spcBef>
                <a:spcPts val="3"/>
              </a:spcBef>
            </a:pPr>
            <a:endParaRPr sz="2300" dirty="0">
              <a:latin typeface="Arial"/>
              <a:cs typeface="Arial"/>
            </a:endParaRPr>
          </a:p>
          <a:p>
            <a:pPr marL="11960" algn="r">
              <a:lnSpc>
                <a:spcPct val="80000"/>
              </a:lnSpc>
            </a:pPr>
            <a:r>
              <a:rPr sz="2300" spc="5" dirty="0">
                <a:solidFill>
                  <a:srgbClr val="FFFFFF"/>
                </a:solidFill>
                <a:latin typeface="Arial"/>
                <a:cs typeface="Arial"/>
              </a:rPr>
              <a:t>U</a:t>
            </a:r>
            <a:r>
              <a:rPr sz="2300" spc="-5" dirty="0">
                <a:solidFill>
                  <a:srgbClr val="FFFFFF"/>
                </a:solidFill>
                <a:latin typeface="Arial"/>
                <a:cs typeface="Arial"/>
              </a:rPr>
              <a:t>N</a:t>
            </a:r>
            <a:r>
              <a:rPr sz="2300" spc="-14" dirty="0">
                <a:solidFill>
                  <a:srgbClr val="FFFFFF"/>
                </a:solidFill>
                <a:latin typeface="Arial"/>
                <a:cs typeface="Arial"/>
              </a:rPr>
              <a:t>I</a:t>
            </a:r>
            <a:r>
              <a:rPr sz="2300" spc="-61" dirty="0">
                <a:solidFill>
                  <a:srgbClr val="FFFFFF"/>
                </a:solidFill>
                <a:latin typeface="Arial"/>
                <a:cs typeface="Arial"/>
              </a:rPr>
              <a:t>T</a:t>
            </a:r>
            <a:r>
              <a:rPr sz="2300" spc="9" dirty="0">
                <a:solidFill>
                  <a:srgbClr val="FFFFFF"/>
                </a:solidFill>
                <a:latin typeface="Arial"/>
                <a:cs typeface="Arial"/>
              </a:rPr>
              <a:t>/</a:t>
            </a:r>
            <a:r>
              <a:rPr sz="2300" spc="-19" dirty="0">
                <a:solidFill>
                  <a:srgbClr val="FFFFFF"/>
                </a:solidFill>
                <a:latin typeface="Arial"/>
                <a:cs typeface="Arial"/>
              </a:rPr>
              <a:t>PR</a:t>
            </a:r>
            <a:r>
              <a:rPr sz="2300" spc="-5" dirty="0">
                <a:solidFill>
                  <a:srgbClr val="FFFFFF"/>
                </a:solidFill>
                <a:latin typeface="Arial"/>
                <a:cs typeface="Arial"/>
              </a:rPr>
              <a:t>O</a:t>
            </a:r>
            <a:r>
              <a:rPr sz="2300" spc="5" dirty="0">
                <a:solidFill>
                  <a:srgbClr val="FFFFFF"/>
                </a:solidFill>
                <a:latin typeface="Arial"/>
                <a:cs typeface="Arial"/>
              </a:rPr>
              <a:t>G</a:t>
            </a:r>
            <a:r>
              <a:rPr sz="2300" spc="47" dirty="0">
                <a:solidFill>
                  <a:srgbClr val="FFFFFF"/>
                </a:solidFill>
                <a:latin typeface="Arial"/>
                <a:cs typeface="Arial"/>
              </a:rPr>
              <a:t>R</a:t>
            </a:r>
            <a:r>
              <a:rPr sz="2300" spc="9" dirty="0">
                <a:solidFill>
                  <a:srgbClr val="FFFFFF"/>
                </a:solidFill>
                <a:latin typeface="Arial"/>
                <a:cs typeface="Arial"/>
              </a:rPr>
              <a:t>A</a:t>
            </a:r>
            <a:r>
              <a:rPr sz="2300" spc="14" dirty="0">
                <a:solidFill>
                  <a:srgbClr val="FFFFFF"/>
                </a:solidFill>
                <a:latin typeface="Arial"/>
                <a:cs typeface="Arial"/>
              </a:rPr>
              <a:t>M</a:t>
            </a:r>
            <a:r>
              <a:rPr sz="2300" spc="-19" dirty="0">
                <a:solidFill>
                  <a:srgbClr val="FFFFFF"/>
                </a:solidFill>
                <a:latin typeface="Arial"/>
                <a:cs typeface="Arial"/>
              </a:rPr>
              <a:t>/</a:t>
            </a:r>
            <a:r>
              <a:rPr sz="2300" spc="-5" dirty="0">
                <a:solidFill>
                  <a:srgbClr val="FFFFFF"/>
                </a:solidFill>
                <a:latin typeface="Arial"/>
                <a:cs typeface="Arial"/>
              </a:rPr>
              <a:t>C</a:t>
            </a:r>
            <a:r>
              <a:rPr sz="2300" dirty="0">
                <a:solidFill>
                  <a:srgbClr val="FFFFFF"/>
                </a:solidFill>
                <a:latin typeface="Arial"/>
                <a:cs typeface="Arial"/>
              </a:rPr>
              <a:t>O</a:t>
            </a:r>
            <a:r>
              <a:rPr sz="2300" spc="5" dirty="0">
                <a:solidFill>
                  <a:srgbClr val="FFFFFF"/>
                </a:solidFill>
                <a:latin typeface="Arial"/>
                <a:cs typeface="Arial"/>
              </a:rPr>
              <a:t>U</a:t>
            </a:r>
            <a:r>
              <a:rPr sz="2300" spc="-5" dirty="0">
                <a:solidFill>
                  <a:srgbClr val="FFFFFF"/>
                </a:solidFill>
                <a:latin typeface="Arial"/>
                <a:cs typeface="Arial"/>
              </a:rPr>
              <a:t>N</a:t>
            </a:r>
            <a:r>
              <a:rPr sz="2300" spc="42" dirty="0">
                <a:solidFill>
                  <a:srgbClr val="FFFFFF"/>
                </a:solidFill>
                <a:latin typeface="Arial"/>
                <a:cs typeface="Arial"/>
              </a:rPr>
              <a:t>T</a:t>
            </a:r>
            <a:r>
              <a:rPr sz="2300" spc="5" dirty="0">
                <a:solidFill>
                  <a:srgbClr val="FFFFFF"/>
                </a:solidFill>
                <a:latin typeface="Arial"/>
                <a:cs typeface="Arial"/>
              </a:rPr>
              <a:t>Y </a:t>
            </a:r>
            <a:r>
              <a:rPr sz="2300" spc="9" dirty="0">
                <a:solidFill>
                  <a:srgbClr val="FFFFFF"/>
                </a:solidFill>
                <a:latin typeface="Arial"/>
                <a:cs typeface="Arial"/>
              </a:rPr>
              <a:t>NA</a:t>
            </a:r>
            <a:r>
              <a:rPr sz="2300" spc="5" dirty="0">
                <a:solidFill>
                  <a:srgbClr val="FFFFFF"/>
                </a:solidFill>
                <a:latin typeface="Arial"/>
                <a:cs typeface="Arial"/>
              </a:rPr>
              <a:t>ME 2</a:t>
            </a:r>
            <a:endParaRPr lang="en-US" sz="2300" spc="5" dirty="0">
              <a:solidFill>
                <a:srgbClr val="FFFFFF"/>
              </a:solidFill>
              <a:latin typeface="Arial"/>
              <a:cs typeface="Arial"/>
            </a:endParaRPr>
          </a:p>
          <a:p>
            <a:pPr marL="11960" algn="r">
              <a:lnSpc>
                <a:spcPct val="80000"/>
              </a:lnSpc>
            </a:pPr>
            <a:endParaRPr lang="en-US" sz="2300" spc="5" dirty="0">
              <a:solidFill>
                <a:srgbClr val="FFFFFF"/>
              </a:solidFill>
              <a:latin typeface="Arial"/>
              <a:cs typeface="Arial"/>
            </a:endParaRPr>
          </a:p>
          <a:p>
            <a:pPr algn="r">
              <a:lnSpc>
                <a:spcPct val="80000"/>
              </a:lnSpc>
            </a:pPr>
            <a:r>
              <a:rPr lang="en-US" sz="2300" spc="5" dirty="0">
                <a:solidFill>
                  <a:srgbClr val="FFFFFF"/>
                </a:solidFill>
                <a:cs typeface="Arial"/>
              </a:rPr>
              <a:t>U</a:t>
            </a:r>
            <a:r>
              <a:rPr lang="en-US" sz="2300" spc="-5" dirty="0">
                <a:solidFill>
                  <a:srgbClr val="FFFFFF"/>
                </a:solidFill>
                <a:cs typeface="Arial"/>
              </a:rPr>
              <a:t>N</a:t>
            </a:r>
            <a:r>
              <a:rPr lang="en-US" sz="2300" spc="-14" dirty="0">
                <a:solidFill>
                  <a:srgbClr val="FFFFFF"/>
                </a:solidFill>
                <a:cs typeface="Arial"/>
              </a:rPr>
              <a:t>I</a:t>
            </a:r>
            <a:r>
              <a:rPr lang="en-US" sz="2300" spc="-61" dirty="0">
                <a:solidFill>
                  <a:srgbClr val="FFFFFF"/>
                </a:solidFill>
                <a:cs typeface="Arial"/>
              </a:rPr>
              <a:t>T</a:t>
            </a:r>
            <a:r>
              <a:rPr lang="en-US" sz="2300" spc="9" dirty="0">
                <a:solidFill>
                  <a:srgbClr val="FFFFFF"/>
                </a:solidFill>
                <a:cs typeface="Arial"/>
              </a:rPr>
              <a:t>/</a:t>
            </a:r>
            <a:r>
              <a:rPr lang="en-US" sz="2300" spc="-19" dirty="0">
                <a:solidFill>
                  <a:srgbClr val="FFFFFF"/>
                </a:solidFill>
                <a:cs typeface="Arial"/>
              </a:rPr>
              <a:t>PR</a:t>
            </a:r>
            <a:r>
              <a:rPr lang="en-US" sz="2300" spc="-5" dirty="0">
                <a:solidFill>
                  <a:srgbClr val="FFFFFF"/>
                </a:solidFill>
                <a:cs typeface="Arial"/>
              </a:rPr>
              <a:t>O</a:t>
            </a:r>
            <a:r>
              <a:rPr lang="en-US" sz="2300" spc="5" dirty="0">
                <a:solidFill>
                  <a:srgbClr val="FFFFFF"/>
                </a:solidFill>
                <a:cs typeface="Arial"/>
              </a:rPr>
              <a:t>G</a:t>
            </a:r>
            <a:r>
              <a:rPr lang="en-US" sz="2300" spc="47" dirty="0">
                <a:solidFill>
                  <a:srgbClr val="FFFFFF"/>
                </a:solidFill>
                <a:cs typeface="Arial"/>
              </a:rPr>
              <a:t>R</a:t>
            </a:r>
            <a:r>
              <a:rPr lang="en-US" sz="2300" spc="9" dirty="0">
                <a:solidFill>
                  <a:srgbClr val="FFFFFF"/>
                </a:solidFill>
                <a:cs typeface="Arial"/>
              </a:rPr>
              <a:t>A</a:t>
            </a:r>
            <a:r>
              <a:rPr lang="en-US" sz="2300" spc="14" dirty="0">
                <a:solidFill>
                  <a:srgbClr val="FFFFFF"/>
                </a:solidFill>
                <a:cs typeface="Arial"/>
              </a:rPr>
              <a:t>M</a:t>
            </a:r>
            <a:r>
              <a:rPr lang="en-US" sz="2300" spc="-19" dirty="0">
                <a:solidFill>
                  <a:srgbClr val="FFFFFF"/>
                </a:solidFill>
                <a:cs typeface="Arial"/>
              </a:rPr>
              <a:t>/</a:t>
            </a:r>
            <a:r>
              <a:rPr lang="en-US" sz="2300" spc="-5" dirty="0">
                <a:solidFill>
                  <a:srgbClr val="FFFFFF"/>
                </a:solidFill>
                <a:cs typeface="Arial"/>
              </a:rPr>
              <a:t>C</a:t>
            </a:r>
            <a:r>
              <a:rPr lang="en-US" sz="2300" dirty="0">
                <a:solidFill>
                  <a:srgbClr val="FFFFFF"/>
                </a:solidFill>
                <a:cs typeface="Arial"/>
              </a:rPr>
              <a:t>O</a:t>
            </a:r>
            <a:r>
              <a:rPr lang="en-US" sz="2300" spc="5" dirty="0">
                <a:solidFill>
                  <a:srgbClr val="FFFFFF"/>
                </a:solidFill>
                <a:cs typeface="Arial"/>
              </a:rPr>
              <a:t>U</a:t>
            </a:r>
            <a:r>
              <a:rPr lang="en-US" sz="2300" spc="-5" dirty="0">
                <a:solidFill>
                  <a:srgbClr val="FFFFFF"/>
                </a:solidFill>
                <a:cs typeface="Arial"/>
              </a:rPr>
              <a:t>N</a:t>
            </a:r>
            <a:r>
              <a:rPr lang="en-US" sz="2300" spc="42" dirty="0">
                <a:solidFill>
                  <a:srgbClr val="FFFFFF"/>
                </a:solidFill>
                <a:cs typeface="Arial"/>
              </a:rPr>
              <a:t>T</a:t>
            </a:r>
            <a:r>
              <a:rPr lang="en-US" sz="2300" spc="5" dirty="0">
                <a:solidFill>
                  <a:srgbClr val="FFFFFF"/>
                </a:solidFill>
                <a:cs typeface="Arial"/>
              </a:rPr>
              <a:t>Y </a:t>
            </a:r>
            <a:r>
              <a:rPr lang="en-US" sz="2300" spc="9" dirty="0">
                <a:solidFill>
                  <a:srgbClr val="FFFFFF"/>
                </a:solidFill>
                <a:cs typeface="Arial"/>
              </a:rPr>
              <a:t>NA</a:t>
            </a:r>
            <a:r>
              <a:rPr lang="en-US" sz="2300" spc="5" dirty="0">
                <a:solidFill>
                  <a:srgbClr val="FFFFFF"/>
                </a:solidFill>
                <a:cs typeface="Arial"/>
              </a:rPr>
              <a:t>ME 3</a:t>
            </a:r>
            <a:endParaRPr sz="2300" dirty="0">
              <a:latin typeface="Arial"/>
              <a:cs typeface="Arial"/>
            </a:endParaRPr>
          </a:p>
        </p:txBody>
      </p:sp>
      <p:sp>
        <p:nvSpPr>
          <p:cNvPr id="13" name="object 18"/>
          <p:cNvSpPr/>
          <p:nvPr/>
        </p:nvSpPr>
        <p:spPr>
          <a:xfrm>
            <a:off x="1639905" y="4949950"/>
            <a:ext cx="18929631" cy="892552"/>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sp>
        <p:nvSpPr>
          <p:cNvPr id="21" name="object 3"/>
          <p:cNvSpPr txBox="1"/>
          <p:nvPr/>
        </p:nvSpPr>
        <p:spPr>
          <a:xfrm>
            <a:off x="1373891" y="6296874"/>
            <a:ext cx="5347504" cy="19250463"/>
          </a:xfrm>
          <a:prstGeom prst="rect">
            <a:avLst/>
          </a:prstGeom>
        </p:spPr>
        <p:txBody>
          <a:bodyPr vert="horz" wrap="square" lIns="0" tIns="0" rIns="0" bIns="0" rtlCol="0">
            <a:spAutoFit/>
          </a:bodyPr>
          <a:lstStyle/>
          <a:p>
            <a:pPr marL="13052"/>
            <a:r>
              <a:rPr lang="en-GB" sz="2300" b="1" spc="-5" dirty="0" smtClean="0">
                <a:solidFill>
                  <a:srgbClr val="231F20"/>
                </a:solidFill>
                <a:latin typeface="Arial"/>
                <a:cs typeface="Arial"/>
              </a:rPr>
              <a:t>ABSTRACT </a:t>
            </a:r>
            <a:endParaRPr sz="2300" b="1" dirty="0">
              <a:latin typeface="Arial"/>
              <a:cs typeface="Arial"/>
            </a:endParaRPr>
          </a:p>
          <a:p>
            <a:pPr marL="13052" marR="6526">
              <a:lnSpc>
                <a:spcPct val="102600"/>
              </a:lnSpc>
              <a:spcBef>
                <a:spcPts val="420"/>
              </a:spcBef>
            </a:pPr>
            <a:r>
              <a:rPr lang="en-US" sz="2000" dirty="0"/>
              <a:t>We present a preliminary experiment to understand the movement variability of six simple movements. Six participants, wearing inertial measurement units on their wrist, repeated performed six actions.  The data collected were </a:t>
            </a:r>
            <a:r>
              <a:rPr lang="en-US" sz="2000" dirty="0" err="1"/>
              <a:t>analysed</a:t>
            </a:r>
            <a:r>
              <a:rPr lang="en-US" sz="2000" dirty="0"/>
              <a:t> using time-delay embedding theorem PCA and the percentage of cumulative energy to </a:t>
            </a:r>
            <a:r>
              <a:rPr lang="en-US" sz="2000" dirty="0" err="1"/>
              <a:t>characterise</a:t>
            </a:r>
            <a:r>
              <a:rPr lang="en-US" sz="2000" dirty="0"/>
              <a:t> variability in these movements. The analysis demonstrates how movement variability can be described using different approaches. Such analysis can be useful in diagnosing performance in rehabilitation applications. </a:t>
            </a:r>
            <a:endParaRPr lang="en-GB" sz="2000" dirty="0"/>
          </a:p>
          <a:p>
            <a:pPr marL="13052" marR="6526">
              <a:lnSpc>
                <a:spcPct val="102600"/>
              </a:lnSpc>
              <a:spcBef>
                <a:spcPts val="420"/>
              </a:spcBef>
            </a:pPr>
            <a:endParaRPr lang="en-US" sz="1900" spc="5" dirty="0">
              <a:solidFill>
                <a:srgbClr val="231F20"/>
              </a:solidFill>
              <a:cs typeface="Arial"/>
            </a:endParaRPr>
          </a:p>
          <a:p>
            <a:pPr marL="9397">
              <a:lnSpc>
                <a:spcPct val="110000"/>
              </a:lnSpc>
            </a:pPr>
            <a:r>
              <a:rPr lang="en-US" sz="2300" b="1" dirty="0" smtClean="0">
                <a:cs typeface="Arial"/>
              </a:rPr>
              <a:t>INTRODUCTION</a:t>
            </a:r>
          </a:p>
          <a:p>
            <a:pPr marL="9397">
              <a:lnSpc>
                <a:spcPct val="110000"/>
              </a:lnSpc>
            </a:pPr>
            <a:r>
              <a:rPr lang="en-US" sz="2000" dirty="0" smtClean="0"/>
              <a:t>Variability </a:t>
            </a:r>
            <a:r>
              <a:rPr lang="en-US" sz="2000" dirty="0"/>
              <a:t>is an inherent characteristic of human movement </a:t>
            </a:r>
            <a:r>
              <a:rPr lang="en-GB" sz="2000" dirty="0"/>
              <a:t>[1]</a:t>
            </a:r>
            <a:r>
              <a:rPr lang="en-US" sz="2000" dirty="0"/>
              <a:t> and could provide useful diagnostic information in activity recognition, e.g. in terms of detecting changes in the way in which activities </a:t>
            </a:r>
            <a:r>
              <a:rPr lang="en-US" sz="2000" dirty="0" smtClean="0"/>
              <a:t>are  performed </a:t>
            </a:r>
            <a:r>
              <a:rPr lang="en-US" sz="2000" dirty="0"/>
              <a:t>over the course of training, practice or rehabilitation.  Movement variability is, however, a common problem in activity recognition. For instance, users usually perform the same action slightly differently trial by trial. One approach would be to remove variability by normalizing the data so that the movements conform to defined models. Another is </a:t>
            </a:r>
            <a:r>
              <a:rPr lang="en-US" sz="2000" dirty="0" smtClean="0"/>
              <a:t>to find </a:t>
            </a:r>
            <a:r>
              <a:rPr lang="en-US" sz="2000" dirty="0"/>
              <a:t>a way to preserve the variability in </a:t>
            </a:r>
            <a:r>
              <a:rPr lang="en-US" sz="2000" dirty="0" smtClean="0"/>
              <a:t>the movement </a:t>
            </a:r>
            <a:r>
              <a:rPr lang="en-US" sz="2000" b="1" dirty="0">
                <a:cs typeface="Arial"/>
              </a:rPr>
              <a:t> </a:t>
            </a:r>
            <a:r>
              <a:rPr lang="en-US" sz="2000" dirty="0" smtClean="0"/>
              <a:t>while </a:t>
            </a:r>
            <a:r>
              <a:rPr lang="en-US" sz="2000" dirty="0"/>
              <a:t>also supporting activity recognition. For these reason we are interested in the analysis of the variability of simple movement that can give insight into understanding variably between individuals and between repetitions of the same movement. Variability is presented when users interact with displays. For instance, </a:t>
            </a:r>
            <a:r>
              <a:rPr lang="en-US" sz="2000" dirty="0" err="1"/>
              <a:t>Zaiţi</a:t>
            </a:r>
            <a:r>
              <a:rPr lang="en-US" sz="2000" dirty="0"/>
              <a:t> et al.  </a:t>
            </a:r>
            <a:r>
              <a:rPr lang="en-GB" sz="2000" dirty="0"/>
              <a:t>[2]</a:t>
            </a:r>
            <a:r>
              <a:rPr lang="en-US" sz="2000" dirty="0"/>
              <a:t> explored kinematic variations of leap gestures such as gesture volume, gesture length, finger-to-palm distance and articulation speed. We therefore consider that the freedom that wearable sensors (inertial sensors) offer is ideal for both comfortable and unconstrained interaction with displays.</a:t>
            </a:r>
            <a:endParaRPr lang="en-US" sz="2000" b="1" dirty="0" smtClean="0">
              <a:cs typeface="Arial"/>
            </a:endParaRPr>
          </a:p>
          <a:p>
            <a:pPr marL="9397">
              <a:lnSpc>
                <a:spcPct val="110000"/>
              </a:lnSpc>
            </a:pPr>
            <a:endParaRPr lang="en-US" sz="1900" dirty="0" smtClean="0">
              <a:cs typeface="Arial"/>
            </a:endParaRPr>
          </a:p>
          <a:p>
            <a:pPr marL="9397">
              <a:lnSpc>
                <a:spcPct val="110000"/>
              </a:lnSpc>
            </a:pPr>
            <a:endParaRPr lang="en-US" sz="1900" dirty="0">
              <a:cs typeface="Arial"/>
            </a:endParaRPr>
          </a:p>
          <a:p>
            <a:pPr marL="9397">
              <a:lnSpc>
                <a:spcPct val="110000"/>
              </a:lnSpc>
            </a:pPr>
            <a:endParaRPr lang="en-US" sz="1900" dirty="0" smtClean="0">
              <a:cs typeface="Arial"/>
            </a:endParaRPr>
          </a:p>
          <a:p>
            <a:pPr marL="9397">
              <a:lnSpc>
                <a:spcPct val="110000"/>
              </a:lnSpc>
            </a:pPr>
            <a:endParaRPr lang="en-US" sz="1900" dirty="0">
              <a:cs typeface="Arial"/>
            </a:endParaRPr>
          </a:p>
          <a:p>
            <a:pPr marL="9397">
              <a:lnSpc>
                <a:spcPct val="110000"/>
              </a:lnSpc>
            </a:pPr>
            <a:endParaRPr lang="en-US" sz="1900" dirty="0" smtClean="0">
              <a:cs typeface="Arial"/>
            </a:endParaRPr>
          </a:p>
          <a:p>
            <a:pPr marL="9397">
              <a:lnSpc>
                <a:spcPct val="110000"/>
              </a:lnSpc>
            </a:pPr>
            <a:endParaRPr lang="en-US" sz="1900" dirty="0">
              <a:cs typeface="Arial"/>
            </a:endParaRPr>
          </a:p>
          <a:p>
            <a:pPr marL="9397">
              <a:lnSpc>
                <a:spcPct val="110000"/>
              </a:lnSpc>
            </a:pPr>
            <a:endParaRPr lang="en-US" sz="1900" dirty="0" smtClean="0">
              <a:cs typeface="Arial"/>
            </a:endParaRPr>
          </a:p>
          <a:p>
            <a:pPr marL="9397">
              <a:lnSpc>
                <a:spcPct val="110000"/>
              </a:lnSpc>
            </a:pPr>
            <a:endParaRPr lang="en-US" sz="1900" dirty="0">
              <a:cs typeface="Arial"/>
            </a:endParaRPr>
          </a:p>
          <a:p>
            <a:pPr marL="9397">
              <a:lnSpc>
                <a:spcPct val="110000"/>
              </a:lnSpc>
            </a:pPr>
            <a:endParaRPr lang="en-US" sz="1900" dirty="0" smtClean="0">
              <a:cs typeface="Arial"/>
            </a:endParaRPr>
          </a:p>
          <a:p>
            <a:pPr marL="9397">
              <a:lnSpc>
                <a:spcPct val="110000"/>
              </a:lnSpc>
            </a:pPr>
            <a:endParaRPr lang="en-US" sz="1900" dirty="0">
              <a:cs typeface="Arial"/>
            </a:endParaRPr>
          </a:p>
          <a:p>
            <a:pPr marL="9397">
              <a:lnSpc>
                <a:spcPct val="110000"/>
              </a:lnSpc>
            </a:pPr>
            <a:endParaRPr lang="en-US" sz="1900" dirty="0" smtClean="0">
              <a:cs typeface="Arial"/>
            </a:endParaRPr>
          </a:p>
          <a:p>
            <a:pPr marL="9397">
              <a:lnSpc>
                <a:spcPct val="110000"/>
              </a:lnSpc>
            </a:pPr>
            <a:endParaRPr lang="en-US" sz="1900" dirty="0">
              <a:cs typeface="Arial"/>
            </a:endParaRPr>
          </a:p>
          <a:p>
            <a:pPr marL="9397">
              <a:lnSpc>
                <a:spcPct val="110000"/>
              </a:lnSpc>
            </a:pPr>
            <a:endParaRPr lang="en-US" sz="1900" dirty="0" smtClean="0">
              <a:cs typeface="Arial"/>
            </a:endParaRPr>
          </a:p>
          <a:p>
            <a:pPr marL="9397">
              <a:lnSpc>
                <a:spcPct val="110000"/>
              </a:lnSpc>
            </a:pPr>
            <a:endParaRPr lang="en-US" sz="1900" dirty="0">
              <a:cs typeface="Arial"/>
            </a:endParaRPr>
          </a:p>
        </p:txBody>
      </p:sp>
      <p:sp>
        <p:nvSpPr>
          <p:cNvPr id="31" name="object 23"/>
          <p:cNvSpPr txBox="1"/>
          <p:nvPr/>
        </p:nvSpPr>
        <p:spPr>
          <a:xfrm>
            <a:off x="7622595" y="6181421"/>
            <a:ext cx="6267493" cy="18464029"/>
          </a:xfrm>
          <a:prstGeom prst="rect">
            <a:avLst/>
          </a:prstGeom>
        </p:spPr>
        <p:txBody>
          <a:bodyPr vert="horz" wrap="square" lIns="0" tIns="0" rIns="0" bIns="0" rtlCol="0">
            <a:spAutoFit/>
          </a:bodyPr>
          <a:lstStyle/>
          <a:p>
            <a:pPr marL="13052"/>
            <a:r>
              <a:rPr lang="en-GB" sz="2300" b="1" spc="-5" dirty="0" smtClean="0">
                <a:solidFill>
                  <a:srgbClr val="231F20"/>
                </a:solidFill>
                <a:latin typeface="Arial"/>
                <a:cs typeface="Arial"/>
              </a:rPr>
              <a:t>FRAMEWORK</a:t>
            </a:r>
            <a:endParaRPr sz="2300" dirty="0">
              <a:latin typeface="Arial"/>
              <a:cs typeface="Arial"/>
            </a:endParaRPr>
          </a:p>
          <a:p>
            <a:pPr>
              <a:lnSpc>
                <a:spcPts val="1336"/>
              </a:lnSpc>
              <a:spcBef>
                <a:spcPts val="22"/>
              </a:spcBef>
            </a:pPr>
            <a:endParaRPr sz="1900" dirty="0"/>
          </a:p>
          <a:p>
            <a:r>
              <a:rPr lang="en-US" sz="2000" dirty="0"/>
              <a:t>To </a:t>
            </a:r>
            <a:r>
              <a:rPr lang="en-US" sz="2000" dirty="0" err="1"/>
              <a:t>analyse</a:t>
            </a:r>
            <a:r>
              <a:rPr lang="en-US" sz="2000" dirty="0"/>
              <a:t> the data from six individuals who performed each action for 20 seconds, we use the time-delay embedding and PCA techniques. To do this, the raw data is collected from </a:t>
            </a:r>
            <a:r>
              <a:rPr lang="en-US" sz="2000" dirty="0" err="1"/>
              <a:t>triaxial</a:t>
            </a:r>
            <a:r>
              <a:rPr lang="en-US" sz="2000" dirty="0"/>
              <a:t> accelerometer and </a:t>
            </a:r>
            <a:r>
              <a:rPr lang="en-US" sz="2000" dirty="0" err="1"/>
              <a:t>triaxial</a:t>
            </a:r>
            <a:r>
              <a:rPr lang="en-US" sz="2000" dirty="0"/>
              <a:t> gyroscope sensors. Then, the time-series, for instance, </a:t>
            </a:r>
            <a:r>
              <a:rPr lang="en-US" sz="2000" b="1" i="1" dirty="0"/>
              <a:t>a</a:t>
            </a:r>
            <a:r>
              <a:rPr lang="en-US" sz="2000" b="1" i="1" baseline="-25000" dirty="0"/>
              <a:t>x</a:t>
            </a:r>
            <a:r>
              <a:rPr lang="en-US" sz="2000" dirty="0"/>
              <a:t>, with a length of </a:t>
            </a:r>
            <a:r>
              <a:rPr lang="en-US" sz="2000" b="1" i="1" dirty="0"/>
              <a:t>N</a:t>
            </a:r>
            <a:r>
              <a:rPr lang="en-US" sz="2000" dirty="0"/>
              <a:t> samples is used to obtain the time-delay embedded matrix, </a:t>
            </a:r>
            <a:r>
              <a:rPr lang="en-US" sz="2000" b="1" i="1" dirty="0"/>
              <a:t>E</a:t>
            </a:r>
            <a:r>
              <a:rPr lang="en-US" sz="2000" i="1" dirty="0"/>
              <a:t>{</a:t>
            </a:r>
            <a:r>
              <a:rPr lang="en-US" sz="2000" b="1" i="1" dirty="0"/>
              <a:t> a</a:t>
            </a:r>
            <a:r>
              <a:rPr lang="en-US" sz="2000" b="1" i="1" baseline="-25000" dirty="0"/>
              <a:t>x</a:t>
            </a:r>
            <a:r>
              <a:rPr lang="en-US" sz="2000" i="1" dirty="0"/>
              <a:t> }</a:t>
            </a:r>
            <a:r>
              <a:rPr lang="en-US" sz="2000" dirty="0"/>
              <a:t> </a:t>
            </a:r>
            <a:r>
              <a:rPr lang="en-GB" sz="2000" dirty="0"/>
              <a:t>[3]</a:t>
            </a:r>
            <a:r>
              <a:rPr lang="en-US" sz="2000" dirty="0"/>
              <a:t>, with </a:t>
            </a:r>
            <a:r>
              <a:rPr lang="en-US" sz="2000" i="1" dirty="0"/>
              <a:t>m</a:t>
            </a:r>
            <a:r>
              <a:rPr lang="en-US" sz="2000" dirty="0"/>
              <a:t> rows and </a:t>
            </a:r>
            <a:r>
              <a:rPr lang="en-US" sz="2000" i="1" dirty="0"/>
              <a:t>N − (m − 1)τ</a:t>
            </a:r>
            <a:r>
              <a:rPr lang="en-US" sz="2000" dirty="0"/>
              <a:t> columns. PCA algorithm is applied to obtain, via eigenvalues (</a:t>
            </a:r>
            <a:r>
              <a:rPr lang="en-US" sz="2000" i="1" dirty="0"/>
              <a:t>λ</a:t>
            </a:r>
            <a:r>
              <a:rPr lang="en-US" sz="2000" i="1" baseline="-25000" dirty="0"/>
              <a:t>1</a:t>
            </a:r>
            <a:r>
              <a:rPr lang="en-US" sz="2000" i="1" dirty="0"/>
              <a:t>,…,</a:t>
            </a:r>
            <a:r>
              <a:rPr lang="en-US" sz="2000" i="1" dirty="0" err="1"/>
              <a:t>λ</a:t>
            </a:r>
            <a:r>
              <a:rPr lang="en-US" sz="2000" i="1" baseline="-25000" dirty="0" err="1"/>
              <a:t>m</a:t>
            </a:r>
            <a:r>
              <a:rPr lang="en-US" sz="2000" dirty="0"/>
              <a:t>) of eigenvectors (</a:t>
            </a:r>
            <a:r>
              <a:rPr lang="en-US" sz="2000" i="1" dirty="0"/>
              <a:t>v</a:t>
            </a:r>
            <a:r>
              <a:rPr lang="en-US" sz="2000" i="1" baseline="-25000" dirty="0"/>
              <a:t>1</a:t>
            </a:r>
            <a:r>
              <a:rPr lang="en-US" sz="2000" i="1" dirty="0"/>
              <a:t>,…,</a:t>
            </a:r>
            <a:r>
              <a:rPr lang="en-US" sz="2000" i="1" dirty="0" err="1"/>
              <a:t>v</a:t>
            </a:r>
            <a:r>
              <a:rPr lang="en-US" sz="2000" i="1" baseline="-25000" dirty="0" err="1"/>
              <a:t>m</a:t>
            </a:r>
            <a:r>
              <a:rPr lang="en-US" sz="2000" dirty="0"/>
              <a:t>), the principal components (</a:t>
            </a:r>
            <a:r>
              <a:rPr lang="en-US" sz="2000" i="1" dirty="0"/>
              <a:t>PC</a:t>
            </a:r>
            <a:r>
              <a:rPr lang="en-US" sz="2000" i="1" baseline="-25000" dirty="0"/>
              <a:t>1</a:t>
            </a:r>
            <a:r>
              <a:rPr lang="en-US" sz="2000" i="1" dirty="0"/>
              <a:t>,…,</a:t>
            </a:r>
            <a:r>
              <a:rPr lang="en-US" sz="2000" i="1" dirty="0" err="1"/>
              <a:t>PC</a:t>
            </a:r>
            <a:r>
              <a:rPr lang="en-US" sz="2000" i="1" baseline="-25000" dirty="0" err="1"/>
              <a:t>m</a:t>
            </a:r>
            <a:r>
              <a:rPr lang="en-US" sz="2000" dirty="0"/>
              <a:t>) of the time-delay embedded phase space. Finally, the percentage of cumulative energy is computed </a:t>
            </a:r>
            <a:r>
              <a:rPr lang="en-GB" sz="2000" dirty="0"/>
              <a:t>[4]</a:t>
            </a:r>
            <a:r>
              <a:rPr lang="en-US" sz="2000" dirty="0"/>
              <a:t> (Fig. </a:t>
            </a:r>
            <a:r>
              <a:rPr lang="en-US" sz="2000" dirty="0" smtClean="0"/>
              <a:t>1). </a:t>
            </a:r>
            <a:endParaRPr lang="en-GB" sz="2000" dirty="0"/>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3052"/>
            <a:endParaRPr lang="en-GB" sz="1900" b="1" spc="-103" dirty="0" smtClean="0">
              <a:solidFill>
                <a:srgbClr val="4C4D4F"/>
              </a:solidFill>
              <a:latin typeface="Arial"/>
              <a:cs typeface="Arial"/>
            </a:endParaRPr>
          </a:p>
          <a:p>
            <a:pPr marL="13052"/>
            <a:endParaRPr lang="en-GB" sz="1900" b="1" spc="-103" dirty="0">
              <a:solidFill>
                <a:srgbClr val="4C4D4F"/>
              </a:solidFill>
              <a:latin typeface="Arial"/>
              <a:cs typeface="Arial"/>
            </a:endParaRPr>
          </a:p>
          <a:p>
            <a:pPr marL="120072" indent="-107675">
              <a:buClr>
                <a:srgbClr val="231F20"/>
              </a:buClr>
              <a:buFont typeface="Arial"/>
              <a:buChar char="•"/>
              <a:tabLst>
                <a:tab pos="118116" algn="l"/>
              </a:tabLst>
            </a:pPr>
            <a:endParaRPr sz="1300" dirty="0">
              <a:latin typeface="Arial"/>
              <a:cs typeface="Arial"/>
            </a:endParaRPr>
          </a:p>
        </p:txBody>
      </p:sp>
      <p:sp>
        <p:nvSpPr>
          <p:cNvPr id="36" name="object 13"/>
          <p:cNvSpPr txBox="1"/>
          <p:nvPr/>
        </p:nvSpPr>
        <p:spPr>
          <a:xfrm>
            <a:off x="982920" y="26314541"/>
            <a:ext cx="6178730" cy="858312"/>
          </a:xfrm>
          <a:prstGeom prst="rect">
            <a:avLst/>
          </a:prstGeom>
        </p:spPr>
        <p:txBody>
          <a:bodyPr vert="horz" wrap="square" lIns="0" tIns="0" rIns="0" bIns="0" rtlCol="0">
            <a:spAutoFit/>
          </a:bodyPr>
          <a:lstStyle/>
          <a:p>
            <a:pPr marL="13052" marR="6526">
              <a:lnSpc>
                <a:spcPct val="103099"/>
              </a:lnSpc>
            </a:pPr>
            <a:r>
              <a:rPr lang="en-GB" sz="1300" i="1" spc="10" dirty="0" smtClean="0">
                <a:solidFill>
                  <a:srgbClr val="717272"/>
                </a:solidFill>
                <a:latin typeface="Arial"/>
                <a:cs typeface="Arial"/>
              </a:rPr>
              <a:t>Figure 1. </a:t>
            </a:r>
            <a:r>
              <a:rPr lang="en-US" sz="1400" dirty="0"/>
              <a:t>Framework representation for statistical representation of the variably: (A) raw data from inertial sensors, (B) Time-delay embedding, (C) PCA and (D) percentage of cumulative energy.</a:t>
            </a:r>
            <a:endParaRPr lang="en-GB" sz="1400" dirty="0"/>
          </a:p>
          <a:p>
            <a:pPr marL="13052" marR="6526">
              <a:lnSpc>
                <a:spcPct val="103099"/>
              </a:lnSpc>
            </a:pPr>
            <a:endParaRPr sz="1300" dirty="0">
              <a:latin typeface="Arial"/>
              <a:cs typeface="Arial"/>
            </a:endParaRPr>
          </a:p>
        </p:txBody>
      </p:sp>
      <p:sp>
        <p:nvSpPr>
          <p:cNvPr id="40" name="object 25"/>
          <p:cNvSpPr txBox="1"/>
          <p:nvPr/>
        </p:nvSpPr>
        <p:spPr>
          <a:xfrm>
            <a:off x="14793015" y="6323167"/>
            <a:ext cx="5402467" cy="8239243"/>
          </a:xfrm>
          <a:prstGeom prst="rect">
            <a:avLst/>
          </a:prstGeom>
        </p:spPr>
        <p:txBody>
          <a:bodyPr vert="horz" wrap="square" lIns="0" tIns="0" rIns="0" bIns="0" rtlCol="0">
            <a:spAutoFit/>
          </a:bodyPr>
          <a:lstStyle/>
          <a:p>
            <a:pPr marL="13052"/>
            <a:r>
              <a:rPr lang="en-US" sz="2300" b="1" spc="-36" dirty="0" smtClean="0">
                <a:solidFill>
                  <a:srgbClr val="231F20"/>
                </a:solidFill>
                <a:cs typeface="Arial"/>
              </a:rPr>
              <a:t>C</a:t>
            </a:r>
            <a:r>
              <a:rPr lang="en-US" sz="2300" b="1" spc="-10" dirty="0" smtClean="0">
                <a:solidFill>
                  <a:srgbClr val="231F20"/>
                </a:solidFill>
                <a:cs typeface="Arial"/>
              </a:rPr>
              <a:t>O</a:t>
            </a:r>
            <a:r>
              <a:rPr lang="en-US" sz="2300" b="1" spc="-21" dirty="0" smtClean="0">
                <a:solidFill>
                  <a:srgbClr val="231F20"/>
                </a:solidFill>
                <a:cs typeface="Arial"/>
              </a:rPr>
              <a:t>N</a:t>
            </a:r>
            <a:r>
              <a:rPr lang="en-US" sz="2300" b="1" spc="-36" dirty="0" smtClean="0">
                <a:solidFill>
                  <a:srgbClr val="231F20"/>
                </a:solidFill>
                <a:cs typeface="Arial"/>
              </a:rPr>
              <a:t>C</a:t>
            </a:r>
            <a:r>
              <a:rPr lang="en-US" sz="2300" b="1" spc="-46" dirty="0" smtClean="0">
                <a:solidFill>
                  <a:srgbClr val="231F20"/>
                </a:solidFill>
                <a:cs typeface="Arial"/>
              </a:rPr>
              <a:t>L</a:t>
            </a:r>
            <a:r>
              <a:rPr lang="en-US" sz="2300" b="1" spc="-31" dirty="0" smtClean="0">
                <a:solidFill>
                  <a:srgbClr val="231F20"/>
                </a:solidFill>
                <a:cs typeface="Arial"/>
              </a:rPr>
              <a:t>U</a:t>
            </a:r>
            <a:r>
              <a:rPr lang="en-US" sz="2300" b="1" spc="-15" dirty="0" smtClean="0">
                <a:solidFill>
                  <a:srgbClr val="231F20"/>
                </a:solidFill>
                <a:cs typeface="Arial"/>
              </a:rPr>
              <a:t>S</a:t>
            </a:r>
            <a:r>
              <a:rPr lang="en-US" sz="2300" b="1" spc="-5" dirty="0" smtClean="0">
                <a:solidFill>
                  <a:srgbClr val="231F20"/>
                </a:solidFill>
                <a:cs typeface="Arial"/>
              </a:rPr>
              <a:t>I</a:t>
            </a:r>
            <a:r>
              <a:rPr lang="en-US" sz="2300" b="1" spc="-10" dirty="0" smtClean="0">
                <a:solidFill>
                  <a:srgbClr val="231F20"/>
                </a:solidFill>
                <a:cs typeface="Arial"/>
              </a:rPr>
              <a:t>O</a:t>
            </a:r>
            <a:r>
              <a:rPr lang="en-US" sz="2300" b="1" spc="-21" dirty="0" smtClean="0">
                <a:solidFill>
                  <a:srgbClr val="231F20"/>
                </a:solidFill>
                <a:cs typeface="Arial"/>
              </a:rPr>
              <a:t>NS</a:t>
            </a:r>
            <a:endParaRPr lang="en-US" sz="2300" b="1" dirty="0">
              <a:cs typeface="Arial"/>
            </a:endParaRPr>
          </a:p>
          <a:p>
            <a:pPr>
              <a:lnSpc>
                <a:spcPts val="1336"/>
              </a:lnSpc>
              <a:spcBef>
                <a:spcPts val="22"/>
              </a:spcBef>
            </a:pPr>
            <a:endParaRPr sz="1900" dirty="0"/>
          </a:p>
          <a:p>
            <a:pPr marL="13052"/>
            <a:endParaRPr lang="en-US" sz="1900" spc="5" dirty="0" smtClean="0">
              <a:solidFill>
                <a:srgbClr val="231F20"/>
              </a:solidFill>
              <a:cs typeface="Arial"/>
            </a:endParaRPr>
          </a:p>
          <a:p>
            <a:pPr marL="13052"/>
            <a:r>
              <a:rPr lang="en-US" sz="2000" dirty="0"/>
              <a:t>Although the Time-delay embedding technique is subject to different values of embedded parameters (</a:t>
            </a:r>
            <a:r>
              <a:rPr lang="en-US" sz="2000" i="1" dirty="0"/>
              <a:t>m</a:t>
            </a:r>
            <a:r>
              <a:rPr lang="en-US" sz="2000" dirty="0"/>
              <a:t> and </a:t>
            </a:r>
            <a:r>
              <a:rPr lang="en-US" sz="2000" i="1" dirty="0"/>
              <a:t>τ</a:t>
            </a:r>
            <a:r>
              <a:rPr lang="en-US" sz="2000" dirty="0"/>
              <a:t>) according to the length and complexity of the time-series, the technique is useful to statistically present the inherent features of variability between 6 participants for six different gestures (Fig. </a:t>
            </a:r>
            <a:r>
              <a:rPr lang="en-US" sz="2000" dirty="0" smtClean="0"/>
              <a:t>2). </a:t>
            </a:r>
            <a:r>
              <a:rPr lang="en-US" sz="2000" dirty="0"/>
              <a:t>Those results cannot be obtained from the PCA alone. Appreciating variability in human activity can not only provide useful diagnostic information but also offers an approach to considering the manner in which people interact with pervasive displays.  For example, each of the gestures described in this study could be performed in ways which signifies different states of enthusiasm, boredom, tiredness or confusion. Rather than generating individual models of each of the actions performed in each of these states, being able to detect the variability in the action could help determine how the user is interacting with the display, possibly allowing the displays to respond accordingly</a:t>
            </a:r>
            <a:endParaRPr lang="en-US" sz="1900" spc="5" dirty="0">
              <a:solidFill>
                <a:srgbClr val="231F20"/>
              </a:solidFill>
              <a:cs typeface="Arial"/>
            </a:endParaRPr>
          </a:p>
          <a:p>
            <a:pPr marL="13052" marR="6526">
              <a:lnSpc>
                <a:spcPct val="102600"/>
              </a:lnSpc>
            </a:pPr>
            <a:endParaRPr lang="en-US" sz="1900" spc="5" dirty="0">
              <a:solidFill>
                <a:srgbClr val="231F20"/>
              </a:solidFill>
              <a:cs typeface="Arial"/>
            </a:endParaRPr>
          </a:p>
          <a:p>
            <a:pPr marL="13052"/>
            <a:endParaRPr lang="en-US" sz="2300" b="1" spc="-36" dirty="0">
              <a:solidFill>
                <a:srgbClr val="231F20"/>
              </a:solidFill>
              <a:latin typeface="Arial"/>
              <a:cs typeface="Arial"/>
            </a:endParaRPr>
          </a:p>
        </p:txBody>
      </p:sp>
      <p:sp>
        <p:nvSpPr>
          <p:cNvPr id="47" name="object 30"/>
          <p:cNvSpPr txBox="1"/>
          <p:nvPr/>
        </p:nvSpPr>
        <p:spPr>
          <a:xfrm>
            <a:off x="14968769" y="14577045"/>
            <a:ext cx="5050958" cy="10124310"/>
          </a:xfrm>
          <a:prstGeom prst="rect">
            <a:avLst/>
          </a:prstGeom>
        </p:spPr>
        <p:txBody>
          <a:bodyPr vert="horz" wrap="square" lIns="0" tIns="0" rIns="0" bIns="0" rtlCol="0">
            <a:spAutoFit/>
          </a:bodyPr>
          <a:lstStyle/>
          <a:p>
            <a:pPr marL="12398" marR="159881" algn="just">
              <a:lnSpc>
                <a:spcPct val="101800"/>
              </a:lnSpc>
              <a:buClr>
                <a:srgbClr val="231F20"/>
              </a:buClr>
              <a:tabLst>
                <a:tab pos="174237" algn="l"/>
              </a:tabLst>
            </a:pPr>
            <a:endParaRPr lang="en-US" sz="2300" b="1" spc="5" dirty="0" smtClean="0">
              <a:solidFill>
                <a:srgbClr val="231F20"/>
              </a:solidFill>
              <a:cs typeface="Arial"/>
            </a:endParaRPr>
          </a:p>
          <a:p>
            <a:pPr marL="13052"/>
            <a:r>
              <a:rPr lang="en-US" sz="2300" b="1" spc="-36" dirty="0">
                <a:solidFill>
                  <a:srgbClr val="231F20"/>
                </a:solidFill>
                <a:cs typeface="Arial"/>
              </a:rPr>
              <a:t>A</a:t>
            </a:r>
            <a:r>
              <a:rPr lang="en-US" sz="2300" b="1" spc="-10" dirty="0">
                <a:solidFill>
                  <a:srgbClr val="231F20"/>
                </a:solidFill>
                <a:cs typeface="Arial"/>
              </a:rPr>
              <a:t>C</a:t>
            </a:r>
            <a:r>
              <a:rPr lang="en-US" sz="2300" b="1" spc="10" dirty="0">
                <a:solidFill>
                  <a:srgbClr val="231F20"/>
                </a:solidFill>
                <a:cs typeface="Arial"/>
              </a:rPr>
              <a:t>K</a:t>
            </a:r>
            <a:r>
              <a:rPr lang="en-US" sz="2300" b="1" spc="5" dirty="0">
                <a:solidFill>
                  <a:srgbClr val="231F20"/>
                </a:solidFill>
                <a:cs typeface="Arial"/>
              </a:rPr>
              <a:t>N</a:t>
            </a:r>
            <a:r>
              <a:rPr lang="en-US" sz="2300" b="1" spc="-5" dirty="0">
                <a:solidFill>
                  <a:srgbClr val="231F20"/>
                </a:solidFill>
                <a:cs typeface="Arial"/>
              </a:rPr>
              <a:t>O</a:t>
            </a:r>
            <a:r>
              <a:rPr lang="en-US" sz="2300" b="1" spc="15" dirty="0">
                <a:solidFill>
                  <a:srgbClr val="231F20"/>
                </a:solidFill>
                <a:cs typeface="Arial"/>
              </a:rPr>
              <a:t>W</a:t>
            </a:r>
            <a:r>
              <a:rPr lang="en-US" sz="2300" b="1" spc="-5" dirty="0">
                <a:solidFill>
                  <a:srgbClr val="231F20"/>
                </a:solidFill>
                <a:cs typeface="Arial"/>
              </a:rPr>
              <a:t>L</a:t>
            </a:r>
            <a:r>
              <a:rPr lang="en-US" sz="2300" b="1" spc="5" dirty="0">
                <a:solidFill>
                  <a:srgbClr val="231F20"/>
                </a:solidFill>
                <a:cs typeface="Arial"/>
              </a:rPr>
              <a:t>E</a:t>
            </a:r>
            <a:r>
              <a:rPr lang="en-US" sz="2300" b="1" spc="-5" dirty="0">
                <a:solidFill>
                  <a:srgbClr val="231F20"/>
                </a:solidFill>
                <a:cs typeface="Arial"/>
              </a:rPr>
              <a:t>D</a:t>
            </a:r>
            <a:r>
              <a:rPr lang="en-US" sz="2300" b="1" spc="10" dirty="0">
                <a:solidFill>
                  <a:srgbClr val="231F20"/>
                </a:solidFill>
                <a:cs typeface="Arial"/>
              </a:rPr>
              <a:t>GE</a:t>
            </a:r>
            <a:r>
              <a:rPr lang="en-US" sz="2300" b="1" spc="15" dirty="0">
                <a:solidFill>
                  <a:srgbClr val="231F20"/>
                </a:solidFill>
                <a:cs typeface="Arial"/>
              </a:rPr>
              <a:t>M</a:t>
            </a:r>
            <a:r>
              <a:rPr lang="en-US" sz="2300" b="1" spc="5" dirty="0">
                <a:solidFill>
                  <a:srgbClr val="231F20"/>
                </a:solidFill>
                <a:cs typeface="Arial"/>
              </a:rPr>
              <a:t>E</a:t>
            </a:r>
            <a:r>
              <a:rPr lang="en-US" sz="2300" b="1" spc="-5" dirty="0">
                <a:solidFill>
                  <a:srgbClr val="231F20"/>
                </a:solidFill>
                <a:cs typeface="Arial"/>
              </a:rPr>
              <a:t>N</a:t>
            </a:r>
            <a:r>
              <a:rPr lang="en-US" sz="2300" b="1" dirty="0">
                <a:solidFill>
                  <a:srgbClr val="231F20"/>
                </a:solidFill>
                <a:cs typeface="Arial"/>
              </a:rPr>
              <a:t>T</a:t>
            </a:r>
            <a:r>
              <a:rPr lang="en-US" sz="2300" b="1" spc="15" dirty="0">
                <a:solidFill>
                  <a:srgbClr val="231F20"/>
                </a:solidFill>
                <a:cs typeface="Arial"/>
              </a:rPr>
              <a:t>S</a:t>
            </a:r>
            <a:endParaRPr lang="en-US" sz="2300" b="1" dirty="0">
              <a:cs typeface="Arial"/>
            </a:endParaRPr>
          </a:p>
          <a:p>
            <a:pPr marL="13052" marR="6526">
              <a:lnSpc>
                <a:spcPct val="101800"/>
              </a:lnSpc>
              <a:spcBef>
                <a:spcPts val="216"/>
              </a:spcBef>
            </a:pPr>
            <a:r>
              <a:rPr lang="en-US" sz="2000" i="1" dirty="0"/>
              <a:t>Miguel </a:t>
            </a:r>
            <a:r>
              <a:rPr lang="en-US" sz="2000" i="1" dirty="0" err="1"/>
              <a:t>Xochicale</a:t>
            </a:r>
            <a:r>
              <a:rPr lang="en-US" sz="2000" i="1" dirty="0"/>
              <a:t> gratefully acknowledges the studentship from CONACYT for pursuing his postgraduate studies at The University of Birmingham.</a:t>
            </a:r>
            <a:endParaRPr lang="en-GB" sz="2000" i="1" dirty="0"/>
          </a:p>
          <a:p>
            <a:pPr marL="12398" marR="159881" algn="just">
              <a:lnSpc>
                <a:spcPct val="101800"/>
              </a:lnSpc>
              <a:buClr>
                <a:srgbClr val="231F20"/>
              </a:buClr>
              <a:tabLst>
                <a:tab pos="174237" algn="l"/>
              </a:tabLst>
            </a:pPr>
            <a:endParaRPr lang="en-US" sz="2300" b="1" spc="5" dirty="0">
              <a:solidFill>
                <a:srgbClr val="231F20"/>
              </a:solidFill>
              <a:cs typeface="Arial"/>
            </a:endParaRPr>
          </a:p>
          <a:p>
            <a:pPr marL="12398" marR="159881" algn="just">
              <a:lnSpc>
                <a:spcPct val="101800"/>
              </a:lnSpc>
              <a:buClr>
                <a:srgbClr val="231F20"/>
              </a:buClr>
              <a:tabLst>
                <a:tab pos="174237" algn="l"/>
              </a:tabLst>
            </a:pPr>
            <a:endParaRPr lang="en-US" sz="2300" b="1" spc="5" dirty="0" smtClean="0">
              <a:solidFill>
                <a:srgbClr val="231F20"/>
              </a:solidFill>
              <a:cs typeface="Arial"/>
            </a:endParaRPr>
          </a:p>
          <a:p>
            <a:pPr marL="12398" marR="159881" algn="just">
              <a:lnSpc>
                <a:spcPct val="101800"/>
              </a:lnSpc>
              <a:buClr>
                <a:srgbClr val="231F20"/>
              </a:buClr>
              <a:tabLst>
                <a:tab pos="174237" algn="l"/>
              </a:tabLst>
            </a:pPr>
            <a:r>
              <a:rPr lang="en-US" sz="2300" b="1" spc="5" dirty="0" smtClean="0">
                <a:solidFill>
                  <a:srgbClr val="231F20"/>
                </a:solidFill>
                <a:cs typeface="Arial"/>
              </a:rPr>
              <a:t>BI</a:t>
            </a:r>
            <a:r>
              <a:rPr lang="en-US" sz="2300" b="1" dirty="0" smtClean="0">
                <a:solidFill>
                  <a:srgbClr val="231F20"/>
                </a:solidFill>
                <a:cs typeface="Arial"/>
              </a:rPr>
              <a:t>B</a:t>
            </a:r>
            <a:r>
              <a:rPr lang="en-US" sz="2300" b="1" spc="-5" dirty="0" smtClean="0">
                <a:solidFill>
                  <a:srgbClr val="231F20"/>
                </a:solidFill>
                <a:cs typeface="Arial"/>
              </a:rPr>
              <a:t>L</a:t>
            </a:r>
            <a:r>
              <a:rPr lang="en-US" sz="2300" b="1" spc="5" dirty="0" smtClean="0">
                <a:solidFill>
                  <a:srgbClr val="231F20"/>
                </a:solidFill>
                <a:cs typeface="Arial"/>
              </a:rPr>
              <a:t>IO</a:t>
            </a:r>
            <a:r>
              <a:rPr lang="en-US" sz="2300" b="1" spc="10" dirty="0" smtClean="0">
                <a:solidFill>
                  <a:srgbClr val="231F20"/>
                </a:solidFill>
                <a:cs typeface="Arial"/>
              </a:rPr>
              <a:t>G</a:t>
            </a:r>
            <a:r>
              <a:rPr lang="en-US" sz="2300" b="1" spc="52" dirty="0" smtClean="0">
                <a:solidFill>
                  <a:srgbClr val="231F20"/>
                </a:solidFill>
                <a:cs typeface="Arial"/>
              </a:rPr>
              <a:t>R</a:t>
            </a:r>
            <a:r>
              <a:rPr lang="en-US" sz="2300" b="1" spc="10" dirty="0" smtClean="0">
                <a:solidFill>
                  <a:srgbClr val="231F20"/>
                </a:solidFill>
                <a:cs typeface="Arial"/>
              </a:rPr>
              <a:t>A</a:t>
            </a:r>
            <a:r>
              <a:rPr lang="en-US" sz="2300" b="1" spc="-15" dirty="0" smtClean="0">
                <a:solidFill>
                  <a:srgbClr val="231F20"/>
                </a:solidFill>
                <a:cs typeface="Arial"/>
              </a:rPr>
              <a:t>P</a:t>
            </a:r>
            <a:r>
              <a:rPr lang="en-US" sz="2300" b="1" spc="10" dirty="0" smtClean="0">
                <a:solidFill>
                  <a:srgbClr val="231F20"/>
                </a:solidFill>
                <a:cs typeface="Arial"/>
              </a:rPr>
              <a:t>HY</a:t>
            </a:r>
            <a:endParaRPr lang="en-US" sz="2300" dirty="0">
              <a:cs typeface="Arial"/>
            </a:endParaRPr>
          </a:p>
          <a:p>
            <a:pPr marL="174237" marR="159881" indent="-161839" algn="just">
              <a:lnSpc>
                <a:spcPct val="101800"/>
              </a:lnSpc>
              <a:buClr>
                <a:srgbClr val="231F20"/>
              </a:buClr>
              <a:buFont typeface="Arial"/>
              <a:buAutoNum type="arabicPlain"/>
              <a:tabLst>
                <a:tab pos="174237" algn="l"/>
              </a:tabLst>
            </a:pPr>
            <a:endParaRPr lang="en-US" sz="2000" spc="-15" dirty="0">
              <a:solidFill>
                <a:srgbClr val="231F20"/>
              </a:solidFill>
              <a:latin typeface="Arial"/>
              <a:cs typeface="Arial"/>
            </a:endParaRPr>
          </a:p>
          <a:p>
            <a:pPr marL="174237" marR="102454" lvl="0" indent="-161839">
              <a:lnSpc>
                <a:spcPct val="101800"/>
              </a:lnSpc>
              <a:buClr>
                <a:srgbClr val="231F20"/>
              </a:buClr>
              <a:buFont typeface="Arial"/>
              <a:buAutoNum type="arabicPlain"/>
              <a:tabLst>
                <a:tab pos="174237" algn="l"/>
              </a:tabLst>
            </a:pPr>
            <a:r>
              <a:rPr lang="en-US" sz="2000" dirty="0"/>
              <a:t>K. M. Newell. a. D. M. </a:t>
            </a:r>
            <a:r>
              <a:rPr lang="en-US" sz="2000" dirty="0" err="1"/>
              <a:t>Corcos</a:t>
            </a:r>
            <a:r>
              <a:rPr lang="en-US" sz="2000" dirty="0"/>
              <a:t>, Variability and motor control, United States of America: Human Kinetics Publishers, 1993.</a:t>
            </a:r>
            <a:endParaRPr lang="en-GB" sz="2000" dirty="0"/>
          </a:p>
          <a:p>
            <a:pPr marL="174237" marR="102454" lvl="0" indent="-161839">
              <a:lnSpc>
                <a:spcPct val="101800"/>
              </a:lnSpc>
              <a:buClr>
                <a:srgbClr val="231F20"/>
              </a:buClr>
              <a:buFont typeface="Arial"/>
              <a:buAutoNum type="arabicPlain"/>
              <a:tabLst>
                <a:tab pos="174237" algn="l"/>
              </a:tabLst>
            </a:pPr>
            <a:r>
              <a:rPr lang="en-US" sz="2000" dirty="0"/>
              <a:t>I.-A. </a:t>
            </a:r>
            <a:r>
              <a:rPr lang="en-US" sz="2000" dirty="0" err="1"/>
              <a:t>Zaiţi</a:t>
            </a:r>
            <a:r>
              <a:rPr lang="en-US" sz="2000" dirty="0"/>
              <a:t>, P. </a:t>
            </a:r>
            <a:r>
              <a:rPr lang="en-US" sz="2000" dirty="0" err="1"/>
              <a:t>Ştefan</a:t>
            </a:r>
            <a:r>
              <a:rPr lang="en-US" sz="2000" dirty="0"/>
              <a:t>-Gheorghe and R.-D. </a:t>
            </a:r>
            <a:r>
              <a:rPr lang="en-US" sz="2000" dirty="0" err="1"/>
              <a:t>Vatavu</a:t>
            </a:r>
            <a:r>
              <a:rPr lang="en-US" sz="2000" dirty="0"/>
              <a:t>, "On free-hand TV control: experimental results on user-elicited gestures with Leap Motion," </a:t>
            </a:r>
            <a:r>
              <a:rPr lang="en-US" sz="2000" i="1" dirty="0"/>
              <a:t>Personal and Ubiquitous Computing, </a:t>
            </a:r>
            <a:r>
              <a:rPr lang="en-US" sz="2000" dirty="0"/>
              <a:t>vol. 19, pp. 821--838, 2015.</a:t>
            </a:r>
            <a:endParaRPr lang="en-GB" sz="2000" dirty="0"/>
          </a:p>
          <a:p>
            <a:pPr marL="174237" marR="102454" lvl="0" indent="-161839">
              <a:lnSpc>
                <a:spcPct val="101800"/>
              </a:lnSpc>
              <a:buClr>
                <a:srgbClr val="231F20"/>
              </a:buClr>
              <a:buFont typeface="Arial"/>
              <a:buAutoNum type="arabicPlain"/>
              <a:tabLst>
                <a:tab pos="174237" algn="l"/>
              </a:tabLst>
            </a:pPr>
            <a:r>
              <a:rPr lang="en-US" sz="2000" dirty="0"/>
              <a:t>J. Frank, S. </a:t>
            </a:r>
            <a:r>
              <a:rPr lang="en-US" sz="2000" dirty="0" err="1"/>
              <a:t>Mannor</a:t>
            </a:r>
            <a:r>
              <a:rPr lang="en-US" sz="2000" dirty="0"/>
              <a:t> and D. </a:t>
            </a:r>
            <a:r>
              <a:rPr lang="en-US" sz="2000" dirty="0" err="1"/>
              <a:t>Precup</a:t>
            </a:r>
            <a:r>
              <a:rPr lang="en-US" sz="2000" dirty="0"/>
              <a:t>, "Activity and Gait Recognition with Time-Delay </a:t>
            </a:r>
            <a:r>
              <a:rPr lang="en-US" sz="2000" dirty="0" err="1"/>
              <a:t>Embeddings</a:t>
            </a:r>
            <a:r>
              <a:rPr lang="en-US" sz="2000" dirty="0"/>
              <a:t>," in </a:t>
            </a:r>
            <a:r>
              <a:rPr lang="en-US" sz="2000" i="1" dirty="0"/>
              <a:t>Proceedings of the Twenty-Fourth AAAI Conference on Artificial Intelligence</a:t>
            </a:r>
            <a:r>
              <a:rPr lang="en-US" sz="2000" dirty="0"/>
              <a:t>, 2010</a:t>
            </a:r>
            <a:r>
              <a:rPr lang="en-US" sz="2000" dirty="0" smtClean="0"/>
              <a:t>.</a:t>
            </a:r>
          </a:p>
          <a:p>
            <a:pPr marL="174237" marR="102454" indent="-161839">
              <a:lnSpc>
                <a:spcPct val="101800"/>
              </a:lnSpc>
              <a:buClr>
                <a:srgbClr val="231F20"/>
              </a:buClr>
              <a:buFont typeface="Arial"/>
              <a:buAutoNum type="arabicPlain"/>
              <a:tabLst>
                <a:tab pos="174237" algn="l"/>
              </a:tabLst>
            </a:pPr>
            <a:r>
              <a:rPr lang="en-US" sz="2000" dirty="0"/>
              <a:t>N. Y. </a:t>
            </a:r>
            <a:r>
              <a:rPr lang="en-US" sz="2000" dirty="0" err="1"/>
              <a:t>Hammerla</a:t>
            </a:r>
            <a:r>
              <a:rPr lang="en-US" sz="2000" dirty="0"/>
              <a:t>, T. </a:t>
            </a:r>
            <a:r>
              <a:rPr lang="en-US" sz="2000" dirty="0" err="1"/>
              <a:t>Plötz</a:t>
            </a:r>
            <a:r>
              <a:rPr lang="en-US" sz="2000" dirty="0"/>
              <a:t>, P. </a:t>
            </a:r>
            <a:r>
              <a:rPr lang="en-US" sz="2000" dirty="0" err="1"/>
              <a:t>Andras</a:t>
            </a:r>
            <a:r>
              <a:rPr lang="en-US" sz="2000" dirty="0"/>
              <a:t> and P. Olivier, "Assessing motor performance with </a:t>
            </a:r>
            <a:r>
              <a:rPr lang="en-US" sz="2000" dirty="0" err="1"/>
              <a:t>pca</a:t>
            </a:r>
            <a:r>
              <a:rPr lang="en-US" sz="2000" dirty="0"/>
              <a:t>," in </a:t>
            </a:r>
            <a:r>
              <a:rPr lang="en-US" sz="2000" i="1" dirty="0"/>
              <a:t>Proceedings of the </a:t>
            </a:r>
            <a:r>
              <a:rPr lang="en-GB" sz="2000" i="1" dirty="0"/>
              <a:t>International Workshop on Frontiers in Activity Recognition using Pervasive Sensing </a:t>
            </a:r>
            <a:r>
              <a:rPr lang="en-US" sz="2000" dirty="0" smtClean="0"/>
              <a:t>, </a:t>
            </a:r>
            <a:r>
              <a:rPr lang="en-US" sz="2000" dirty="0"/>
              <a:t>2011. </a:t>
            </a:r>
            <a:endParaRPr lang="en-GB" sz="2000" dirty="0"/>
          </a:p>
          <a:p>
            <a:pPr marL="13052"/>
            <a:endParaRPr lang="en-US" sz="900" b="1" spc="-36" dirty="0">
              <a:solidFill>
                <a:srgbClr val="231F20"/>
              </a:solidFill>
              <a:cs typeface="Arial"/>
            </a:endParaRPr>
          </a:p>
        </p:txBody>
      </p:sp>
      <p:cxnSp>
        <p:nvCxnSpPr>
          <p:cNvPr id="52" name="Straight Connector 51"/>
          <p:cNvCxnSpPr/>
          <p:nvPr/>
        </p:nvCxnSpPr>
        <p:spPr>
          <a:xfrm>
            <a:off x="7161650" y="6181421"/>
            <a:ext cx="0" cy="21811899"/>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4428834" y="6181421"/>
            <a:ext cx="0" cy="21811899"/>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16" y="27939030"/>
            <a:ext cx="9078579" cy="22696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4610" y="27988569"/>
            <a:ext cx="6888494" cy="199034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092" y="11162114"/>
            <a:ext cx="5760613" cy="1175788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114" y="21151096"/>
            <a:ext cx="4682070" cy="4643279"/>
          </a:xfrm>
          <a:prstGeom prst="rect">
            <a:avLst/>
          </a:prstGeom>
        </p:spPr>
      </p:pic>
      <p:sp>
        <p:nvSpPr>
          <p:cNvPr id="34" name="object 13"/>
          <p:cNvSpPr txBox="1"/>
          <p:nvPr/>
        </p:nvSpPr>
        <p:spPr>
          <a:xfrm>
            <a:off x="7604035" y="23085428"/>
            <a:ext cx="6178730" cy="1302151"/>
          </a:xfrm>
          <a:prstGeom prst="rect">
            <a:avLst/>
          </a:prstGeom>
        </p:spPr>
        <p:txBody>
          <a:bodyPr vert="horz" wrap="square" lIns="0" tIns="0" rIns="0" bIns="0" rtlCol="0">
            <a:spAutoFit/>
          </a:bodyPr>
          <a:lstStyle/>
          <a:p>
            <a:pPr marL="13052" marR="6526">
              <a:lnSpc>
                <a:spcPct val="103099"/>
              </a:lnSpc>
            </a:pPr>
            <a:r>
              <a:rPr lang="en-GB" sz="1300" i="1" spc="10" dirty="0" smtClean="0">
                <a:solidFill>
                  <a:srgbClr val="717272"/>
                </a:solidFill>
                <a:latin typeface="Arial"/>
                <a:cs typeface="Arial"/>
              </a:rPr>
              <a:t>Figure 2. </a:t>
            </a:r>
            <a:r>
              <a:rPr lang="en-US" sz="1400" dirty="0"/>
              <a:t>The first column shows the six  gestures ((A) static, (B) horizontal, (C) vertical, (D) diagonal, (E) circular and (F) eight shape). The second and third columns present the cumulative energy (accelerometer and </a:t>
            </a:r>
            <a:r>
              <a:rPr lang="en-US" sz="1400" dirty="0" err="1"/>
              <a:t>gyropscope</a:t>
            </a:r>
            <a:r>
              <a:rPr lang="en-US" sz="1400" dirty="0"/>
              <a:t>) for each movement performed by each participant.  The data are presented as  trend-lines across the participants.</a:t>
            </a:r>
            <a:endParaRPr lang="en-GB" sz="1400" dirty="0"/>
          </a:p>
          <a:p>
            <a:pPr marL="13052" marR="6526">
              <a:lnSpc>
                <a:spcPct val="103099"/>
              </a:lnSpc>
            </a:pPr>
            <a:endParaRPr sz="1300" dirty="0">
              <a:latin typeface="Arial"/>
              <a:cs typeface="Arial"/>
            </a:endParaRPr>
          </a:p>
        </p:txBody>
      </p:sp>
    </p:spTree>
    <p:extLst>
      <p:ext uri="{BB962C8B-B14F-4D97-AF65-F5344CB8AC3E}">
        <p14:creationId xmlns:p14="http://schemas.microsoft.com/office/powerpoint/2010/main" val="3234996742"/>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376</TotalTime>
  <Words>844</Words>
  <Application>Microsoft Office PowerPoint</Application>
  <PresentationFormat>Custom</PresentationFormat>
  <Paragraphs>91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Theme</vt:lpstr>
      <vt:lpstr>PowerPoint Presentation</vt:lpstr>
    </vt:vector>
  </TitlesOfParts>
  <Company>The Ohio State University / OARDC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Brown</dc:creator>
  <cp:lastModifiedBy>Miguel Perez Xochicale</cp:lastModifiedBy>
  <cp:revision>24</cp:revision>
  <dcterms:created xsi:type="dcterms:W3CDTF">2014-10-24T12:36:21Z</dcterms:created>
  <dcterms:modified xsi:type="dcterms:W3CDTF">2016-04-29T16:37:52Z</dcterms:modified>
</cp:coreProperties>
</file>