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59" r:id="rId10"/>
    <p:sldId id="260" r:id="rId11"/>
    <p:sldId id="261" r:id="rId12"/>
    <p:sldId id="272" r:id="rId13"/>
    <p:sldId id="273" r:id="rId14"/>
    <p:sldId id="274" r:id="rId15"/>
    <p:sldId id="262" r:id="rId16"/>
    <p:sldId id="265" r:id="rId17"/>
    <p:sldId id="275" r:id="rId18"/>
    <p:sldId id="276" r:id="rId19"/>
    <p:sldId id="277" r:id="rId20"/>
    <p:sldId id="266" r:id="rId21"/>
    <p:sldId id="278" r:id="rId22"/>
    <p:sldId id="279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8" r:id="rId38"/>
    <p:sldId id="303" r:id="rId39"/>
    <p:sldId id="302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293" r:id="rId5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1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565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487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54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6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42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86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85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937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30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27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15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38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880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5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8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609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1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32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17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884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111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440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316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40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663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52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70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340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175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9226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17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927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359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809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8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912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700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923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39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2362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927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1341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44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26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46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888/lab#3)-Moderna,-Oxford/AstraZeneca,-Pfizer/BioNTech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541622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b="1" dirty="0"/>
              <a:t>Daily and Total vaccination for covid-19 in the world.</a:t>
            </a:r>
            <a:endParaRPr sz="3600" b="1" dirty="0">
              <a:solidFill>
                <a:srgbClr val="FF6A0E"/>
              </a:solidFill>
            </a:endParaRPr>
          </a:p>
        </p:txBody>
      </p:sp>
      <p:grpSp>
        <p:nvGrpSpPr>
          <p:cNvPr id="331" name="Google Shape;331;p13"/>
          <p:cNvGrpSpPr/>
          <p:nvPr/>
        </p:nvGrpSpPr>
        <p:grpSpPr>
          <a:xfrm>
            <a:off x="8132911" y="158973"/>
            <a:ext cx="766538" cy="690701"/>
            <a:chOff x="7108350" y="159138"/>
            <a:chExt cx="927900" cy="863700"/>
          </a:xfrm>
        </p:grpSpPr>
        <p:sp>
          <p:nvSpPr>
            <p:cNvPr id="332" name="Google Shape;332;p13"/>
            <p:cNvSpPr/>
            <p:nvPr/>
          </p:nvSpPr>
          <p:spPr>
            <a:xfrm>
              <a:off x="7108350" y="159138"/>
              <a:ext cx="927900" cy="863700"/>
            </a:xfrm>
            <a:prstGeom prst="ellipse">
              <a:avLst/>
            </a:prstGeom>
            <a:solidFill>
              <a:srgbClr val="FF6A0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3" name="Google Shape;33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5075" y="194700"/>
              <a:ext cx="874450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A0E"/>
                </a:solidFill>
              </a:rPr>
              <a:t>- Mrinal K Patil</a:t>
            </a:r>
            <a:endParaRPr lang="en-IN" b="1" dirty="0">
              <a:solidFill>
                <a:srgbClr val="FF6A0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1800" kern="1200" dirty="0">
                <a:solidFill>
                  <a:schemeClr val="bg1"/>
                </a:solidFill>
              </a:rPr>
              <a:t>Vaccine or combination of vaccines being used the most in the world currently:</a:t>
            </a:r>
            <a:br>
              <a:rPr lang="en-US" sz="1800" kern="1200" dirty="0">
                <a:solidFill>
                  <a:schemeClr val="bg1"/>
                </a:solidFill>
              </a:rPr>
            </a:b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50" y="667512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C586E56A-4108-1A4F-AF2E-FC70F9C8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5398"/>
            <a:ext cx="9143850" cy="1036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7A8A38-39FE-E142-B3BF-02169B9A4CC4}"/>
              </a:ext>
            </a:extLst>
          </p:cNvPr>
          <p:cNvSpPr/>
          <p:nvPr/>
        </p:nvSpPr>
        <p:spPr>
          <a:xfrm>
            <a:off x="397564" y="2956070"/>
            <a:ext cx="8150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From the fig we can clearly see that Oxford/AstraZeneca is currently being used by most of the countries in the world. Pfizer/BioNTech &amp; the combination of </a:t>
            </a:r>
            <a:r>
              <a:rPr lang="en-US" dirty="0" err="1"/>
              <a:t>Moderna</a:t>
            </a:r>
            <a:r>
              <a:rPr lang="en-US" dirty="0"/>
              <a:t>, Oxford/AstraZeneca &amp; Pfizer/BioNTech are the second-most used vaccine in the world.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kern="1200" dirty="0">
                <a:solidFill>
                  <a:schemeClr val="bg1"/>
                </a:solidFill>
              </a:rPr>
              <a:t>Plotting bar graph for Total vaccination </a:t>
            </a:r>
            <a:r>
              <a:rPr lang="en-US" sz="2400" kern="1200" dirty="0" err="1">
                <a:solidFill>
                  <a:schemeClr val="bg1"/>
                </a:solidFill>
              </a:rPr>
              <a:t>w.r.t</a:t>
            </a:r>
            <a:r>
              <a:rPr lang="en-US" sz="2400" kern="1200" dirty="0">
                <a:solidFill>
                  <a:schemeClr val="bg1"/>
                </a:solidFill>
              </a:rPr>
              <a:t> to country: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50" y="840406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AE56FEA-0D3A-F041-BB5F-2BABFDC94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0778"/>
            <a:ext cx="8637600" cy="27166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96DBF-4581-074B-8525-1C31B0E1E199}"/>
              </a:ext>
            </a:extLst>
          </p:cNvPr>
          <p:cNvSpPr/>
          <p:nvPr/>
        </p:nvSpPr>
        <p:spPr>
          <a:xfrm>
            <a:off x="685799" y="3874675"/>
            <a:ext cx="7653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From the </a:t>
            </a:r>
            <a:r>
              <a:rPr lang="en-US" sz="1600" dirty="0">
                <a:solidFill>
                  <a:schemeClr val="tx1"/>
                </a:solidFill>
              </a:rPr>
              <a:t>graph we can clearly see that the number of total vaccination is highest in USA followed by India and UK .</a:t>
            </a:r>
            <a:endParaRPr lang="en-US" sz="1600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kern="1200" dirty="0">
                <a:solidFill>
                  <a:schemeClr val="bg1"/>
                </a:solidFill>
              </a:rPr>
              <a:t>Plotting bar graph for people fully vaccinated </a:t>
            </a:r>
            <a:r>
              <a:rPr lang="en-US" sz="2400" kern="1200" dirty="0" err="1">
                <a:solidFill>
                  <a:schemeClr val="bg1"/>
                </a:solidFill>
              </a:rPr>
              <a:t>w.r.t</a:t>
            </a:r>
            <a:r>
              <a:rPr lang="en-US" sz="2400" kern="1200" dirty="0">
                <a:solidFill>
                  <a:schemeClr val="bg1"/>
                </a:solidFill>
              </a:rPr>
              <a:t> to country: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50" y="840406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E0C999C-0857-0E4F-B27A-8D9CECC59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0" y="961350"/>
            <a:ext cx="8386196" cy="28183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AA467-3524-FA4B-9688-FE29DB13EC7C}"/>
              </a:ext>
            </a:extLst>
          </p:cNvPr>
          <p:cNvSpPr/>
          <p:nvPr/>
        </p:nvSpPr>
        <p:spPr>
          <a:xfrm>
            <a:off x="596347" y="3826545"/>
            <a:ext cx="7603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</a:rPr>
              <a:t>From the </a:t>
            </a:r>
            <a:r>
              <a:rPr lang="en-US" dirty="0">
                <a:solidFill>
                  <a:schemeClr val="tx1"/>
                </a:solidFill>
              </a:rPr>
              <a:t>graph we can clearly see that the number of people fully vaccinated is highest in USA followed by India and Turkey</a:t>
            </a:r>
            <a:endParaRPr lang="en-US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000" dirty="0">
                <a:solidFill>
                  <a:schemeClr val="bg1"/>
                </a:solidFill>
              </a:rPr>
              <a:t>Plotting bar graph for Daily Vaccination per million </a:t>
            </a:r>
            <a:r>
              <a:rPr lang="en-US" sz="2000" dirty="0" err="1">
                <a:solidFill>
                  <a:schemeClr val="bg1"/>
                </a:solidFill>
              </a:rPr>
              <a:t>w.r.t</a:t>
            </a:r>
            <a:r>
              <a:rPr lang="en-US" sz="2000" dirty="0">
                <a:solidFill>
                  <a:schemeClr val="bg1"/>
                </a:solidFill>
              </a:rPr>
              <a:t> to country :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50" y="840406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8A1F898-CF37-5A46-8FA5-0A5338774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1"/>
          <a:stretch/>
        </p:blipFill>
        <p:spPr>
          <a:xfrm>
            <a:off x="163200" y="1143940"/>
            <a:ext cx="8429974" cy="25397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8C74F5-CF7E-7848-934C-D327E6FE5B96}"/>
              </a:ext>
            </a:extLst>
          </p:cNvPr>
          <p:cNvSpPr/>
          <p:nvPr/>
        </p:nvSpPr>
        <p:spPr>
          <a:xfrm>
            <a:off x="556591" y="3811441"/>
            <a:ext cx="78419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From the graph we can clearly see that the number of Daily Vaccination per million is highest in Gibraltar followed by Seychelles and Israel.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8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</a:rPr>
              <a:t>Plotting bar graph for People Vaccinated </a:t>
            </a:r>
            <a:r>
              <a:rPr lang="en-US" sz="2400" dirty="0" err="1">
                <a:solidFill>
                  <a:schemeClr val="bg1"/>
                </a:solidFill>
              </a:rPr>
              <a:t>w.r.t</a:t>
            </a:r>
            <a:r>
              <a:rPr lang="en-US" sz="2400" dirty="0">
                <a:solidFill>
                  <a:schemeClr val="bg1"/>
                </a:solidFill>
              </a:rPr>
              <a:t> to country 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50" y="840406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2D38A1F-B629-1346-B102-D0C75993CD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" r="4473"/>
          <a:stretch/>
        </p:blipFill>
        <p:spPr>
          <a:xfrm>
            <a:off x="326400" y="1143940"/>
            <a:ext cx="8311200" cy="25397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6FA9B6-766A-AD46-B003-A4B623153586}"/>
              </a:ext>
            </a:extLst>
          </p:cNvPr>
          <p:cNvSpPr/>
          <p:nvPr/>
        </p:nvSpPr>
        <p:spPr>
          <a:xfrm>
            <a:off x="675861" y="3951805"/>
            <a:ext cx="78618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From the graph we can clearly see that the number of People Vaccinated in highest is USA followed by India and UK.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7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1" y="0"/>
            <a:ext cx="4117524" cy="1400144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1800" kern="1200" dirty="0">
                <a:solidFill>
                  <a:schemeClr val="bg1"/>
                </a:solidFill>
              </a:rPr>
              <a:t>The countries which has vaccinated more people are :</a:t>
            </a:r>
            <a:br>
              <a:rPr lang="en-US" sz="1800" kern="1200" dirty="0">
                <a:solidFill>
                  <a:schemeClr val="bg1"/>
                </a:solidFill>
              </a:rPr>
            </a:b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3611125" y="149179"/>
            <a:ext cx="506400" cy="1249846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F5A5049-04B0-3446-A601-E4DB3789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78" y="71243"/>
            <a:ext cx="3487770" cy="4619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D19280-EBE3-6841-A620-FA947369FEFD}"/>
              </a:ext>
            </a:extLst>
          </p:cNvPr>
          <p:cNvSpPr/>
          <p:nvPr/>
        </p:nvSpPr>
        <p:spPr>
          <a:xfrm>
            <a:off x="89453" y="2321182"/>
            <a:ext cx="402807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total number of vaccinations is highest in United States with the count of 126509736 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000" kern="1200" dirty="0">
                <a:solidFill>
                  <a:srgbClr val="FFFFFF"/>
                </a:solidFill>
              </a:rPr>
              <a:t>Top 15 countries that have given most vaccinations till 13</a:t>
            </a:r>
            <a:r>
              <a:rPr lang="en-US" sz="2000" kern="1200" baseline="30000" dirty="0">
                <a:solidFill>
                  <a:srgbClr val="FFFFFF"/>
                </a:solidFill>
              </a:rPr>
              <a:t>th</a:t>
            </a:r>
            <a:r>
              <a:rPr lang="en-US" sz="2000" kern="1200" dirty="0">
                <a:solidFill>
                  <a:srgbClr val="FFFFFF"/>
                </a:solidFill>
              </a:rPr>
              <a:t> April 2021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E60411F-71D6-A240-BE38-8913913EB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07"/>
          <a:stretch/>
        </p:blipFill>
        <p:spPr>
          <a:xfrm>
            <a:off x="1605554" y="802200"/>
            <a:ext cx="5719586" cy="3997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kern="1200" dirty="0">
                <a:solidFill>
                  <a:schemeClr val="bg1"/>
                </a:solidFill>
              </a:rPr>
              <a:t>Average daily vaccinations by country - Top 10</a:t>
            </a:r>
            <a:br>
              <a:rPr lang="en-US" sz="2400" b="1" kern="1200" dirty="0">
                <a:solidFill>
                  <a:schemeClr val="bg1"/>
                </a:solidFill>
              </a:rPr>
            </a:b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61092E0-1FC9-BF49-A345-0640C92A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98" y="993400"/>
            <a:ext cx="7720702" cy="25864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2A8308-D706-694F-98DA-83221F21BE82}"/>
              </a:ext>
            </a:extLst>
          </p:cNvPr>
          <p:cNvSpPr/>
          <p:nvPr/>
        </p:nvSpPr>
        <p:spPr>
          <a:xfrm>
            <a:off x="508899" y="3746980"/>
            <a:ext cx="7611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count of vaccinations per day is highest in United States followed by India and UK.</a:t>
            </a:r>
          </a:p>
        </p:txBody>
      </p:sp>
    </p:spTree>
    <p:extLst>
      <p:ext uri="{BB962C8B-B14F-4D97-AF65-F5344CB8AC3E}">
        <p14:creationId xmlns:p14="http://schemas.microsoft.com/office/powerpoint/2010/main" val="299270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kern="1200" dirty="0">
                <a:solidFill>
                  <a:srgbClr val="FFFFFF"/>
                </a:solidFill>
              </a:rPr>
              <a:t>Top 10 countries vaccinations sorted by mean values: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68FE21-870F-124F-824E-C0955BA38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89" t="34631" r="36149" b="6828"/>
          <a:stretch/>
        </p:blipFill>
        <p:spPr>
          <a:xfrm>
            <a:off x="1420608" y="929899"/>
            <a:ext cx="6302484" cy="3822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49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800" kern="1200" dirty="0">
                <a:solidFill>
                  <a:srgbClr val="FFFFFF"/>
                </a:solidFill>
              </a:rPr>
              <a:t>Timeline for vaccination for countries:</a:t>
            </a:r>
            <a:endParaRPr sz="2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0E7E09B-51EA-B544-B7D4-44474E4B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92" y="985541"/>
            <a:ext cx="6534508" cy="35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9266C2-C644-2141-8F03-92E0889247DC}"/>
              </a:ext>
            </a:extLst>
          </p:cNvPr>
          <p:cNvSpPr/>
          <p:nvPr/>
        </p:nvSpPr>
        <p:spPr>
          <a:xfrm>
            <a:off x="552155" y="1386188"/>
            <a:ext cx="1669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2881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-10050" y="151524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b="1" dirty="0">
                <a:solidFill>
                  <a:srgbClr val="FFFFFF"/>
                </a:solidFill>
              </a:rPr>
              <a:t>Task</a:t>
            </a:r>
            <a:r>
              <a:rPr lang="en-US" sz="3200" dirty="0">
                <a:solidFill>
                  <a:srgbClr val="FFFFFF"/>
                </a:solidFill>
              </a:rPr>
              <a:t>:-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55882" y="905989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1. Which country is using what vaccine?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2. Where are vaccinated more people per day? But in terms of a percent from the entire population?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3. Track the progress of COVID - 19 vaccination.</a:t>
            </a:r>
          </a:p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000" kern="1200" dirty="0">
                <a:solidFill>
                  <a:srgbClr val="FFFFFF"/>
                </a:solidFill>
              </a:rPr>
              <a:t>Top 10 countries vaccinations sorted by total amount of vaccinations :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2B6AC92-92C5-B94E-9BF1-83EFB8127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748" y="828370"/>
            <a:ext cx="5292204" cy="3876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kern="1200" dirty="0">
                <a:solidFill>
                  <a:srgbClr val="FFFFFF"/>
                </a:solidFill>
              </a:rPr>
              <a:t>Total Vaccinations per Country 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47B6042A-11AE-A94A-9C6C-458FCF8F7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79" t="20208" r="56467" b="1667"/>
          <a:stretch/>
        </p:blipFill>
        <p:spPr>
          <a:xfrm rot="16200000">
            <a:off x="2653440" y="-647660"/>
            <a:ext cx="4001711" cy="683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7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114925" y="380949"/>
            <a:ext cx="3409122" cy="3771182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br>
              <a:rPr lang="en-US" sz="2000" kern="1200" dirty="0">
                <a:solidFill>
                  <a:srgbClr val="FFFFFF"/>
                </a:solidFill>
              </a:rPr>
            </a:br>
            <a:br>
              <a:rPr lang="en-US" sz="2000" kern="1200" dirty="0">
                <a:solidFill>
                  <a:srgbClr val="FFFFFF"/>
                </a:solidFill>
              </a:rPr>
            </a:br>
            <a:r>
              <a:rPr lang="en-US" sz="2000" kern="1200" dirty="0">
                <a:solidFill>
                  <a:srgbClr val="FFFFFF"/>
                </a:solidFill>
              </a:rPr>
              <a:t>The name of vaccine used by the countries are: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3017647" y="457200"/>
            <a:ext cx="506400" cy="36929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25D6E96-FB5D-9F40-AA5C-A6E931B83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48" y="268357"/>
            <a:ext cx="4044427" cy="434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44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3200" kern="1200" dirty="0">
                <a:solidFill>
                  <a:schemeClr val="bg1"/>
                </a:solidFill>
              </a:rPr>
              <a:t>Trend of Total Vaccination :</a:t>
            </a:r>
            <a:br>
              <a:rPr lang="en-US" sz="3200" dirty="0">
                <a:solidFill>
                  <a:schemeClr val="bg1"/>
                </a:solidFill>
              </a:rPr>
            </a:br>
            <a:endParaRPr sz="30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ABB79518-7151-B143-B2BB-EB16B0A73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04" y="804013"/>
            <a:ext cx="7004305" cy="39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1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800" kern="1200" dirty="0">
                <a:solidFill>
                  <a:schemeClr val="bg1"/>
                </a:solidFill>
              </a:rPr>
              <a:t>Trend of Total Vaccination (Conti…)  :</a:t>
            </a:r>
            <a:br>
              <a:rPr lang="en-US" sz="2800" dirty="0">
                <a:solidFill>
                  <a:schemeClr val="bg1"/>
                </a:solidFill>
              </a:rPr>
            </a:b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Diagram, calendar&#10;&#10;Description automatically generated with medium confidence">
            <a:extLst>
              <a:ext uri="{FF2B5EF4-FFF2-40B4-BE49-F238E27FC236}">
                <a16:creationId xmlns:a16="http://schemas.microsoft.com/office/drawing/2014/main" id="{51F6539E-C011-1B45-A62E-B535E83C9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6" y="738406"/>
            <a:ext cx="7156570" cy="40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D3DEE3-E3E0-9B44-A94D-2E957FC7FD9E}"/>
              </a:ext>
            </a:extLst>
          </p:cNvPr>
          <p:cNvSpPr/>
          <p:nvPr/>
        </p:nvSpPr>
        <p:spPr>
          <a:xfrm>
            <a:off x="546652" y="2417862"/>
            <a:ext cx="7802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</a:rPr>
              <a:t>“ Analysis for Vaccination in INDIA 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478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Important summary of the data :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Name of Vaccine used -  </a:t>
            </a:r>
            <a:r>
              <a:rPr lang="en-US" sz="2000" dirty="0" err="1">
                <a:solidFill>
                  <a:schemeClr val="tx1"/>
                </a:solidFill>
              </a:rPr>
              <a:t>Covaxin</a:t>
            </a:r>
            <a:r>
              <a:rPr lang="en-US" sz="2000" dirty="0">
                <a:solidFill>
                  <a:schemeClr val="tx1"/>
                </a:solidFill>
              </a:rPr>
              <a:t>, Oxford/AstraZeneca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People Vaccinated - 40631153.0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People fully vaccinated -  7863441.0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Total Vaccinations – 48494594.0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Daily Vaccinations - 2221023.0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0" indent="-34290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0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1800" dirty="0">
                <a:solidFill>
                  <a:schemeClr val="bg1"/>
                </a:solidFill>
              </a:rPr>
              <a:t>Maximum percentage of people vaccinated in India :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hart, shape, treemap chart&#10;&#10;Description automatically generated">
            <a:extLst>
              <a:ext uri="{FF2B5EF4-FFF2-40B4-BE49-F238E27FC236}">
                <a16:creationId xmlns:a16="http://schemas.microsoft.com/office/drawing/2014/main" id="{26118C6B-2C64-A24A-8B7D-4CEDF91DEA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50"/>
          <a:stretch/>
        </p:blipFill>
        <p:spPr>
          <a:xfrm>
            <a:off x="1575946" y="839271"/>
            <a:ext cx="4874550" cy="3288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FC33CE-70FB-9D48-8D96-FDD7207ED38C}"/>
              </a:ext>
            </a:extLst>
          </p:cNvPr>
          <p:cNvSpPr/>
          <p:nvPr/>
        </p:nvSpPr>
        <p:spPr>
          <a:xfrm>
            <a:off x="487016" y="4079690"/>
            <a:ext cx="815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From the graph we can clearly see that the maximum percentage of people vaccinated in India is only </a:t>
            </a:r>
            <a:r>
              <a:rPr lang="en-US" dirty="0" err="1">
                <a:solidFill>
                  <a:schemeClr val="tx1"/>
                </a:solidFill>
              </a:rPr>
              <a:t>approx</a:t>
            </a:r>
            <a:r>
              <a:rPr lang="en-US" dirty="0">
                <a:solidFill>
                  <a:schemeClr val="tx1"/>
                </a:solidFill>
              </a:rPr>
              <a:t> 3% .</a:t>
            </a:r>
          </a:p>
        </p:txBody>
      </p:sp>
    </p:spTree>
    <p:extLst>
      <p:ext uri="{BB962C8B-B14F-4D97-AF65-F5344CB8AC3E}">
        <p14:creationId xmlns:p14="http://schemas.microsoft.com/office/powerpoint/2010/main" val="428970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</a:rPr>
              <a:t>Maximum percentage of people fully vaccinated in India 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hart, shape&#10;&#10;Description automatically generated">
            <a:extLst>
              <a:ext uri="{FF2B5EF4-FFF2-40B4-BE49-F238E27FC236}">
                <a16:creationId xmlns:a16="http://schemas.microsoft.com/office/drawing/2014/main" id="{9656AA34-1700-6846-83F6-9DC2F2B45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19"/>
          <a:stretch/>
        </p:blipFill>
        <p:spPr>
          <a:xfrm>
            <a:off x="1688106" y="758009"/>
            <a:ext cx="5024952" cy="31845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9F5674-1627-EE41-B4BF-91FB72BBA72B}"/>
              </a:ext>
            </a:extLst>
          </p:cNvPr>
          <p:cNvSpPr/>
          <p:nvPr/>
        </p:nvSpPr>
        <p:spPr>
          <a:xfrm>
            <a:off x="516835" y="3957790"/>
            <a:ext cx="7931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From the graph we can clearly see that the maximum percentage of people vaccinated in </a:t>
            </a:r>
            <a:r>
              <a:rPr lang="en-US" dirty="0" err="1">
                <a:solidFill>
                  <a:schemeClr val="tx1"/>
                </a:solidFill>
              </a:rPr>
              <a:t>india</a:t>
            </a:r>
            <a:r>
              <a:rPr lang="en-US" dirty="0">
                <a:solidFill>
                  <a:schemeClr val="tx1"/>
                </a:solidFill>
              </a:rPr>
              <a:t> is only </a:t>
            </a:r>
            <a:r>
              <a:rPr lang="en-US" dirty="0" err="1">
                <a:solidFill>
                  <a:schemeClr val="tx1"/>
                </a:solidFill>
              </a:rPr>
              <a:t>approx</a:t>
            </a:r>
            <a:r>
              <a:rPr lang="en-US" dirty="0">
                <a:solidFill>
                  <a:schemeClr val="tx1"/>
                </a:solidFill>
              </a:rPr>
              <a:t> 1% 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5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800" kern="1200" dirty="0">
                <a:solidFill>
                  <a:schemeClr val="bg1"/>
                </a:solidFill>
              </a:rPr>
              <a:t>Trend of vaccinations per million in India </a:t>
            </a:r>
            <a:r>
              <a:rPr lang="en-US" sz="2800" dirty="0" err="1">
                <a:solidFill>
                  <a:schemeClr val="bg1"/>
                </a:solidFill>
              </a:rPr>
              <a:t>w.r.t</a:t>
            </a:r>
            <a:r>
              <a:rPr lang="en-US" sz="2800" kern="1200" dirty="0">
                <a:solidFill>
                  <a:schemeClr val="bg1"/>
                </a:solidFill>
              </a:rPr>
              <a:t> date :</a:t>
            </a:r>
            <a:endParaRPr sz="2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8994" y="843241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39EDEAE-E021-B14A-8133-609CBB37D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5" y="2017643"/>
            <a:ext cx="9031769" cy="1795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1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-10050" y="-78508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b="1" dirty="0">
                <a:solidFill>
                  <a:schemeClr val="bg1"/>
                </a:solidFill>
              </a:rPr>
              <a:t>About the Data set: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163200" y="380949"/>
            <a:ext cx="9144000" cy="381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- this is the country for which the vaccination information is provided;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Country ISO Code </a:t>
            </a:r>
            <a:r>
              <a:rPr lang="en-US" dirty="0">
                <a:solidFill>
                  <a:schemeClr val="tx1"/>
                </a:solidFill>
              </a:rPr>
              <a:t>- ISO code for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Date</a:t>
            </a:r>
            <a:r>
              <a:rPr lang="en-US" dirty="0">
                <a:solidFill>
                  <a:schemeClr val="tx1"/>
                </a:solidFill>
              </a:rPr>
              <a:t> - date for the data entry; for some of the dates we have only the daily vaccinations, for others, only the (cumulative) total.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Total number of vaccinations </a:t>
            </a:r>
            <a:r>
              <a:rPr lang="en-US" dirty="0">
                <a:solidFill>
                  <a:schemeClr val="tx1"/>
                </a:solidFill>
              </a:rPr>
              <a:t>- this is the absolute number of total immunizations in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5. Total number of people vaccinated </a:t>
            </a:r>
            <a:r>
              <a:rPr lang="en-US" dirty="0">
                <a:solidFill>
                  <a:schemeClr val="tx1"/>
                </a:solidFill>
              </a:rPr>
              <a:t>- a person, depending on the immunization scheme, will receive one or more (typically 2) vaccines; at a certain moment, the number of vaccination might be larger than the number of people.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6. Total number of people fully vaccinated </a:t>
            </a:r>
            <a:r>
              <a:rPr lang="en-US" dirty="0">
                <a:solidFill>
                  <a:schemeClr val="tx1"/>
                </a:solidFill>
              </a:rPr>
              <a:t>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7. Daily vaccinations (raw) </a:t>
            </a:r>
            <a:r>
              <a:rPr lang="en-US" dirty="0">
                <a:solidFill>
                  <a:schemeClr val="tx1"/>
                </a:solidFill>
              </a:rPr>
              <a:t>- for a certain data entry, the number of vaccination for that date/country.</a:t>
            </a: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000" kern="1200" dirty="0">
                <a:solidFill>
                  <a:srgbClr val="FFFFFF"/>
                </a:solidFill>
              </a:rPr>
              <a:t>Analysis for number of people vaccinated on daily basis:</a:t>
            </a:r>
            <a:endParaRPr sz="2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68D2B9-1AB5-2A41-9AEF-D1897AFA9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3" t="50000" r="73264" b="15208"/>
          <a:stretch/>
        </p:blipFill>
        <p:spPr>
          <a:xfrm>
            <a:off x="1654726" y="802200"/>
            <a:ext cx="5999140" cy="400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53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-20100" y="-4253"/>
            <a:ext cx="9164100" cy="962443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1800" kern="1200" dirty="0">
                <a:solidFill>
                  <a:srgbClr val="FFFFFF"/>
                </a:solidFill>
              </a:rPr>
              <a:t>Trend for people vaccinated per hundred and people fully vaccinated per </a:t>
            </a:r>
            <a:br>
              <a:rPr lang="en-US" sz="1800" kern="1200" dirty="0">
                <a:solidFill>
                  <a:srgbClr val="FFFFFF"/>
                </a:solidFill>
              </a:rPr>
            </a:br>
            <a:r>
              <a:rPr lang="en-US" sz="1800" kern="1200" dirty="0">
                <a:solidFill>
                  <a:srgbClr val="FFFFFF"/>
                </a:solidFill>
              </a:rPr>
              <a:t>hundred :</a:t>
            </a:r>
            <a:endParaRPr sz="1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72300"/>
            <a:ext cx="506400" cy="809721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2802414-D516-7C41-B508-2CB2DC51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84" y="1080967"/>
            <a:ext cx="5589807" cy="3507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676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kern="1200" dirty="0">
                <a:solidFill>
                  <a:srgbClr val="FFFFFF"/>
                </a:solidFill>
              </a:rPr>
              <a:t>Trend for people vaccinated and people fully vaccinated 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CD8A8E0-7DE4-E044-BB19-78E6AE2DD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938" y="903604"/>
            <a:ext cx="6113823" cy="3827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435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800" kern="1200" dirty="0">
                <a:solidFill>
                  <a:srgbClr val="FFFFFF"/>
                </a:solidFill>
              </a:rPr>
              <a:t>Trend for number of total Vaccinations </a:t>
            </a:r>
            <a:r>
              <a:rPr lang="en-US" sz="2800" kern="1200" dirty="0" err="1">
                <a:solidFill>
                  <a:srgbClr val="FFFFFF"/>
                </a:solidFill>
              </a:rPr>
              <a:t>w.r.t</a:t>
            </a:r>
            <a:r>
              <a:rPr lang="en-US" sz="2800" kern="1200" dirty="0">
                <a:solidFill>
                  <a:srgbClr val="FFFFFF"/>
                </a:solidFill>
              </a:rPr>
              <a:t> date :</a:t>
            </a:r>
            <a:endParaRPr sz="2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CBEA1F-A38F-414F-AA31-39BC785A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9" y="2057400"/>
            <a:ext cx="8927220" cy="1886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30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</a:rPr>
              <a:t>Analytical distribution of number of people vaccinated :</a:t>
            </a:r>
            <a:endParaRPr lang="en-US"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C05FF04-3FC8-DA41-8F03-8B8BABC95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621" y="808981"/>
            <a:ext cx="4540179" cy="30664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38D44D-C580-2647-991E-CAB043C87B11}"/>
              </a:ext>
            </a:extLst>
          </p:cNvPr>
          <p:cNvSpPr/>
          <p:nvPr/>
        </p:nvSpPr>
        <p:spPr>
          <a:xfrm>
            <a:off x="477574" y="4002499"/>
            <a:ext cx="8160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number of people being vaccinated has been increasing exponentially (the graph demonstrates an exponential distribution).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99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Pfizer/BioNTech</a:t>
            </a:r>
          </a:p>
        </p:txBody>
      </p:sp>
    </p:spTree>
    <p:extLst>
      <p:ext uri="{BB962C8B-B14F-4D97-AF65-F5344CB8AC3E}">
        <p14:creationId xmlns:p14="http://schemas.microsoft.com/office/powerpoint/2010/main" val="2455481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Total Vaccination vs country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5F67552-9BA8-9944-897B-CBCDC87B8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538" y="771693"/>
            <a:ext cx="4200814" cy="38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8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F9A67CF-898C-EB43-9B23-E4E276938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73" y="834097"/>
            <a:ext cx="4225651" cy="39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4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Sputnik V</a:t>
            </a:r>
          </a:p>
        </p:txBody>
      </p:sp>
    </p:spTree>
    <p:extLst>
      <p:ext uri="{BB962C8B-B14F-4D97-AF65-F5344CB8AC3E}">
        <p14:creationId xmlns:p14="http://schemas.microsoft.com/office/powerpoint/2010/main" val="3363464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Total Vaccination vs country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15B4340-3096-C149-BA3E-834062CC04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9" t="19102" r="45004" b="41730"/>
          <a:stretch/>
        </p:blipFill>
        <p:spPr>
          <a:xfrm>
            <a:off x="1389888" y="1505344"/>
            <a:ext cx="4590288" cy="21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-10050" y="72300"/>
            <a:ext cx="9144000" cy="653812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Conti…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532850"/>
            <a:ext cx="9035178" cy="412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8</a:t>
            </a:r>
            <a:r>
              <a:rPr lang="en-US" sz="1300" b="1" dirty="0">
                <a:solidFill>
                  <a:schemeClr val="tx1"/>
                </a:solidFill>
              </a:rPr>
              <a:t>. Daily vaccinations </a:t>
            </a:r>
            <a:r>
              <a:rPr lang="en-US" sz="1300" dirty="0">
                <a:solidFill>
                  <a:schemeClr val="tx1"/>
                </a:solidFill>
              </a:rPr>
              <a:t>- for a certain data entry, the number of vaccination for that date/country.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lang="en-US" sz="1300" b="1" dirty="0">
                <a:solidFill>
                  <a:schemeClr val="tx1"/>
                </a:solidFill>
              </a:rPr>
              <a:t>. Total vaccinations per hundred </a:t>
            </a:r>
            <a:r>
              <a:rPr lang="en-US" sz="1300" dirty="0">
                <a:solidFill>
                  <a:schemeClr val="tx1"/>
                </a:solidFill>
              </a:rPr>
              <a:t>- ratio (in percent) between vaccination number and total population up to the date in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10. Total number of people vaccinated per hundred </a:t>
            </a:r>
            <a:r>
              <a:rPr lang="en-US" sz="1300" dirty="0">
                <a:solidFill>
                  <a:schemeClr val="tx1"/>
                </a:solidFill>
              </a:rPr>
              <a:t>- ratio (in percent) between population immunized and total population up to the date in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11. Total number of people fully vaccinated per hundred </a:t>
            </a:r>
            <a:r>
              <a:rPr lang="en-US" sz="1300" dirty="0">
                <a:solidFill>
                  <a:schemeClr val="tx1"/>
                </a:solidFill>
              </a:rPr>
              <a:t>- ratio (in percent) between population fully immunized and total population up to the date in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12. Number of vaccinations per day </a:t>
            </a:r>
            <a:r>
              <a:rPr lang="en-US" sz="1300" dirty="0">
                <a:solidFill>
                  <a:schemeClr val="tx1"/>
                </a:solidFill>
              </a:rPr>
              <a:t>- number of daily vaccination for that day and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13. Daily vaccinations per million - </a:t>
            </a:r>
            <a:r>
              <a:rPr lang="en-US" sz="1300" dirty="0">
                <a:solidFill>
                  <a:schemeClr val="tx1"/>
                </a:solidFill>
              </a:rPr>
              <a:t>ratio (in ppm) between vaccination number and total population for the current date in the country.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14. Vaccines used in the country </a:t>
            </a:r>
            <a:r>
              <a:rPr lang="en-US" sz="1300" dirty="0">
                <a:solidFill>
                  <a:schemeClr val="tx1"/>
                </a:solidFill>
              </a:rPr>
              <a:t>- total number of vaccines used in the country (</a:t>
            </a:r>
            <a:r>
              <a:rPr lang="en-US" sz="1300" dirty="0" err="1">
                <a:solidFill>
                  <a:schemeClr val="tx1"/>
                </a:solidFill>
              </a:rPr>
              <a:t>upto</a:t>
            </a:r>
            <a:r>
              <a:rPr lang="en-US" sz="1300" dirty="0">
                <a:solidFill>
                  <a:schemeClr val="tx1"/>
                </a:solidFill>
              </a:rPr>
              <a:t> date).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15. Source name </a:t>
            </a:r>
            <a:r>
              <a:rPr lang="en-US" sz="1300" dirty="0">
                <a:solidFill>
                  <a:schemeClr val="tx1"/>
                </a:solidFill>
              </a:rPr>
              <a:t>- source of the information (national authority, international organization, local organization, etc.).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>
                <a:solidFill>
                  <a:schemeClr val="tx1"/>
                </a:solidFill>
              </a:rPr>
              <a:t>16. Source website </a:t>
            </a:r>
            <a:r>
              <a:rPr lang="en-US" sz="1300" dirty="0">
                <a:solidFill>
                  <a:schemeClr val="tx1"/>
                </a:solidFill>
              </a:rPr>
              <a:t>- website of the source of information.</a:t>
            </a: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127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A947AD5-5C83-EE42-8592-3D449ADC1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5" t="58667" r="49110" b="2885"/>
          <a:stretch/>
        </p:blipFill>
        <p:spPr>
          <a:xfrm>
            <a:off x="1554480" y="1318966"/>
            <a:ext cx="4946904" cy="25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0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Oxford/AstraZeneca</a:t>
            </a:r>
          </a:p>
        </p:txBody>
      </p:sp>
    </p:spTree>
    <p:extLst>
      <p:ext uri="{BB962C8B-B14F-4D97-AF65-F5344CB8AC3E}">
        <p14:creationId xmlns:p14="http://schemas.microsoft.com/office/powerpoint/2010/main" val="3013985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Total Vaccination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1AB9BE0-224E-664F-8A91-F9F63DB71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" t="17600" r="40112" b="44711"/>
          <a:stretch/>
        </p:blipFill>
        <p:spPr>
          <a:xfrm>
            <a:off x="1093314" y="1410517"/>
            <a:ext cx="5444646" cy="23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6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4B61C5-FD2C-454C-89C0-26363AB8A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8" t="55644" r="40555" b="5223"/>
          <a:stretch/>
        </p:blipFill>
        <p:spPr>
          <a:xfrm>
            <a:off x="1069848" y="1439820"/>
            <a:ext cx="5394960" cy="24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7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Moderna</a:t>
            </a:r>
            <a:r>
              <a:rPr lang="en-US" sz="3200" b="1" dirty="0"/>
              <a:t>, Oxford/AstraZeneca, Pfizer/BioNTech</a:t>
            </a:r>
            <a:r>
              <a:rPr lang="en-US" sz="3200" b="1" dirty="0">
                <a:hlinkClick r:id="rId4"/>
              </a:rPr>
              <a:t>¶</a:t>
            </a:r>
            <a:endParaRPr lang="en-US" sz="3200" b="1" dirty="0"/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0025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Total Vaccination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52FD71-60F2-5E4F-8351-F794C257E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" t="11378" r="47557" b="51467"/>
          <a:stretch/>
        </p:blipFill>
        <p:spPr>
          <a:xfrm>
            <a:off x="1005840" y="1197706"/>
            <a:ext cx="5285232" cy="26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1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4774A8-FD11-5840-AE47-092A2258A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1" t="56000" r="47333" b="5223"/>
          <a:stretch/>
        </p:blipFill>
        <p:spPr>
          <a:xfrm>
            <a:off x="1308954" y="1383694"/>
            <a:ext cx="5404104" cy="26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5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Oxford/AstraZeneca, Pfizer/BioNTech</a:t>
            </a:r>
          </a:p>
        </p:txBody>
      </p:sp>
    </p:spTree>
    <p:extLst>
      <p:ext uri="{BB962C8B-B14F-4D97-AF65-F5344CB8AC3E}">
        <p14:creationId xmlns:p14="http://schemas.microsoft.com/office/powerpoint/2010/main" val="4159112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Total Vaccination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8D74A49-BCF0-F144-826B-EF2A521E0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7" t="15596" r="47666" b="48622"/>
          <a:stretch/>
        </p:blipFill>
        <p:spPr>
          <a:xfrm>
            <a:off x="841248" y="1056654"/>
            <a:ext cx="5871810" cy="27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6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3F3EF5F-AE68-AD48-AFF3-FCA72D4C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2" t="58844" r="46556" b="4122"/>
          <a:stretch/>
        </p:blipFill>
        <p:spPr>
          <a:xfrm>
            <a:off x="920820" y="1289303"/>
            <a:ext cx="5792238" cy="26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Missing values in our data set: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326400" y="674554"/>
            <a:ext cx="9144000" cy="367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total_vaccinations</a:t>
            </a:r>
            <a:r>
              <a:rPr lang="en-US" sz="1800" dirty="0">
                <a:solidFill>
                  <a:schemeClr val="tx1"/>
                </a:solidFill>
              </a:rPr>
              <a:t> - 2950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people_vaccinated</a:t>
            </a:r>
            <a:r>
              <a:rPr lang="en-US" sz="1800" dirty="0">
                <a:solidFill>
                  <a:schemeClr val="tx1"/>
                </a:solidFill>
              </a:rPr>
              <a:t> - 3471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people_fully_vaccinated</a:t>
            </a:r>
            <a:r>
              <a:rPr lang="en-US" sz="1800" dirty="0">
                <a:solidFill>
                  <a:schemeClr val="tx1"/>
                </a:solidFill>
              </a:rPr>
              <a:t> - 4843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daily_vaccinations_raw</a:t>
            </a:r>
            <a:r>
              <a:rPr lang="en-US" sz="1800" dirty="0">
                <a:solidFill>
                  <a:schemeClr val="tx1"/>
                </a:solidFill>
              </a:rPr>
              <a:t> - 3709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daily_vaccinations</a:t>
            </a:r>
            <a:r>
              <a:rPr lang="en-US" sz="1800" dirty="0">
                <a:solidFill>
                  <a:schemeClr val="tx1"/>
                </a:solidFill>
              </a:rPr>
              <a:t> - 187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total_vaccinations_per_hundred</a:t>
            </a:r>
            <a:r>
              <a:rPr lang="en-US" sz="1800" dirty="0">
                <a:solidFill>
                  <a:schemeClr val="tx1"/>
                </a:solidFill>
              </a:rPr>
              <a:t> - 2950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people_vaccinated_per_hundred</a:t>
            </a:r>
            <a:r>
              <a:rPr lang="en-US" sz="1800" dirty="0">
                <a:solidFill>
                  <a:schemeClr val="tx1"/>
                </a:solidFill>
              </a:rPr>
              <a:t> - 3471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people_fully_vaccinated_per_hundred</a:t>
            </a:r>
            <a:r>
              <a:rPr lang="en-US" sz="1800" dirty="0">
                <a:solidFill>
                  <a:schemeClr val="tx1"/>
                </a:solidFill>
              </a:rPr>
              <a:t> - 4843 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daily_vaccinations_per_million</a:t>
            </a:r>
            <a:r>
              <a:rPr lang="en-US" sz="1800" dirty="0">
                <a:solidFill>
                  <a:schemeClr val="tx1"/>
                </a:solidFill>
              </a:rPr>
              <a:t> - 187</a:t>
            </a: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59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Oxford/AstraZeneca, Pfizer/BioNTech, </a:t>
            </a:r>
            <a:r>
              <a:rPr lang="en-US" sz="3200" b="1" dirty="0" err="1"/>
              <a:t>Sinopharm</a:t>
            </a:r>
            <a:r>
              <a:rPr lang="en-US" sz="3200" b="1" dirty="0"/>
              <a:t>/Beijing, Sputnik V</a:t>
            </a:r>
          </a:p>
        </p:txBody>
      </p:sp>
    </p:spTree>
    <p:extLst>
      <p:ext uri="{BB962C8B-B14F-4D97-AF65-F5344CB8AC3E}">
        <p14:creationId xmlns:p14="http://schemas.microsoft.com/office/powerpoint/2010/main" val="3535942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Total Vaccination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C0E47E-CDD0-AD43-BA3E-21E3022CE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8" t="21637" r="63445" b="48622"/>
          <a:stretch/>
        </p:blipFill>
        <p:spPr>
          <a:xfrm>
            <a:off x="1591056" y="1417320"/>
            <a:ext cx="4800600" cy="27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1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786366-F817-FE4D-8E77-F11D65DD3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4" t="58844" r="64278" b="8528"/>
          <a:stretch/>
        </p:blipFill>
        <p:spPr>
          <a:xfrm>
            <a:off x="1645920" y="1417320"/>
            <a:ext cx="4014216" cy="25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8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9D1AB-8004-5F40-A18E-F39FB099688D}"/>
              </a:ext>
            </a:extLst>
          </p:cNvPr>
          <p:cNvSpPr/>
          <p:nvPr/>
        </p:nvSpPr>
        <p:spPr>
          <a:xfrm>
            <a:off x="0" y="2417862"/>
            <a:ext cx="9143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Oxford/AstraZeneca, </a:t>
            </a:r>
            <a:r>
              <a:rPr lang="en-US" sz="3200" b="1" dirty="0" err="1"/>
              <a:t>Sinovac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46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Total Vaccination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03B85A-4E0A-9945-A169-C07521DFB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9" t="17778" r="60333" b="52533"/>
          <a:stretch/>
        </p:blipFill>
        <p:spPr>
          <a:xfrm>
            <a:off x="1060704" y="1117236"/>
            <a:ext cx="4791456" cy="26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10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algn="l">
              <a:lnSpc>
                <a:spcPct val="150000"/>
              </a:lnSpc>
              <a:spcAft>
                <a:spcPts val="1600"/>
              </a:spcAft>
            </a:pPr>
            <a:r>
              <a:rPr lang="en-US" sz="2400" b="1" dirty="0"/>
              <a:t>Country vs People vaccinated :</a:t>
            </a:r>
            <a:br>
              <a:rPr lang="en-US" sz="2400" b="1" dirty="0"/>
            </a:br>
            <a:endParaRPr sz="105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8C4E29-96A1-9548-AC58-DB2E431EA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6" t="55289" r="61111" b="13736"/>
          <a:stretch/>
        </p:blipFill>
        <p:spPr>
          <a:xfrm>
            <a:off x="832103" y="1389888"/>
            <a:ext cx="5403929" cy="30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8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19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Conclusion: 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50" y="834097"/>
            <a:ext cx="9144000" cy="4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analyzing the data we can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 Clearly find out which country is using what vaccine or combination of vaccines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 Find out in which country the vaccinations per day is highest.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 Find out what percent of people are vaccinated out of total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 Track the progress of COVID - 19 vaccination.</a:t>
            </a:r>
          </a:p>
          <a:p>
            <a:pPr marL="800100" lvl="0" indent="-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-10050" y="2109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kern="1200" dirty="0">
                <a:solidFill>
                  <a:srgbClr val="FFFFFF"/>
                </a:solidFill>
              </a:rPr>
              <a:t>Plotting missing values of vaccination </a:t>
            </a:r>
            <a:br>
              <a:rPr lang="en-US" sz="3200" b="1" kern="1200" dirty="0">
                <a:solidFill>
                  <a:srgbClr val="FFFFFF"/>
                </a:solidFill>
              </a:rPr>
            </a:br>
            <a:r>
              <a:rPr lang="en-US" sz="3200" b="1" kern="1200" dirty="0">
                <a:solidFill>
                  <a:srgbClr val="FFFFFF"/>
                </a:solidFill>
              </a:rPr>
              <a:t>using a heat map</a:t>
            </a:r>
            <a:br>
              <a:rPr lang="en-US" sz="3200" b="1" kern="1200" dirty="0">
                <a:solidFill>
                  <a:srgbClr val="FFFFFF"/>
                </a:solidFill>
              </a:rPr>
            </a:b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-150" y="993400"/>
            <a:ext cx="9144000" cy="381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50F6ADA-731B-DD4C-90B0-F93E0B455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278" y="829675"/>
            <a:ext cx="3668178" cy="3828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10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lnSpc>
                <a:spcPct val="150000"/>
              </a:lnSpc>
              <a:spcAft>
                <a:spcPts val="1600"/>
              </a:spcAft>
            </a:pPr>
            <a:r>
              <a:rPr lang="en-US" sz="3200" dirty="0">
                <a:solidFill>
                  <a:schemeClr val="bg1"/>
                </a:solidFill>
              </a:rPr>
              <a:t>Treating missing values: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-150" y="993400"/>
            <a:ext cx="9034422" cy="3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we can see there are many missing values (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null values) in our data set, we need to treat this data before proceeding for further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missing values can be treated in two ways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Replacing the null values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Dropping the null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this data set I have dropped the null values.</a:t>
            </a: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163200" y="1218664"/>
            <a:ext cx="3549234" cy="2897372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algn="l">
              <a:spcAft>
                <a:spcPts val="1600"/>
              </a:spcAft>
            </a:pPr>
            <a:br>
              <a:rPr lang="en-US" sz="3200" kern="1200" dirty="0">
                <a:solidFill>
                  <a:srgbClr val="FFFFFF"/>
                </a:solidFill>
              </a:rPr>
            </a:br>
            <a:r>
              <a:rPr lang="en-US" sz="3200" kern="1200" dirty="0">
                <a:solidFill>
                  <a:srgbClr val="FFFFFF"/>
                </a:solidFill>
              </a:rPr>
              <a:t>The vaccines used till date are: 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3164543" y="1420032"/>
            <a:ext cx="506400" cy="2696004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64EF4D9-FBD0-FD49-BBF7-FCE8390EE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943" y="59543"/>
            <a:ext cx="3295315" cy="4741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79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6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595534" y="993400"/>
            <a:ext cx="4117524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6"/>
          <p:cNvSpPr txBox="1"/>
          <p:nvPr/>
        </p:nvSpPr>
        <p:spPr>
          <a:xfrm>
            <a:off x="-10050" y="831397"/>
            <a:ext cx="9144000" cy="396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51130F4-4182-B342-AE78-DF02873D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54171"/>
            <a:ext cx="4298899" cy="46854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51;p15">
            <a:extLst>
              <a:ext uri="{FF2B5EF4-FFF2-40B4-BE49-F238E27FC236}">
                <a16:creationId xmlns:a16="http://schemas.microsoft.com/office/drawing/2014/main" id="{6644BCF1-15CF-214C-986B-7A10AB1C2E29}"/>
              </a:ext>
            </a:extLst>
          </p:cNvPr>
          <p:cNvSpPr txBox="1">
            <a:spLocks/>
          </p:cNvSpPr>
          <p:nvPr/>
        </p:nvSpPr>
        <p:spPr>
          <a:xfrm>
            <a:off x="163200" y="1218664"/>
            <a:ext cx="3549234" cy="2897372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 algn="l">
              <a:spcAft>
                <a:spcPts val="1600"/>
              </a:spcAft>
            </a:pPr>
            <a:endParaRPr lang="en-US" sz="3200" kern="1200" dirty="0">
              <a:solidFill>
                <a:srgbClr val="FFFFFF"/>
              </a:solidFill>
            </a:endParaRPr>
          </a:p>
          <a:p>
            <a:pPr marL="450000" algn="l">
              <a:spcAft>
                <a:spcPts val="1600"/>
              </a:spcAft>
            </a:pPr>
            <a:r>
              <a:rPr lang="en-US" sz="3200" kern="1200" dirty="0">
                <a:solidFill>
                  <a:srgbClr val="FFFFFF"/>
                </a:solidFill>
              </a:rPr>
              <a:t>The </a:t>
            </a:r>
            <a:r>
              <a:rPr lang="en-US" sz="3200" dirty="0">
                <a:solidFill>
                  <a:srgbClr val="FFFFFF"/>
                </a:solidFill>
              </a:rPr>
              <a:t>vaccine count :</a:t>
            </a:r>
            <a:endParaRPr lang="en-US"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364;p16">
            <a:extLst>
              <a:ext uri="{FF2B5EF4-FFF2-40B4-BE49-F238E27FC236}">
                <a16:creationId xmlns:a16="http://schemas.microsoft.com/office/drawing/2014/main" id="{6AE692D7-B15C-954D-A580-BCB45DD80180}"/>
              </a:ext>
            </a:extLst>
          </p:cNvPr>
          <p:cNvSpPr/>
          <p:nvPr/>
        </p:nvSpPr>
        <p:spPr>
          <a:xfrm rot="10800000">
            <a:off x="3184929" y="1298448"/>
            <a:ext cx="506400" cy="2817588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1981</Words>
  <Application>Microsoft Macintosh PowerPoint</Application>
  <PresentationFormat>On-screen Show (16:9)</PresentationFormat>
  <Paragraphs>170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Roboto</vt:lpstr>
      <vt:lpstr>Arial</vt:lpstr>
      <vt:lpstr>Wingdings</vt:lpstr>
      <vt:lpstr>Simple Light</vt:lpstr>
      <vt:lpstr>PowerPoint Presentation</vt:lpstr>
      <vt:lpstr>Task:-</vt:lpstr>
      <vt:lpstr>About the Data set:</vt:lpstr>
      <vt:lpstr>Conti…</vt:lpstr>
      <vt:lpstr>Missing values in our data set:</vt:lpstr>
      <vt:lpstr>Plotting missing values of vaccination  using a heat map </vt:lpstr>
      <vt:lpstr>Treating missing values:</vt:lpstr>
      <vt:lpstr> The vaccines used till date are: </vt:lpstr>
      <vt:lpstr>PowerPoint Presentation</vt:lpstr>
      <vt:lpstr>Vaccine or combination of vaccines being used the most in the world currently: </vt:lpstr>
      <vt:lpstr>Plotting bar graph for Total vaccination w.r.t to country:</vt:lpstr>
      <vt:lpstr>Plotting bar graph for people fully vaccinated w.r.t to country:</vt:lpstr>
      <vt:lpstr>Plotting bar graph for Daily Vaccination per million w.r.t to country :</vt:lpstr>
      <vt:lpstr>Plotting bar graph for People Vaccinated w.r.t to country :</vt:lpstr>
      <vt:lpstr>The countries which has vaccinated more people are : </vt:lpstr>
      <vt:lpstr>Top 15 countries that have given most vaccinations till 13th April 2021</vt:lpstr>
      <vt:lpstr>Average daily vaccinations by country - Top 10 </vt:lpstr>
      <vt:lpstr>Top 10 countries vaccinations sorted by mean values: </vt:lpstr>
      <vt:lpstr>Timeline for vaccination for countries:</vt:lpstr>
      <vt:lpstr>Top 10 countries vaccinations sorted by total amount of vaccinations :</vt:lpstr>
      <vt:lpstr>Total Vaccinations per Country :</vt:lpstr>
      <vt:lpstr>  The name of vaccine used by the countries are:</vt:lpstr>
      <vt:lpstr>Trend of Total Vaccination : </vt:lpstr>
      <vt:lpstr>Trend of Total Vaccination (Conti…)  : </vt:lpstr>
      <vt:lpstr>PowerPoint Presentation</vt:lpstr>
      <vt:lpstr>Important summary of the data :</vt:lpstr>
      <vt:lpstr>Maximum percentage of people vaccinated in India :</vt:lpstr>
      <vt:lpstr>Maximum percentage of people fully vaccinated in India :</vt:lpstr>
      <vt:lpstr>Trend of vaccinations per million in India w.r.t date :</vt:lpstr>
      <vt:lpstr>Analysis for number of people vaccinated on daily basis:</vt:lpstr>
      <vt:lpstr>Trend for people vaccinated per hundred and people fully vaccinated per  hundred :</vt:lpstr>
      <vt:lpstr>Trend for people vaccinated and people fully vaccinated :</vt:lpstr>
      <vt:lpstr>Trend for number of total Vaccinations w.r.t date :</vt:lpstr>
      <vt:lpstr>Analytical distribution of number of people vaccinated :</vt:lpstr>
      <vt:lpstr>PowerPoint Presentation</vt:lpstr>
      <vt:lpstr>Total Vaccination vs country : </vt:lpstr>
      <vt:lpstr>Country vs People vaccinated : </vt:lpstr>
      <vt:lpstr>PowerPoint Presentation</vt:lpstr>
      <vt:lpstr>Total Vaccination vs country : </vt:lpstr>
      <vt:lpstr>Country vs People vaccinated : </vt:lpstr>
      <vt:lpstr>PowerPoint Presentation</vt:lpstr>
      <vt:lpstr>Country vs Total Vaccination : </vt:lpstr>
      <vt:lpstr>Country vs People vaccinated : </vt:lpstr>
      <vt:lpstr>PowerPoint Presentation</vt:lpstr>
      <vt:lpstr>Country vs Total Vaccination : </vt:lpstr>
      <vt:lpstr>Country vs People vaccinated : </vt:lpstr>
      <vt:lpstr>PowerPoint Presentation</vt:lpstr>
      <vt:lpstr>Country vs Total Vaccination : </vt:lpstr>
      <vt:lpstr>Country vs People vaccinated : </vt:lpstr>
      <vt:lpstr>PowerPoint Presentation</vt:lpstr>
      <vt:lpstr>Country vs Total Vaccination : </vt:lpstr>
      <vt:lpstr>Country vs People vaccinated : </vt:lpstr>
      <vt:lpstr>PowerPoint Presentation</vt:lpstr>
      <vt:lpstr>Country vs Total Vaccination : </vt:lpstr>
      <vt:lpstr>Country vs People vaccinated : 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Patil, Priyal K</cp:lastModifiedBy>
  <cp:revision>34</cp:revision>
  <dcterms:modified xsi:type="dcterms:W3CDTF">2021-05-09T12:34:37Z</dcterms:modified>
</cp:coreProperties>
</file>