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9900"/>
    <a:srgbClr val="C8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>
        <p:scale>
          <a:sx n="68" d="100"/>
          <a:sy n="68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FCD1CCF-2A80-43FD-85F6-0EE2E7CE6BDE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A646235-F281-4237-8EFB-AC945EA9CD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6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1C8577D-4CF7-48FE-914F-0C20D2A7C629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52D7F3A-B389-4453-898B-EFD6198B23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2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7F3A-B389-4453-898B-EFD6198B23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7F3A-B389-4453-898B-EFD6198B23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60000">
              <a:schemeClr val="accent1">
                <a:lumMod val="60000"/>
                <a:lumOff val="4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strips dir="rd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3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5.jpeg"/><Relationship Id="rId4" Type="http://schemas.openxmlformats.org/officeDocument/2006/relationships/image" Target="../media/image17.jpe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23528" y="1844824"/>
            <a:ext cx="4680520" cy="33123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79512" y="188640"/>
            <a:ext cx="8784976" cy="1656184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50800"/>
                <a:solidFill>
                  <a:srgbClr val="C00000"/>
                </a:solidFill>
                <a:effectLst/>
                <a:uLnTx/>
                <a:uFillTx/>
                <a:latin typeface="Imperial One" pitchFamily="2" charset="0"/>
                <a:ea typeface="+mn-ea"/>
                <a:cs typeface="+mn-cs"/>
              </a:rPr>
              <a:t>В ПОМЕЩЕНИИ ОКАЗАЛАСЬ БОМБА</a:t>
            </a:r>
            <a:endParaRPr kumimoji="0" lang="ru-RU" sz="4000" b="1" i="0" u="none" strike="noStrike" kern="1200" cap="none" spc="0" normalizeH="0" baseline="0" noProof="0" dirty="0">
              <a:ln w="50800"/>
              <a:solidFill>
                <a:srgbClr val="C00000"/>
              </a:solidFill>
              <a:effectLst/>
              <a:uLnTx/>
              <a:uFillTx/>
              <a:latin typeface="Imperial One" pitchFamily="2" charset="0"/>
              <a:ea typeface="+mn-ea"/>
              <a:cs typeface="+mn-cs"/>
            </a:endParaRPr>
          </a:p>
        </p:txBody>
      </p:sp>
      <p:pic>
        <p:nvPicPr>
          <p:cNvPr id="25602" name="Picture 2" descr="C:\Users\admin\Desktop\untitle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7536" y="1916832"/>
            <a:ext cx="4524503" cy="3240360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52120" y="3861048"/>
            <a:ext cx="2880320" cy="213252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кругленный прямоугольник 7"/>
          <p:cNvSpPr/>
          <p:nvPr/>
        </p:nvSpPr>
        <p:spPr>
          <a:xfrm>
            <a:off x="5652120" y="3861048"/>
            <a:ext cx="2880320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980728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ОКАЗАТЬ </a:t>
            </a:r>
          </a:p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ПЕРВУЮ МЕДИЦИНСКУЮ ПОМОЩЬ ПОСТРАДАВШИМ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2120" y="495096"/>
            <a:ext cx="5111968" cy="3798000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6156176" y="1052736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3" cstate="print"/>
          <a:srcRect l="26157"/>
          <a:stretch>
            <a:fillRect/>
          </a:stretch>
        </p:blipFill>
        <p:spPr bwMode="auto">
          <a:xfrm>
            <a:off x="5796136" y="4005064"/>
            <a:ext cx="3007117" cy="2288631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796136" y="4005064"/>
            <a:ext cx="3024336" cy="230425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yumtoyikes.com/wp-content/uploads/2015/07/first-aid.jpg"/>
          <p:cNvPicPr>
            <a:picLocks noChangeAspect="1" noChangeArrowheads="1"/>
          </p:cNvPicPr>
          <p:nvPr/>
        </p:nvPicPr>
        <p:blipFill>
          <a:blip r:embed="rId4" cstate="print"/>
          <a:srcRect l="17304" r="14496"/>
          <a:stretch>
            <a:fillRect/>
          </a:stretch>
        </p:blipFill>
        <p:spPr bwMode="auto">
          <a:xfrm>
            <a:off x="1979712" y="4653136"/>
            <a:ext cx="1584000" cy="1432979"/>
          </a:xfrm>
          <a:prstGeom prst="round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1979712" y="4653136"/>
            <a:ext cx="1584176" cy="144016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48264" y="3789040"/>
            <a:ext cx="2160000" cy="1656184"/>
          </a:xfrm>
          <a:prstGeom prst="rect">
            <a:avLst/>
          </a:prstGeom>
          <a:noFill/>
          <a:effectLst/>
        </p:spPr>
      </p:pic>
      <p:pic>
        <p:nvPicPr>
          <p:cNvPr id="49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4" cstate="print"/>
          <a:srcRect l="4694"/>
          <a:stretch>
            <a:fillRect/>
          </a:stretch>
        </p:blipFill>
        <p:spPr bwMode="auto">
          <a:xfrm>
            <a:off x="4788024" y="3789040"/>
            <a:ext cx="2160240" cy="1728192"/>
          </a:xfrm>
          <a:prstGeom prst="rect">
            <a:avLst/>
          </a:prstGeom>
          <a:noFill/>
          <a:effectLst/>
        </p:spPr>
      </p:pic>
      <p:pic>
        <p:nvPicPr>
          <p:cNvPr id="48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5" cstate="print"/>
          <a:srcRect r="4741"/>
          <a:stretch>
            <a:fillRect/>
          </a:stretch>
        </p:blipFill>
        <p:spPr bwMode="auto">
          <a:xfrm>
            <a:off x="2699792" y="3789040"/>
            <a:ext cx="2088232" cy="1692008"/>
          </a:xfrm>
          <a:prstGeom prst="rect">
            <a:avLst/>
          </a:prstGeom>
          <a:noFill/>
          <a:effectLst/>
        </p:spPr>
      </p:pic>
      <p:pic>
        <p:nvPicPr>
          <p:cNvPr id="46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788024" y="1340768"/>
            <a:ext cx="2160240" cy="1795136"/>
          </a:xfrm>
          <a:prstGeom prst="rect">
            <a:avLst/>
          </a:prstGeom>
          <a:noFill/>
          <a:effectLst/>
        </p:spPr>
      </p:pic>
      <p:pic>
        <p:nvPicPr>
          <p:cNvPr id="47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7" cstate="print"/>
          <a:srcRect t="11278" r="9859" b="4999"/>
          <a:stretch>
            <a:fillRect/>
          </a:stretch>
        </p:blipFill>
        <p:spPr bwMode="auto">
          <a:xfrm>
            <a:off x="6948264" y="1340768"/>
            <a:ext cx="2160000" cy="1800200"/>
          </a:xfrm>
          <a:prstGeom prst="rect">
            <a:avLst/>
          </a:prstGeom>
          <a:noFill/>
          <a:effectLst/>
        </p:spPr>
      </p:pic>
      <p:pic>
        <p:nvPicPr>
          <p:cNvPr id="45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8" cstate="print"/>
          <a:srcRect l="8926" r="10742"/>
          <a:stretch>
            <a:fillRect/>
          </a:stretch>
        </p:blipFill>
        <p:spPr bwMode="auto">
          <a:xfrm>
            <a:off x="2699792" y="1340768"/>
            <a:ext cx="2160240" cy="180020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36504" y="44624"/>
            <a:ext cx="9072000" cy="9087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188640"/>
            <a:ext cx="6912768" cy="792088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rgbClr val="C00000"/>
                </a:solidFill>
                <a:latin typeface="a_MachinaOrtoSht" pitchFamily="82" charset="-52"/>
              </a:rPr>
              <a:t>В ПОМЕЩЕНИИ ОКАЗАЛАСЬ БОМБА</a:t>
            </a:r>
            <a:endParaRPr lang="ru-RU" sz="3600" b="1" dirty="0">
              <a:ln w="50800"/>
              <a:solidFill>
                <a:srgbClr val="C00000"/>
              </a:solidFill>
              <a:latin typeface="a_MachinaOrtoSht" pitchFamily="82" charset="-52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971600" y="0"/>
            <a:ext cx="1152128" cy="792088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 w="50800"/>
                <a:solidFill>
                  <a:srgbClr val="FF9900"/>
                </a:solidFill>
                <a:effectLst/>
                <a:uLnTx/>
                <a:uFillTx/>
                <a:latin typeface="a_MachinaOrtoSht" pitchFamily="82" charset="-52"/>
                <a:ea typeface="+mn-ea"/>
                <a:cs typeface="+mn-cs"/>
              </a:rPr>
              <a:t>ЧС</a:t>
            </a:r>
            <a:endParaRPr kumimoji="0" lang="ru-RU" sz="6000" b="1" i="0" u="none" strike="noStrike" kern="1200" cap="none" spc="0" normalizeH="0" baseline="0" noProof="0" dirty="0">
              <a:ln w="50800"/>
              <a:solidFill>
                <a:srgbClr val="FF9900"/>
              </a:solidFill>
              <a:effectLst/>
              <a:uLnTx/>
              <a:uFillTx/>
              <a:latin typeface="a_MachinaOrtoSht" pitchFamily="82" charset="-52"/>
              <a:ea typeface="+mn-ea"/>
              <a:cs typeface="+mn-cs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50091"/>
              </p:ext>
            </p:extLst>
          </p:nvPr>
        </p:nvGraphicFramePr>
        <p:xfrm>
          <a:off x="47408" y="903001"/>
          <a:ext cx="9061096" cy="595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1932344"/>
                <a:gridCol w="360040"/>
                <a:gridCol w="2112235"/>
                <a:gridCol w="2112235"/>
                <a:gridCol w="2184242"/>
              </a:tblGrid>
              <a:tr h="468000">
                <a:tc gridSpan="3"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000">
                <a:tc rowSpan="5">
                  <a:txBody>
                    <a:bodyPr/>
                    <a:lstStyle/>
                    <a:p>
                      <a:pPr algn="ctr"/>
                      <a:r>
                        <a:rPr lang="ru-RU" sz="140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РЕЖИМ</a:t>
                      </a:r>
                      <a:r>
                        <a:rPr lang="ru-RU" sz="1400" baseline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 ПОВЫШЕННОЙ ГОТОВНОСТИ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vert="vert270"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40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РЕЖИМ ЧРЕЗВЫЧАЙНОЙ СИТУАЦИИ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vert="vert270"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56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65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35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96000">
                <a:tc gridSpan="3"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 Black" pitchFamily="34" charset="0"/>
                        </a:rPr>
                        <a:t>ПРАВИЛА БЕЗОПАСНОГО ПОВЕДЕНИЯ</a:t>
                      </a:r>
                      <a:endParaRPr lang="ru-RU" sz="18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Arial Black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395536" y="1484784"/>
            <a:ext cx="2028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ПРИ УГРОЗЕ ВЗРЫВА:</a:t>
            </a:r>
            <a:endParaRPr lang="ru-RU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857817" y="980728"/>
            <a:ext cx="5825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В СЛУЧАЕ СРАБАТЫВАНИЯ ВЗРЫВНОГО УСТРОЙСТВА:</a:t>
            </a:r>
            <a:endParaRPr lang="ru-RU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6" name="Подзаголовок 2"/>
          <p:cNvSpPr txBox="1">
            <a:spLocks/>
          </p:cNvSpPr>
          <p:nvPr/>
        </p:nvSpPr>
        <p:spPr>
          <a:xfrm>
            <a:off x="7020272" y="5517232"/>
            <a:ext cx="2123728" cy="79208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R="36576" lvl="0" algn="ctr">
              <a:buClr>
                <a:schemeClr val="accent1"/>
              </a:buClr>
              <a:buSzPct val="80000"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ОРГАНИЗОВАТЬ ПОИСК ОТСУТСТВУЮЩИХ НА ПУНКТЕ СБОРА,</a:t>
            </a:r>
          </a:p>
          <a:p>
            <a:pPr marR="36576" lvl="0" algn="ctr">
              <a:buClr>
                <a:schemeClr val="accent1"/>
              </a:buClr>
              <a:buSzPct val="80000"/>
            </a:pPr>
            <a:r>
              <a:rPr kumimoji="0" lang="ru-RU" sz="1000" i="0" u="none" strike="noStrike" kern="1200" normalizeH="0" baseline="0" noProof="0" dirty="0" smtClean="0">
                <a:solidFill>
                  <a:schemeClr val="bg1"/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ОКАЗАТЬ ПЕРВУЮ МЕДИЦИНСКУЮ</a:t>
            </a:r>
            <a:r>
              <a:rPr kumimoji="0" lang="ru-RU" sz="10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 ПОМОЩЬ ПОСТРАДАВШИМ</a:t>
            </a:r>
            <a:endParaRPr kumimoji="0" lang="ru-RU" sz="1000" i="0" u="none" strike="noStrike" kern="1200" normalizeH="0" baseline="0" noProof="0" dirty="0">
              <a:solidFill>
                <a:schemeClr val="bg1"/>
              </a:solidFill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026" name="Picture 2" descr="D:\ЕЛЕНА\СЕРГЕЙ ВИТАЛЬЕВИЧ\Символика ДНР, Тореза\1411647174_gerb-dn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104017"/>
            <a:ext cx="936104" cy="7326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Прямоугольник 29"/>
          <p:cNvSpPr/>
          <p:nvPr/>
        </p:nvSpPr>
        <p:spPr>
          <a:xfrm>
            <a:off x="395536" y="940658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 smtClean="0">
                <a:latin typeface="Arial Black" pitchFamily="34" charset="0"/>
              </a:rPr>
              <a:t>ПРЕДУПРЕЖДЕНИЕ, СПАСЕНИЕ, ПОМОЩЬ</a:t>
            </a:r>
            <a:endParaRPr lang="ru-RU" sz="1000" dirty="0">
              <a:latin typeface="Arial Black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95536" y="2348880"/>
            <a:ext cx="20162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576" lvl="0" algn="ctr">
              <a:buClr>
                <a:schemeClr val="accent1"/>
              </a:buClr>
              <a:buSzPct val="80000"/>
              <a:defRPr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СООБЩИТЬ О ПОЛУЧЕННОЙ ИНФОРМАЦИИ В УВД, УПРАВЛЕНИЕ ГОЧС, ВЫШЕСТОЯЩУЮ </a:t>
            </a:r>
          </a:p>
          <a:p>
            <a:pPr marR="36576" lvl="0" algn="ctr">
              <a:buClr>
                <a:schemeClr val="accent1"/>
              </a:buClr>
              <a:buSzPct val="80000"/>
              <a:defRPr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ОРГАНИЗАЦИЮ </a:t>
            </a:r>
          </a:p>
          <a:p>
            <a:pPr marR="36576" lvl="0" algn="ctr">
              <a:buClr>
                <a:schemeClr val="accent1"/>
              </a:buClr>
              <a:buSzPct val="80000"/>
              <a:defRPr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(Ч+15 МИН) ;</a:t>
            </a:r>
          </a:p>
          <a:p>
            <a:pPr marR="36576" algn="ctr">
              <a:buClr>
                <a:schemeClr val="accent1"/>
              </a:buClr>
              <a:buSzPct val="80000"/>
              <a:defRPr/>
            </a:pPr>
            <a:endParaRPr lang="ru-RU" sz="10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R="36576" algn="ctr">
              <a:buClr>
                <a:schemeClr val="accent1"/>
              </a:buClr>
              <a:buSzPct val="80000"/>
              <a:defRPr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ПРЕКРАТИТЬ РАБОТЫ, ЭВАКУИРОВАТЬ ЛЮДЕЙ, ПРОВЕРИТЬ НАЛИЧИЕ СОТРУДНИКОВ НА ПУНКТЕ СБОРА; </a:t>
            </a:r>
          </a:p>
          <a:p>
            <a:pPr marR="36576" algn="ctr">
              <a:buClr>
                <a:schemeClr val="accent1"/>
              </a:buClr>
              <a:buSzPct val="80000"/>
              <a:defRPr/>
            </a:pPr>
            <a:endParaRPr lang="ru-RU" sz="10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R="36576" algn="ctr">
              <a:buClr>
                <a:schemeClr val="accent1"/>
              </a:buClr>
              <a:buSzPct val="80000"/>
              <a:defRPr/>
            </a:pPr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ВВЕСТИ В ОБСТАНОВКУ ПРИБЫВШИЕ ДЛЯ ОБСЛЕДОВАНИЯ ТЕРРИТОРИИ ОПЕРАТИВНЫЕ ГРУППЫ. РАБОТА ВОЗОБНОВЛЯЕТСЯ ПОСЛЕ ПОЛУЧЕНИЯ РАЗРЕШАЮЩЕГО ДОКУМЕНТА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699792" y="3140968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СООБЩИТЬ О ВЗРЫВЕ В УВД, ДЕЖУРНОМУ ПО УПРАВЛЕНИЮ ГОЧС ИЛИ ПО ТЕЛЕФОНУ «101» </a:t>
            </a:r>
            <a:endParaRPr lang="ru-RU" sz="10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788024" y="3153162"/>
            <a:ext cx="21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ПРИСТУПИТЬ К ОРГАНИЗАЦИИ И ПРОВЕДЕНИЮ АВАРИЙНО-СПАСАТЕЛЬНЫХ РАБОТ </a:t>
            </a:r>
            <a:endParaRPr lang="ru-RU" sz="10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966520" y="3212976"/>
            <a:ext cx="20699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ЭВАКУИРОВАТЬ ПОСЕТИТЕЛЕЙ И ПЕРСОНАЛ УЧРЕЖДЕНИЯ </a:t>
            </a:r>
            <a:endParaRPr lang="ru-RU" sz="10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646040" y="5517232"/>
            <a:ext cx="2213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ДО ПРИЕЗДА ОПЕРАТИВНЫХ ГРУПП ВЫСТАВИТЬ ОЦЕПЛЕНИЕ ДЛЯ ИСКЛЮЧЕНИЯ ДОСТУПА ПОСТОРОННИХ К МЕСТУ ВЗРЫВА (Ч+15МИН)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860032" y="5589240"/>
            <a:ext cx="1980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ПРОВЕСТИ ПРОВЕРКУ НАЛИЧИЯ СОТРУДНИКОВ НА ПУНКТЕ СБОРА </a:t>
            </a:r>
          </a:p>
          <a:p>
            <a:pPr algn="ctr"/>
            <a:r>
              <a:rPr lang="ru-RU" sz="1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(Ч+15 МИН) 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/>
          <p:cNvSpPr txBox="1">
            <a:spLocks/>
          </p:cNvSpPr>
          <p:nvPr/>
        </p:nvSpPr>
        <p:spPr>
          <a:xfrm>
            <a:off x="179512" y="116632"/>
            <a:ext cx="8784976" cy="17526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50800"/>
                <a:solidFill>
                  <a:srgbClr val="C00000"/>
                </a:solidFill>
                <a:effectLst/>
                <a:uLnTx/>
                <a:uFillTx/>
                <a:latin typeface="Imperial One" pitchFamily="2" charset="0"/>
                <a:ea typeface="+mn-ea"/>
                <a:cs typeface="+mn-cs"/>
              </a:rPr>
              <a:t>ПРИ УГРОЗЕ 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50800"/>
                <a:solidFill>
                  <a:srgbClr val="C00000"/>
                </a:solidFill>
                <a:effectLst/>
                <a:uLnTx/>
                <a:uFillTx/>
                <a:latin typeface="Imperial One" pitchFamily="2" charset="0"/>
                <a:ea typeface="+mn-ea"/>
                <a:cs typeface="+mn-cs"/>
              </a:rPr>
              <a:t>ВЗРЫВА </a:t>
            </a:r>
            <a:endParaRPr kumimoji="0" lang="ru-RU" sz="4000" b="1" i="0" u="none" strike="noStrike" kern="1200" cap="none" spc="0" normalizeH="0" baseline="0" noProof="0" dirty="0">
              <a:ln w="50800"/>
              <a:solidFill>
                <a:srgbClr val="C00000"/>
              </a:solidFill>
              <a:effectLst/>
              <a:uLnTx/>
              <a:uFillTx/>
              <a:latin typeface="Imperial One" pitchFamily="2" charset="0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528" y="1772816"/>
            <a:ext cx="3528392" cy="25922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3563888" y="1484784"/>
            <a:ext cx="5580112" cy="17526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СООБЩИТЬ О ПОЛУЧЕННОЙ ИНФОРМАЦИИ В УВД, УПРАВЛЕНИЕ ГОЧС, ВЫШЕСТОЯЩУЮ 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ОРГАНИЗАЦИЮ (Ч+15 МИН) ;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ПРЕКРАТИТЬ РАБОТЫ, ЭВАКУИРОВАТЬ ЛЮДЕЙ, ПРОВЕРИТЬ НАЛИЧИЕ СОТРУДНИКОВ НА ПУНКТЕ СБОРА;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200" b="1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200" b="1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  <a:endParaRPr kumimoji="0" lang="ru-RU" sz="2200" b="1" i="0" u="none" strike="noStrike" kern="1200" normalizeH="0" baseline="0" noProof="0" dirty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Солнце 6"/>
          <p:cNvSpPr/>
          <p:nvPr/>
        </p:nvSpPr>
        <p:spPr>
          <a:xfrm>
            <a:off x="3707904" y="1556792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олнце 13"/>
          <p:cNvSpPr/>
          <p:nvPr/>
        </p:nvSpPr>
        <p:spPr>
          <a:xfrm>
            <a:off x="4139952" y="3573016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9904" y="1867871"/>
            <a:ext cx="3420008" cy="247390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5301208"/>
            <a:ext cx="8964488" cy="1556792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ВВЕСТИ В ОБСТАНОВКУ ПРИБЫВШИЕ ДЛЯ ОБСЛЕДОВАНИЯ ТЕРРИТОРИИ ОПЕРАТИВНЫЕ ГРУППЫ. РАБОТА ВОЗОБНОВЛЯЕТСЯ ПОСЛЕ ПОЛУЧЕНИЯ РАЗРЕШАЮЩЕГО ДОКУМЕНТА 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200" b="1" i="0" u="none" strike="noStrike" kern="1200" cap="none" spc="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ru-RU" sz="2200" b="1" dirty="0" smtClean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200" b="1" i="0" u="none" strike="noStrike" kern="1200" cap="none" spc="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 w="50800"/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Солнце 9"/>
          <p:cNvSpPr/>
          <p:nvPr/>
        </p:nvSpPr>
        <p:spPr>
          <a:xfrm>
            <a:off x="611560" y="5373216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1556792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admin\Desktop\Новая папка\bimg716300.jpg"/>
          <p:cNvPicPr>
            <a:picLocks noChangeAspect="1" noChangeArrowheads="1"/>
          </p:cNvPicPr>
          <p:nvPr/>
        </p:nvPicPr>
        <p:blipFill>
          <a:blip r:embed="rId2" cstate="print"/>
          <a:srcRect l="5688"/>
          <a:stretch>
            <a:fillRect/>
          </a:stretch>
        </p:blipFill>
        <p:spPr bwMode="auto">
          <a:xfrm>
            <a:off x="251519" y="1628800"/>
            <a:ext cx="5107019" cy="381642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5580112" y="2348880"/>
            <a:ext cx="3384376" cy="17526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 w="50800"/>
                <a:solidFill>
                  <a:srgbClr val="C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В СЛУЧАЕ СРАБАТЫВАНИЯ ВЗРЫВНОГО УСТРОЙСТВА:</a:t>
            </a:r>
            <a:endParaRPr kumimoji="0" lang="ru-RU" sz="2200" b="1" i="0" u="none" strike="noStrike" kern="1200" cap="none" spc="0" normalizeH="0" baseline="0" noProof="0" dirty="0">
              <a:ln w="50800"/>
              <a:solidFill>
                <a:srgbClr val="C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098" name="Picture 2" descr="http://zviter.ru/mw/49/plamya_kostra_ogon_1600x1280.jpg"/>
          <p:cNvPicPr>
            <a:picLocks noChangeAspect="1" noChangeArrowheads="1"/>
          </p:cNvPicPr>
          <p:nvPr/>
        </p:nvPicPr>
        <p:blipFill>
          <a:blip r:embed="rId3" cstate="print"/>
          <a:srcRect l="6667"/>
          <a:stretch>
            <a:fillRect/>
          </a:stretch>
        </p:blipFill>
        <p:spPr bwMode="auto">
          <a:xfrm>
            <a:off x="6156176" y="4365104"/>
            <a:ext cx="2160240" cy="1728192"/>
          </a:xfrm>
          <a:prstGeom prst="round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6156176" y="4365104"/>
            <a:ext cx="2160240" cy="172819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dirty="0" smtClean="0">
                <a:ln w="50800"/>
                <a:solidFill>
                  <a:srgbClr val="C00000"/>
                </a:solidFill>
                <a:latin typeface="Imperial One" pitchFamily="2" charset="0"/>
              </a:rPr>
              <a:t>ВЗРЫВ НА ПРЕДПРИЯТИИ</a:t>
            </a:r>
            <a:endParaRPr lang="ru-RU" sz="4000" b="1" dirty="0">
              <a:ln w="50800"/>
              <a:solidFill>
                <a:srgbClr val="C00000"/>
              </a:solidFill>
              <a:latin typeface="Imperial One" pitchFamily="2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1268760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СООБЩИТЬ О ВЗРЫВЕ В УВД, ДЕЖУРНОМУ ПО УПРАВЛЕНИЮ ГОЧС ИЛИ ПО ТЕЛЕФОНУ «101» 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2" cstate="print"/>
          <a:srcRect r="6163"/>
          <a:stretch>
            <a:fillRect/>
          </a:stretch>
        </p:blipFill>
        <p:spPr bwMode="auto">
          <a:xfrm>
            <a:off x="251520" y="476672"/>
            <a:ext cx="5040560" cy="381642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5724128" y="1340768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27310" y="4437112"/>
            <a:ext cx="3265116" cy="2160000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508104" y="4437112"/>
            <a:ext cx="3312368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764704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НЕМЕДЛЕННО ПРИСТУПИТЬ К ОРГАНИЗАЦИИ И ПРОВЕДЕНИЮ АВАРИЙНО-СПАСАТЕЛЬНЫХ И ДРУГИХ НЕОТЛОЖНЫХ РАБОТ 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2120" y="500160"/>
            <a:ext cx="5064000" cy="3787872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5796136" y="836712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yumtoyikes.com/wp-content/uploads/2015/07/first-aid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52120" y="4365104"/>
            <a:ext cx="3312368" cy="2124000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652120" y="4365104"/>
            <a:ext cx="3312368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4" cstate="print"/>
          <a:srcRect l="8890" t="26670" r="33326"/>
          <a:stretch>
            <a:fillRect/>
          </a:stretch>
        </p:blipFill>
        <p:spPr bwMode="auto">
          <a:xfrm>
            <a:off x="3275856" y="4581128"/>
            <a:ext cx="2127831" cy="1800200"/>
          </a:xfrm>
          <a:prstGeom prst="round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3275857" y="4581128"/>
            <a:ext cx="2160240" cy="180020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s2.mzstatic.com/image/pf/us/r30/Purple2/v4/88/f1/50/88f15067-f6f5-79af-ba30-61886cfd0ff3/mzl.bzubojjm.png"/>
          <p:cNvPicPr>
            <a:picLocks noChangeAspect="1" noChangeArrowheads="1"/>
          </p:cNvPicPr>
          <p:nvPr/>
        </p:nvPicPr>
        <p:blipFill>
          <a:blip r:embed="rId2" cstate="print"/>
          <a:srcRect l="3532" t="3532" r="2861" b="2861"/>
          <a:stretch>
            <a:fillRect/>
          </a:stretch>
        </p:blipFill>
        <p:spPr bwMode="auto">
          <a:xfrm>
            <a:off x="6300192" y="2204864"/>
            <a:ext cx="1872208" cy="1872208"/>
          </a:xfrm>
          <a:prstGeom prst="roundRect">
            <a:avLst/>
          </a:prstGeom>
          <a:noFill/>
        </p:spPr>
      </p:pic>
      <p:sp>
        <p:nvSpPr>
          <p:cNvPr id="11" name="Скругленный прямоугольник 10"/>
          <p:cNvSpPr/>
          <p:nvPr/>
        </p:nvSpPr>
        <p:spPr>
          <a:xfrm>
            <a:off x="6300192" y="2204864"/>
            <a:ext cx="1872208" cy="1872208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332656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ЭВАКУИРОВАТЬ ПОСЕТИТЕЛЕЙ И ПЕРСОНАЛ УЧРЕЖДЕНИЯ 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3" cstate="print"/>
          <a:srcRect t="11278" r="9859" b="4999"/>
          <a:stretch>
            <a:fillRect/>
          </a:stretch>
        </p:blipFill>
        <p:spPr bwMode="auto">
          <a:xfrm>
            <a:off x="251520" y="476672"/>
            <a:ext cx="5112568" cy="381642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5652120" y="404664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399259" y="4509120"/>
            <a:ext cx="3242026" cy="2160000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364088" y="4509120"/>
            <a:ext cx="3312368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692696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ДО ПРИЕЗДА ОПЕРАТИВНЫХ ГРУПП ВЫСТАВИТЬ ОЦЕПЛЕНИЕ ДЛЯ ИСКЛЮЧЕНИЯ ДОСТУПА ПОСТОРОННИХ К МЕСТУ ВЗРЫВА</a:t>
            </a:r>
          </a:p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(Ч+15 МИН)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2" cstate="print"/>
          <a:srcRect r="4741"/>
          <a:stretch>
            <a:fillRect/>
          </a:stretch>
        </p:blipFill>
        <p:spPr bwMode="auto">
          <a:xfrm>
            <a:off x="251520" y="476672"/>
            <a:ext cx="5112568" cy="381642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5868144" y="764704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3" cstate="print">
            <a:lum contrast="7000"/>
          </a:blip>
          <a:stretch>
            <a:fillRect/>
          </a:stretch>
        </p:blipFill>
        <p:spPr bwMode="auto">
          <a:xfrm>
            <a:off x="5436096" y="4437112"/>
            <a:ext cx="3312368" cy="2160000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436096" y="4437112"/>
            <a:ext cx="3312368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476672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ПРОВЕСТИ ПРОВЕРКУ НАЛИЧИЯ СОТРУДНИКОВ НА ПУНКТЕ СБОРА</a:t>
            </a:r>
          </a:p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(Ч+15 МИН)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3" cstate="print"/>
          <a:srcRect l="1408"/>
          <a:stretch>
            <a:fillRect/>
          </a:stretch>
        </p:blipFill>
        <p:spPr bwMode="auto">
          <a:xfrm>
            <a:off x="251520" y="476672"/>
            <a:ext cx="5112568" cy="381642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6012160" y="548680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4" cstate="print"/>
          <a:srcRect t="15153"/>
          <a:stretch>
            <a:fillRect/>
          </a:stretch>
        </p:blipFill>
        <p:spPr bwMode="auto">
          <a:xfrm>
            <a:off x="4499992" y="4653136"/>
            <a:ext cx="2976011" cy="2015984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4499992" y="4653136"/>
            <a:ext cx="2952328" cy="2016224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C:\Users\admin\Desktop\56b15d7639834a43ab17a2caf6d4198f-800x6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492896"/>
            <a:ext cx="2952328" cy="2016224"/>
          </a:xfrm>
          <a:prstGeom prst="roundRect">
            <a:avLst/>
          </a:prstGeom>
          <a:noFill/>
        </p:spPr>
      </p:pic>
      <p:sp>
        <p:nvSpPr>
          <p:cNvPr id="15" name="Скругленный прямоугольник 14"/>
          <p:cNvSpPr/>
          <p:nvPr/>
        </p:nvSpPr>
        <p:spPr>
          <a:xfrm>
            <a:off x="5796136" y="2492896"/>
            <a:ext cx="2952328" cy="2016224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79512" y="404664"/>
            <a:ext cx="5256584" cy="388843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3600" y="1484784"/>
            <a:ext cx="3600400" cy="1752600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 pitchFamily="34" charset="0"/>
              </a:rPr>
              <a:t>ОРГАНИЗОВАТЬ ПОИСК ОТСУТСТВУЮЩИХ НА ПУНКТЕ СБОРА</a:t>
            </a:r>
            <a:endParaRPr lang="ru-RU" sz="2200" b="1" dirty="0">
              <a:ln w="50800"/>
              <a:solidFill>
                <a:schemeClr val="bg1">
                  <a:shade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2" descr="C:\Users\admin\Desktop\Новая папка\bimg716300.jpg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1660" y="495096"/>
            <a:ext cx="5082428" cy="3798000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Солнце 6"/>
          <p:cNvSpPr/>
          <p:nvPr/>
        </p:nvSpPr>
        <p:spPr>
          <a:xfrm>
            <a:off x="5652120" y="1556792"/>
            <a:ext cx="288032" cy="288032"/>
          </a:xfrm>
          <a:prstGeom prst="sun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 descr="C:\Users\admin\Desktop\Безымянный0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08104" y="4437112"/>
            <a:ext cx="3312368" cy="2160000"/>
          </a:xfrm>
          <a:prstGeom prst="round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5508104" y="4437112"/>
            <a:ext cx="3312368" cy="216024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5" name="Picture 1" descr="C:\Users\admin\Desktop\1_534b82362b0e8534b82362b123.jpg"/>
          <p:cNvPicPr>
            <a:picLocks noChangeAspect="1" noChangeArrowheads="1"/>
          </p:cNvPicPr>
          <p:nvPr/>
        </p:nvPicPr>
        <p:blipFill>
          <a:blip r:embed="rId4" cstate="print"/>
          <a:srcRect b="13312"/>
          <a:stretch>
            <a:fillRect/>
          </a:stretch>
        </p:blipFill>
        <p:spPr bwMode="auto">
          <a:xfrm>
            <a:off x="1835696" y="4653136"/>
            <a:ext cx="1942356" cy="1683784"/>
          </a:xfrm>
          <a:prstGeom prst="roundRect">
            <a:avLst/>
          </a:prstGeom>
          <a:noFill/>
        </p:spPr>
      </p:pic>
      <p:sp>
        <p:nvSpPr>
          <p:cNvPr id="13" name="Скругленный прямоугольник 12"/>
          <p:cNvSpPr/>
          <p:nvPr/>
        </p:nvSpPr>
        <p:spPr>
          <a:xfrm>
            <a:off x="1835696" y="4653136"/>
            <a:ext cx="1944216" cy="1656184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2443</TotalTime>
  <Words>281</Words>
  <Application>Microsoft Office PowerPoint</Application>
  <PresentationFormat>Экран (4:3)</PresentationFormat>
  <Paragraphs>58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324</cp:revision>
  <dcterms:created xsi:type="dcterms:W3CDTF">2016-01-11T10:50:24Z</dcterms:created>
  <dcterms:modified xsi:type="dcterms:W3CDTF">2016-04-11T09:15:51Z</dcterms:modified>
</cp:coreProperties>
</file>