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DB83D-E19B-4A0D-9A7D-BC6A286810A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F702AF6-5C1C-4858-B71C-710DF9FB59C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baseline="0" dirty="0"/>
            <a:t>It has the socio-economic and firmographic features of about  2200 customers who were contacted through a marketing campaign. Encompasses 39 variables and 2205 rows, including duplicate entries. </a:t>
          </a:r>
          <a:endParaRPr lang="en-US" dirty="0"/>
        </a:p>
      </dgm:t>
    </dgm:pt>
    <dgm:pt modelId="{D0FAB4C7-ADB5-43AA-AF45-54197500AE90}" type="parTrans" cxnId="{FA7A9F9E-C389-4EF6-8AD7-D788E04E11B0}">
      <dgm:prSet/>
      <dgm:spPr/>
      <dgm:t>
        <a:bodyPr/>
        <a:lstStyle/>
        <a:p>
          <a:endParaRPr lang="en-US"/>
        </a:p>
      </dgm:t>
    </dgm:pt>
    <dgm:pt modelId="{7566C2F9-31E0-40BF-A992-CA747D8108F9}" type="sibTrans" cxnId="{FA7A9F9E-C389-4EF6-8AD7-D788E04E11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05C6A3-A55C-456C-A0B9-759894342F4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baseline="0"/>
            <a:t>It is an imbalanced dataset where the response variable is not equally distributed.</a:t>
          </a:r>
          <a:endParaRPr lang="en-US"/>
        </a:p>
      </dgm:t>
    </dgm:pt>
    <dgm:pt modelId="{DAABDE28-ED36-4A6A-B1CF-60A1BE126C64}" type="parTrans" cxnId="{5F3226F8-529E-40CF-B12A-9A62B69F0CF7}">
      <dgm:prSet/>
      <dgm:spPr/>
      <dgm:t>
        <a:bodyPr/>
        <a:lstStyle/>
        <a:p>
          <a:endParaRPr lang="en-US"/>
        </a:p>
      </dgm:t>
    </dgm:pt>
    <dgm:pt modelId="{AAC4ACE9-FDE6-4FA8-AC8E-6D0E45BCB165}" type="sibTrans" cxnId="{5F3226F8-529E-40CF-B12A-9A62B69F0C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9C0D3F-2927-433E-A20A-D3AEDAF3A4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baseline="0"/>
            <a:t>From this extensive dataset, we have identified and focused on the 10 most significant features. Our analysis and response model are centred around these key features.</a:t>
          </a:r>
          <a:endParaRPr lang="en-US"/>
        </a:p>
      </dgm:t>
    </dgm:pt>
    <dgm:pt modelId="{EA42D460-2F3C-4C43-BE5B-6BFB99BADBCB}" type="parTrans" cxnId="{2F19932C-C8B8-4B03-9111-55EF204D51CC}">
      <dgm:prSet/>
      <dgm:spPr/>
      <dgm:t>
        <a:bodyPr/>
        <a:lstStyle/>
        <a:p>
          <a:endParaRPr lang="en-US"/>
        </a:p>
      </dgm:t>
    </dgm:pt>
    <dgm:pt modelId="{4F3E0C85-4C1B-4864-AB28-39BF4C349F91}" type="sibTrans" cxnId="{2F19932C-C8B8-4B03-9111-55EF204D51CC}">
      <dgm:prSet/>
      <dgm:spPr/>
      <dgm:t>
        <a:bodyPr/>
        <a:lstStyle/>
        <a:p>
          <a:endParaRPr lang="en-US"/>
        </a:p>
      </dgm:t>
    </dgm:pt>
    <dgm:pt modelId="{F9656820-3090-4D86-A44A-4E390A377C9F}" type="pres">
      <dgm:prSet presAssocID="{027DB83D-E19B-4A0D-9A7D-BC6A286810A8}" presName="root" presStyleCnt="0">
        <dgm:presLayoutVars>
          <dgm:dir/>
          <dgm:resizeHandles val="exact"/>
        </dgm:presLayoutVars>
      </dgm:prSet>
      <dgm:spPr/>
    </dgm:pt>
    <dgm:pt modelId="{3044BAA8-15AD-4ABC-9A9B-695AABACD58F}" type="pres">
      <dgm:prSet presAssocID="{027DB83D-E19B-4A0D-9A7D-BC6A286810A8}" presName="container" presStyleCnt="0">
        <dgm:presLayoutVars>
          <dgm:dir/>
          <dgm:resizeHandles val="exact"/>
        </dgm:presLayoutVars>
      </dgm:prSet>
      <dgm:spPr/>
    </dgm:pt>
    <dgm:pt modelId="{84B858BF-3100-47BE-913F-FE83A495C994}" type="pres">
      <dgm:prSet presAssocID="{9F702AF6-5C1C-4858-B71C-710DF9FB59C0}" presName="compNode" presStyleCnt="0"/>
      <dgm:spPr/>
    </dgm:pt>
    <dgm:pt modelId="{225FCCD2-818A-4DAC-B56E-49D55779181C}" type="pres">
      <dgm:prSet presAssocID="{9F702AF6-5C1C-4858-B71C-710DF9FB59C0}" presName="iconBgRect" presStyleLbl="bgShp" presStyleIdx="0" presStyleCnt="3"/>
      <dgm:spPr/>
    </dgm:pt>
    <dgm:pt modelId="{564527BB-E22A-4222-A58C-65028239BD05}" type="pres">
      <dgm:prSet presAssocID="{9F702AF6-5C1C-4858-B71C-710DF9FB59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9D9C801-C4EC-49E0-A588-EC592FFD1773}" type="pres">
      <dgm:prSet presAssocID="{9F702AF6-5C1C-4858-B71C-710DF9FB59C0}" presName="spaceRect" presStyleCnt="0"/>
      <dgm:spPr/>
    </dgm:pt>
    <dgm:pt modelId="{E305DE82-FF5B-4ADC-AB2F-4632FC60F248}" type="pres">
      <dgm:prSet presAssocID="{9F702AF6-5C1C-4858-B71C-710DF9FB59C0}" presName="textRect" presStyleLbl="revTx" presStyleIdx="0" presStyleCnt="3">
        <dgm:presLayoutVars>
          <dgm:chMax val="1"/>
          <dgm:chPref val="1"/>
        </dgm:presLayoutVars>
      </dgm:prSet>
      <dgm:spPr/>
    </dgm:pt>
    <dgm:pt modelId="{07673F64-402D-4014-8000-5046A1292173}" type="pres">
      <dgm:prSet presAssocID="{7566C2F9-31E0-40BF-A992-CA747D8108F9}" presName="sibTrans" presStyleLbl="sibTrans2D1" presStyleIdx="0" presStyleCnt="0"/>
      <dgm:spPr/>
    </dgm:pt>
    <dgm:pt modelId="{02A6FEC4-A298-4DB6-9C6D-D4999BFE9E5C}" type="pres">
      <dgm:prSet presAssocID="{0B05C6A3-A55C-456C-A0B9-759894342F47}" presName="compNode" presStyleCnt="0"/>
      <dgm:spPr/>
    </dgm:pt>
    <dgm:pt modelId="{F23C21DE-0C98-4E54-A74D-65635EB86E16}" type="pres">
      <dgm:prSet presAssocID="{0B05C6A3-A55C-456C-A0B9-759894342F47}" presName="iconBgRect" presStyleLbl="bgShp" presStyleIdx="1" presStyleCnt="3"/>
      <dgm:spPr/>
    </dgm:pt>
    <dgm:pt modelId="{0F3B4890-1DC1-462C-8B3C-814067B44C42}" type="pres">
      <dgm:prSet presAssocID="{0B05C6A3-A55C-456C-A0B9-759894342F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7D5B8A-89F1-436A-AD0C-C28A8FB08494}" type="pres">
      <dgm:prSet presAssocID="{0B05C6A3-A55C-456C-A0B9-759894342F47}" presName="spaceRect" presStyleCnt="0"/>
      <dgm:spPr/>
    </dgm:pt>
    <dgm:pt modelId="{7AA179D2-C978-46A0-B15E-204836E25F3B}" type="pres">
      <dgm:prSet presAssocID="{0B05C6A3-A55C-456C-A0B9-759894342F47}" presName="textRect" presStyleLbl="revTx" presStyleIdx="1" presStyleCnt="3">
        <dgm:presLayoutVars>
          <dgm:chMax val="1"/>
          <dgm:chPref val="1"/>
        </dgm:presLayoutVars>
      </dgm:prSet>
      <dgm:spPr/>
    </dgm:pt>
    <dgm:pt modelId="{6AA7FF95-D927-454E-92DE-51E5DBE4458F}" type="pres">
      <dgm:prSet presAssocID="{AAC4ACE9-FDE6-4FA8-AC8E-6D0E45BCB165}" presName="sibTrans" presStyleLbl="sibTrans2D1" presStyleIdx="0" presStyleCnt="0"/>
      <dgm:spPr/>
    </dgm:pt>
    <dgm:pt modelId="{9336BD59-0EC7-46D0-97BA-3AFA71F85DB7}" type="pres">
      <dgm:prSet presAssocID="{C29C0D3F-2927-433E-A20A-D3AEDAF3A45C}" presName="compNode" presStyleCnt="0"/>
      <dgm:spPr/>
    </dgm:pt>
    <dgm:pt modelId="{191DBA9A-FC1F-4786-8778-CE5A63792C0F}" type="pres">
      <dgm:prSet presAssocID="{C29C0D3F-2927-433E-A20A-D3AEDAF3A45C}" presName="iconBgRect" presStyleLbl="bgShp" presStyleIdx="2" presStyleCnt="3"/>
      <dgm:spPr/>
    </dgm:pt>
    <dgm:pt modelId="{18DEED1F-92CB-4A98-A089-7BF9F06251C9}" type="pres">
      <dgm:prSet presAssocID="{C29C0D3F-2927-433E-A20A-D3AEDAF3A4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AB47F0-9D17-4111-AB65-3DC223E2E9B9}" type="pres">
      <dgm:prSet presAssocID="{C29C0D3F-2927-433E-A20A-D3AEDAF3A45C}" presName="spaceRect" presStyleCnt="0"/>
      <dgm:spPr/>
    </dgm:pt>
    <dgm:pt modelId="{037CF621-98AB-4956-8627-5CCBEC3DDD22}" type="pres">
      <dgm:prSet presAssocID="{C29C0D3F-2927-433E-A20A-D3AEDAF3A4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C2C429-B5C3-4916-A739-AB55DACC7589}" type="presOf" srcId="{027DB83D-E19B-4A0D-9A7D-BC6A286810A8}" destId="{F9656820-3090-4D86-A44A-4E390A377C9F}" srcOrd="0" destOrd="0" presId="urn:microsoft.com/office/officeart/2018/2/layout/IconCircleList"/>
    <dgm:cxn modelId="{2F19932C-C8B8-4B03-9111-55EF204D51CC}" srcId="{027DB83D-E19B-4A0D-9A7D-BC6A286810A8}" destId="{C29C0D3F-2927-433E-A20A-D3AEDAF3A45C}" srcOrd="2" destOrd="0" parTransId="{EA42D460-2F3C-4C43-BE5B-6BFB99BADBCB}" sibTransId="{4F3E0C85-4C1B-4864-AB28-39BF4C349F91}"/>
    <dgm:cxn modelId="{D646BA3A-9405-4523-AD64-08A109BFB0A0}" type="presOf" srcId="{AAC4ACE9-FDE6-4FA8-AC8E-6D0E45BCB165}" destId="{6AA7FF95-D927-454E-92DE-51E5DBE4458F}" srcOrd="0" destOrd="0" presId="urn:microsoft.com/office/officeart/2018/2/layout/IconCircleList"/>
    <dgm:cxn modelId="{84067E67-2310-4D71-9447-E5AB8C2B43AA}" type="presOf" srcId="{C29C0D3F-2927-433E-A20A-D3AEDAF3A45C}" destId="{037CF621-98AB-4956-8627-5CCBEC3DDD22}" srcOrd="0" destOrd="0" presId="urn:microsoft.com/office/officeart/2018/2/layout/IconCircleList"/>
    <dgm:cxn modelId="{25FBDC4E-ED75-417E-9819-3C1F435472A6}" type="presOf" srcId="{9F702AF6-5C1C-4858-B71C-710DF9FB59C0}" destId="{E305DE82-FF5B-4ADC-AB2F-4632FC60F248}" srcOrd="0" destOrd="0" presId="urn:microsoft.com/office/officeart/2018/2/layout/IconCircleList"/>
    <dgm:cxn modelId="{94EDBE54-0C87-4480-8E7D-2AD79684B7AE}" type="presOf" srcId="{0B05C6A3-A55C-456C-A0B9-759894342F47}" destId="{7AA179D2-C978-46A0-B15E-204836E25F3B}" srcOrd="0" destOrd="0" presId="urn:microsoft.com/office/officeart/2018/2/layout/IconCircleList"/>
    <dgm:cxn modelId="{3912E485-D936-467E-9A82-E374235E138D}" type="presOf" srcId="{7566C2F9-31E0-40BF-A992-CA747D8108F9}" destId="{07673F64-402D-4014-8000-5046A1292173}" srcOrd="0" destOrd="0" presId="urn:microsoft.com/office/officeart/2018/2/layout/IconCircleList"/>
    <dgm:cxn modelId="{FA7A9F9E-C389-4EF6-8AD7-D788E04E11B0}" srcId="{027DB83D-E19B-4A0D-9A7D-BC6A286810A8}" destId="{9F702AF6-5C1C-4858-B71C-710DF9FB59C0}" srcOrd="0" destOrd="0" parTransId="{D0FAB4C7-ADB5-43AA-AF45-54197500AE90}" sibTransId="{7566C2F9-31E0-40BF-A992-CA747D8108F9}"/>
    <dgm:cxn modelId="{5F3226F8-529E-40CF-B12A-9A62B69F0CF7}" srcId="{027DB83D-E19B-4A0D-9A7D-BC6A286810A8}" destId="{0B05C6A3-A55C-456C-A0B9-759894342F47}" srcOrd="1" destOrd="0" parTransId="{DAABDE28-ED36-4A6A-B1CF-60A1BE126C64}" sibTransId="{AAC4ACE9-FDE6-4FA8-AC8E-6D0E45BCB165}"/>
    <dgm:cxn modelId="{F5584C21-ACBF-48C7-9F40-99F97E90DD61}" type="presParOf" srcId="{F9656820-3090-4D86-A44A-4E390A377C9F}" destId="{3044BAA8-15AD-4ABC-9A9B-695AABACD58F}" srcOrd="0" destOrd="0" presId="urn:microsoft.com/office/officeart/2018/2/layout/IconCircleList"/>
    <dgm:cxn modelId="{5BFA28F0-2AFE-467B-BC96-69F9A749828A}" type="presParOf" srcId="{3044BAA8-15AD-4ABC-9A9B-695AABACD58F}" destId="{84B858BF-3100-47BE-913F-FE83A495C994}" srcOrd="0" destOrd="0" presId="urn:microsoft.com/office/officeart/2018/2/layout/IconCircleList"/>
    <dgm:cxn modelId="{A2F690FC-12C7-4020-AF25-108D964DFD17}" type="presParOf" srcId="{84B858BF-3100-47BE-913F-FE83A495C994}" destId="{225FCCD2-818A-4DAC-B56E-49D55779181C}" srcOrd="0" destOrd="0" presId="urn:microsoft.com/office/officeart/2018/2/layout/IconCircleList"/>
    <dgm:cxn modelId="{57DA89AC-9ED8-43A5-8D17-3FD3DB4CE2A8}" type="presParOf" srcId="{84B858BF-3100-47BE-913F-FE83A495C994}" destId="{564527BB-E22A-4222-A58C-65028239BD05}" srcOrd="1" destOrd="0" presId="urn:microsoft.com/office/officeart/2018/2/layout/IconCircleList"/>
    <dgm:cxn modelId="{E193B99A-0221-4474-BD73-69993BAE3974}" type="presParOf" srcId="{84B858BF-3100-47BE-913F-FE83A495C994}" destId="{79D9C801-C4EC-49E0-A588-EC592FFD1773}" srcOrd="2" destOrd="0" presId="urn:microsoft.com/office/officeart/2018/2/layout/IconCircleList"/>
    <dgm:cxn modelId="{A262885E-346A-40A5-AF7A-334523FE29F9}" type="presParOf" srcId="{84B858BF-3100-47BE-913F-FE83A495C994}" destId="{E305DE82-FF5B-4ADC-AB2F-4632FC60F248}" srcOrd="3" destOrd="0" presId="urn:microsoft.com/office/officeart/2018/2/layout/IconCircleList"/>
    <dgm:cxn modelId="{CBCCCE22-6AEE-4EFA-BAC3-28179A82964E}" type="presParOf" srcId="{3044BAA8-15AD-4ABC-9A9B-695AABACD58F}" destId="{07673F64-402D-4014-8000-5046A1292173}" srcOrd="1" destOrd="0" presId="urn:microsoft.com/office/officeart/2018/2/layout/IconCircleList"/>
    <dgm:cxn modelId="{06248D41-7FF7-448D-BEB8-F3AB399D3E81}" type="presParOf" srcId="{3044BAA8-15AD-4ABC-9A9B-695AABACD58F}" destId="{02A6FEC4-A298-4DB6-9C6D-D4999BFE9E5C}" srcOrd="2" destOrd="0" presId="urn:microsoft.com/office/officeart/2018/2/layout/IconCircleList"/>
    <dgm:cxn modelId="{60CA4B28-5070-4E83-AF91-92D62697586A}" type="presParOf" srcId="{02A6FEC4-A298-4DB6-9C6D-D4999BFE9E5C}" destId="{F23C21DE-0C98-4E54-A74D-65635EB86E16}" srcOrd="0" destOrd="0" presId="urn:microsoft.com/office/officeart/2018/2/layout/IconCircleList"/>
    <dgm:cxn modelId="{576C43D5-2558-4638-8882-FF9A6C65289D}" type="presParOf" srcId="{02A6FEC4-A298-4DB6-9C6D-D4999BFE9E5C}" destId="{0F3B4890-1DC1-462C-8B3C-814067B44C42}" srcOrd="1" destOrd="0" presId="urn:microsoft.com/office/officeart/2018/2/layout/IconCircleList"/>
    <dgm:cxn modelId="{B79601A0-EC10-45FD-A2ED-41E391F0776A}" type="presParOf" srcId="{02A6FEC4-A298-4DB6-9C6D-D4999BFE9E5C}" destId="{077D5B8A-89F1-436A-AD0C-C28A8FB08494}" srcOrd="2" destOrd="0" presId="urn:microsoft.com/office/officeart/2018/2/layout/IconCircleList"/>
    <dgm:cxn modelId="{E6F48C31-29A6-4A39-8A66-F0565750C9E0}" type="presParOf" srcId="{02A6FEC4-A298-4DB6-9C6D-D4999BFE9E5C}" destId="{7AA179D2-C978-46A0-B15E-204836E25F3B}" srcOrd="3" destOrd="0" presId="urn:microsoft.com/office/officeart/2018/2/layout/IconCircleList"/>
    <dgm:cxn modelId="{9E4D8D9B-E229-49C4-A1DB-D4CA1C0468AA}" type="presParOf" srcId="{3044BAA8-15AD-4ABC-9A9B-695AABACD58F}" destId="{6AA7FF95-D927-454E-92DE-51E5DBE4458F}" srcOrd="3" destOrd="0" presId="urn:microsoft.com/office/officeart/2018/2/layout/IconCircleList"/>
    <dgm:cxn modelId="{8A53DE6C-68AC-4596-9F30-F470FD01C94D}" type="presParOf" srcId="{3044BAA8-15AD-4ABC-9A9B-695AABACD58F}" destId="{9336BD59-0EC7-46D0-97BA-3AFA71F85DB7}" srcOrd="4" destOrd="0" presId="urn:microsoft.com/office/officeart/2018/2/layout/IconCircleList"/>
    <dgm:cxn modelId="{C676B318-C87C-4665-A7B0-9327D8CF75FA}" type="presParOf" srcId="{9336BD59-0EC7-46D0-97BA-3AFA71F85DB7}" destId="{191DBA9A-FC1F-4786-8778-CE5A63792C0F}" srcOrd="0" destOrd="0" presId="urn:microsoft.com/office/officeart/2018/2/layout/IconCircleList"/>
    <dgm:cxn modelId="{412C20D6-0789-48EF-B2FE-73F25CD14516}" type="presParOf" srcId="{9336BD59-0EC7-46D0-97BA-3AFA71F85DB7}" destId="{18DEED1F-92CB-4A98-A089-7BF9F06251C9}" srcOrd="1" destOrd="0" presId="urn:microsoft.com/office/officeart/2018/2/layout/IconCircleList"/>
    <dgm:cxn modelId="{6BF41F58-FCC0-4F25-81C9-04552EAA847F}" type="presParOf" srcId="{9336BD59-0EC7-46D0-97BA-3AFA71F85DB7}" destId="{FBAB47F0-9D17-4111-AB65-3DC223E2E9B9}" srcOrd="2" destOrd="0" presId="urn:microsoft.com/office/officeart/2018/2/layout/IconCircleList"/>
    <dgm:cxn modelId="{866EF12B-66DE-453A-80FA-69A294EA7F79}" type="presParOf" srcId="{9336BD59-0EC7-46D0-97BA-3AFA71F85DB7}" destId="{037CF621-98AB-4956-8627-5CCBEC3DDD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15298F-43D8-4249-B7D0-A1ED2CA536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23B3A-5E74-4F95-8BE2-237DB4BEA6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High Spending on Products: </a:t>
          </a:r>
          <a:r>
            <a:rPr lang="en-IN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cluster with the best response rate exhibits the highest average expenditure across multiple product categories, implying their proactive consumer behaviour and propensity to engage with pertinent marketing offers.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74EE5A-AAD1-4727-875D-D3579FB4769B}" type="parTrans" cxnId="{E917DFDD-9200-41D2-BFF6-D4DF64D7C6E5}">
      <dgm:prSet/>
      <dgm:spPr/>
      <dgm:t>
        <a:bodyPr/>
        <a:lstStyle/>
        <a:p>
          <a:endParaRPr lang="en-US"/>
        </a:p>
      </dgm:t>
    </dgm:pt>
    <dgm:pt modelId="{9AFA6DB2-1C8E-4506-AE4E-879217157D84}" type="sibTrans" cxnId="{E917DFDD-9200-41D2-BFF6-D4DF64D7C6E5}">
      <dgm:prSet/>
      <dgm:spPr/>
      <dgm:t>
        <a:bodyPr/>
        <a:lstStyle/>
        <a:p>
          <a:endParaRPr lang="en-US"/>
        </a:p>
      </dgm:t>
    </dgm:pt>
    <dgm:pt modelId="{DF202E49-677D-463E-8A9A-055B7C943F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Acceptance of Overall Campaigns: </a:t>
          </a:r>
          <a:r>
            <a:rPr lang="en-IN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cluster with the best response rate </a:t>
          </a:r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demonstrates a notably high average acceptance rate for overall campaigns, reflecting their receptivity to diverse marketing initiatives and potential positive response to novel campaign strategies or promotions.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CBEEA4-FF46-4E0B-849B-A40335D27E44}" type="parTrans" cxnId="{86AB85F1-11C7-4706-BDAC-9ACB9AD4A15A}">
      <dgm:prSet/>
      <dgm:spPr/>
      <dgm:t>
        <a:bodyPr/>
        <a:lstStyle/>
        <a:p>
          <a:endParaRPr lang="en-US"/>
        </a:p>
      </dgm:t>
    </dgm:pt>
    <dgm:pt modelId="{37044A77-E886-4356-A613-37E6F1FA536D}" type="sibTrans" cxnId="{86AB85F1-11C7-4706-BDAC-9ACB9AD4A15A}">
      <dgm:prSet/>
      <dgm:spPr/>
      <dgm:t>
        <a:bodyPr/>
        <a:lstStyle/>
        <a:p>
          <a:endParaRPr lang="en-US"/>
        </a:p>
      </dgm:t>
    </dgm:pt>
    <dgm:pt modelId="{FB09B020-79A7-4104-975E-FC7F0F88486A}" type="pres">
      <dgm:prSet presAssocID="{2115298F-43D8-4249-B7D0-A1ED2CA536E4}" presName="root" presStyleCnt="0">
        <dgm:presLayoutVars>
          <dgm:dir/>
          <dgm:resizeHandles val="exact"/>
        </dgm:presLayoutVars>
      </dgm:prSet>
      <dgm:spPr/>
    </dgm:pt>
    <dgm:pt modelId="{8E965E40-85F8-4BC1-A8ED-1516FFCA7814}" type="pres">
      <dgm:prSet presAssocID="{58423B3A-5E74-4F95-8BE2-237DB4BEA6E5}" presName="compNode" presStyleCnt="0"/>
      <dgm:spPr/>
    </dgm:pt>
    <dgm:pt modelId="{3C09552D-FCA5-4ACF-8AD1-B1A69EB7065D}" type="pres">
      <dgm:prSet presAssocID="{58423B3A-5E74-4F95-8BE2-237DB4BEA6E5}" presName="bgRect" presStyleLbl="bgShp" presStyleIdx="0" presStyleCnt="2" custLinFactNeighborX="8879" custLinFactNeighborY="3466"/>
      <dgm:spPr/>
    </dgm:pt>
    <dgm:pt modelId="{6158DD2E-30A4-4F3E-BF26-97B6FEA9AD5E}" type="pres">
      <dgm:prSet presAssocID="{58423B3A-5E74-4F95-8BE2-237DB4BEA6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1713F23-AD3A-4958-B3FF-F099F95F2EB4}" type="pres">
      <dgm:prSet presAssocID="{58423B3A-5E74-4F95-8BE2-237DB4BEA6E5}" presName="spaceRect" presStyleCnt="0"/>
      <dgm:spPr/>
    </dgm:pt>
    <dgm:pt modelId="{EF0C21D1-C6E3-461F-A27F-6FDD68DAC83D}" type="pres">
      <dgm:prSet presAssocID="{58423B3A-5E74-4F95-8BE2-237DB4BEA6E5}" presName="parTx" presStyleLbl="revTx" presStyleIdx="0" presStyleCnt="2">
        <dgm:presLayoutVars>
          <dgm:chMax val="0"/>
          <dgm:chPref val="0"/>
        </dgm:presLayoutVars>
      </dgm:prSet>
      <dgm:spPr/>
    </dgm:pt>
    <dgm:pt modelId="{A4A46A2A-FE06-4E52-8D8F-857C64479374}" type="pres">
      <dgm:prSet presAssocID="{9AFA6DB2-1C8E-4506-AE4E-879217157D84}" presName="sibTrans" presStyleCnt="0"/>
      <dgm:spPr/>
    </dgm:pt>
    <dgm:pt modelId="{ECD3FB73-A2B4-4B00-A295-924B92F5177F}" type="pres">
      <dgm:prSet presAssocID="{DF202E49-677D-463E-8A9A-055B7C943FA7}" presName="compNode" presStyleCnt="0"/>
      <dgm:spPr/>
    </dgm:pt>
    <dgm:pt modelId="{F4FE9AD9-4270-4706-A043-A34E3FE6E6C8}" type="pres">
      <dgm:prSet presAssocID="{DF202E49-677D-463E-8A9A-055B7C943FA7}" presName="bgRect" presStyleLbl="bgShp" presStyleIdx="1" presStyleCnt="2" custLinFactNeighborX="-1188" custLinFactNeighborY="-381"/>
      <dgm:spPr/>
    </dgm:pt>
    <dgm:pt modelId="{1570CF3E-81F2-4AC7-AFFA-0D852389B3B7}" type="pres">
      <dgm:prSet presAssocID="{DF202E49-677D-463E-8A9A-055B7C943F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DDD61D8-AD08-4645-B177-0DEB5DC94F60}" type="pres">
      <dgm:prSet presAssocID="{DF202E49-677D-463E-8A9A-055B7C943FA7}" presName="spaceRect" presStyleCnt="0"/>
      <dgm:spPr/>
    </dgm:pt>
    <dgm:pt modelId="{29F0DB88-58D5-43C2-BCBB-1BCFD07457FB}" type="pres">
      <dgm:prSet presAssocID="{DF202E49-677D-463E-8A9A-055B7C943FA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2618544-ACEF-6A49-97FC-CFE9FE12DB3D}" type="presOf" srcId="{2115298F-43D8-4249-B7D0-A1ED2CA536E4}" destId="{FB09B020-79A7-4104-975E-FC7F0F88486A}" srcOrd="0" destOrd="0" presId="urn:microsoft.com/office/officeart/2018/2/layout/IconVerticalSolidList"/>
    <dgm:cxn modelId="{FA0380CA-FB49-FF44-9566-7483FE583B20}" type="presOf" srcId="{58423B3A-5E74-4F95-8BE2-237DB4BEA6E5}" destId="{EF0C21D1-C6E3-461F-A27F-6FDD68DAC83D}" srcOrd="0" destOrd="0" presId="urn:microsoft.com/office/officeart/2018/2/layout/IconVerticalSolidList"/>
    <dgm:cxn modelId="{8C1E26CB-5560-4849-B784-A09C210BE298}" type="presOf" srcId="{DF202E49-677D-463E-8A9A-055B7C943FA7}" destId="{29F0DB88-58D5-43C2-BCBB-1BCFD07457FB}" srcOrd="0" destOrd="0" presId="urn:microsoft.com/office/officeart/2018/2/layout/IconVerticalSolidList"/>
    <dgm:cxn modelId="{E917DFDD-9200-41D2-BFF6-D4DF64D7C6E5}" srcId="{2115298F-43D8-4249-B7D0-A1ED2CA536E4}" destId="{58423B3A-5E74-4F95-8BE2-237DB4BEA6E5}" srcOrd="0" destOrd="0" parTransId="{2E74EE5A-AAD1-4727-875D-D3579FB4769B}" sibTransId="{9AFA6DB2-1C8E-4506-AE4E-879217157D84}"/>
    <dgm:cxn modelId="{86AB85F1-11C7-4706-BDAC-9ACB9AD4A15A}" srcId="{2115298F-43D8-4249-B7D0-A1ED2CA536E4}" destId="{DF202E49-677D-463E-8A9A-055B7C943FA7}" srcOrd="1" destOrd="0" parTransId="{9ACBEEA4-FF46-4E0B-849B-A40335D27E44}" sibTransId="{37044A77-E886-4356-A613-37E6F1FA536D}"/>
    <dgm:cxn modelId="{2085A941-8EC1-D747-8A5C-49371485E707}" type="presParOf" srcId="{FB09B020-79A7-4104-975E-FC7F0F88486A}" destId="{8E965E40-85F8-4BC1-A8ED-1516FFCA7814}" srcOrd="0" destOrd="0" presId="urn:microsoft.com/office/officeart/2018/2/layout/IconVerticalSolidList"/>
    <dgm:cxn modelId="{AAD20564-7B1A-C340-95E0-26C53689D76A}" type="presParOf" srcId="{8E965E40-85F8-4BC1-A8ED-1516FFCA7814}" destId="{3C09552D-FCA5-4ACF-8AD1-B1A69EB7065D}" srcOrd="0" destOrd="0" presId="urn:microsoft.com/office/officeart/2018/2/layout/IconVerticalSolidList"/>
    <dgm:cxn modelId="{2C6C7A3B-36A5-CB4F-8014-03B2DD49D861}" type="presParOf" srcId="{8E965E40-85F8-4BC1-A8ED-1516FFCA7814}" destId="{6158DD2E-30A4-4F3E-BF26-97B6FEA9AD5E}" srcOrd="1" destOrd="0" presId="urn:microsoft.com/office/officeart/2018/2/layout/IconVerticalSolidList"/>
    <dgm:cxn modelId="{36BBF363-1092-3B4D-BC00-8434885B2C21}" type="presParOf" srcId="{8E965E40-85F8-4BC1-A8ED-1516FFCA7814}" destId="{11713F23-AD3A-4958-B3FF-F099F95F2EB4}" srcOrd="2" destOrd="0" presId="urn:microsoft.com/office/officeart/2018/2/layout/IconVerticalSolidList"/>
    <dgm:cxn modelId="{E8C7C609-064F-1F48-9703-157F69CE8973}" type="presParOf" srcId="{8E965E40-85F8-4BC1-A8ED-1516FFCA7814}" destId="{EF0C21D1-C6E3-461F-A27F-6FDD68DAC83D}" srcOrd="3" destOrd="0" presId="urn:microsoft.com/office/officeart/2018/2/layout/IconVerticalSolidList"/>
    <dgm:cxn modelId="{17F5C1B0-16C4-1648-BF7D-34CC7BA68F1B}" type="presParOf" srcId="{FB09B020-79A7-4104-975E-FC7F0F88486A}" destId="{A4A46A2A-FE06-4E52-8D8F-857C64479374}" srcOrd="1" destOrd="0" presId="urn:microsoft.com/office/officeart/2018/2/layout/IconVerticalSolidList"/>
    <dgm:cxn modelId="{55D4D050-8092-6F46-8399-4193CEBB3E36}" type="presParOf" srcId="{FB09B020-79A7-4104-975E-FC7F0F88486A}" destId="{ECD3FB73-A2B4-4B00-A295-924B92F5177F}" srcOrd="2" destOrd="0" presId="urn:microsoft.com/office/officeart/2018/2/layout/IconVerticalSolidList"/>
    <dgm:cxn modelId="{EE40F9EF-94FF-2542-8109-92718AB99894}" type="presParOf" srcId="{ECD3FB73-A2B4-4B00-A295-924B92F5177F}" destId="{F4FE9AD9-4270-4706-A043-A34E3FE6E6C8}" srcOrd="0" destOrd="0" presId="urn:microsoft.com/office/officeart/2018/2/layout/IconVerticalSolidList"/>
    <dgm:cxn modelId="{EDBFBD7C-4D79-684A-8CC0-0AF0C3AD964F}" type="presParOf" srcId="{ECD3FB73-A2B4-4B00-A295-924B92F5177F}" destId="{1570CF3E-81F2-4AC7-AFFA-0D852389B3B7}" srcOrd="1" destOrd="0" presId="urn:microsoft.com/office/officeart/2018/2/layout/IconVerticalSolidList"/>
    <dgm:cxn modelId="{6F175443-E7CE-AC49-80F5-ACF239193945}" type="presParOf" srcId="{ECD3FB73-A2B4-4B00-A295-924B92F5177F}" destId="{8DDD61D8-AD08-4645-B177-0DEB5DC94F60}" srcOrd="2" destOrd="0" presId="urn:microsoft.com/office/officeart/2018/2/layout/IconVerticalSolidList"/>
    <dgm:cxn modelId="{9E926CEE-FF76-7B4B-BF10-97B4F27F0534}" type="presParOf" srcId="{ECD3FB73-A2B4-4B00-A295-924B92F5177F}" destId="{29F0DB88-58D5-43C2-BCBB-1BCFD07457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FCCD2-818A-4DAC-B56E-49D55779181C}">
      <dsp:nvSpPr>
        <dsp:cNvPr id="0" name=""/>
        <dsp:cNvSpPr/>
      </dsp:nvSpPr>
      <dsp:spPr>
        <a:xfrm>
          <a:off x="160716" y="841339"/>
          <a:ext cx="906415" cy="9064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527BB-E22A-4222-A58C-65028239BD05}">
      <dsp:nvSpPr>
        <dsp:cNvPr id="0" name=""/>
        <dsp:cNvSpPr/>
      </dsp:nvSpPr>
      <dsp:spPr>
        <a:xfrm>
          <a:off x="351063" y="1031687"/>
          <a:ext cx="525720" cy="525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5DE82-FF5B-4ADC-AB2F-4632FC60F248}">
      <dsp:nvSpPr>
        <dsp:cNvPr id="0" name=""/>
        <dsp:cNvSpPr/>
      </dsp:nvSpPr>
      <dsp:spPr>
        <a:xfrm>
          <a:off x="1261363" y="841339"/>
          <a:ext cx="2136550" cy="906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baseline="0" dirty="0"/>
            <a:t>It has the socio-economic and firmographic features of about  2200 customers who were contacted through a marketing campaign. Encompasses 39 variables and 2205 rows, including duplicate entries. </a:t>
          </a:r>
          <a:endParaRPr lang="en-US" sz="1100" kern="1200" dirty="0"/>
        </a:p>
      </dsp:txBody>
      <dsp:txXfrm>
        <a:off x="1261363" y="841339"/>
        <a:ext cx="2136550" cy="906415"/>
      </dsp:txXfrm>
    </dsp:sp>
    <dsp:sp modelId="{F23C21DE-0C98-4E54-A74D-65635EB86E16}">
      <dsp:nvSpPr>
        <dsp:cNvPr id="0" name=""/>
        <dsp:cNvSpPr/>
      </dsp:nvSpPr>
      <dsp:spPr>
        <a:xfrm>
          <a:off x="3770191" y="841339"/>
          <a:ext cx="906415" cy="9064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B4890-1DC1-462C-8B3C-814067B44C42}">
      <dsp:nvSpPr>
        <dsp:cNvPr id="0" name=""/>
        <dsp:cNvSpPr/>
      </dsp:nvSpPr>
      <dsp:spPr>
        <a:xfrm>
          <a:off x="3960538" y="1031687"/>
          <a:ext cx="525720" cy="525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179D2-C978-46A0-B15E-204836E25F3B}">
      <dsp:nvSpPr>
        <dsp:cNvPr id="0" name=""/>
        <dsp:cNvSpPr/>
      </dsp:nvSpPr>
      <dsp:spPr>
        <a:xfrm>
          <a:off x="4870838" y="841339"/>
          <a:ext cx="2136550" cy="906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baseline="0"/>
            <a:t>It is an imbalanced dataset where the response variable is not equally distributed.</a:t>
          </a:r>
          <a:endParaRPr lang="en-US" sz="1100" kern="1200"/>
        </a:p>
      </dsp:txBody>
      <dsp:txXfrm>
        <a:off x="4870838" y="841339"/>
        <a:ext cx="2136550" cy="906415"/>
      </dsp:txXfrm>
    </dsp:sp>
    <dsp:sp modelId="{191DBA9A-FC1F-4786-8778-CE5A63792C0F}">
      <dsp:nvSpPr>
        <dsp:cNvPr id="0" name=""/>
        <dsp:cNvSpPr/>
      </dsp:nvSpPr>
      <dsp:spPr>
        <a:xfrm>
          <a:off x="7379667" y="841339"/>
          <a:ext cx="906415" cy="9064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EED1F-92CB-4A98-A089-7BF9F06251C9}">
      <dsp:nvSpPr>
        <dsp:cNvPr id="0" name=""/>
        <dsp:cNvSpPr/>
      </dsp:nvSpPr>
      <dsp:spPr>
        <a:xfrm>
          <a:off x="7570014" y="1031687"/>
          <a:ext cx="525720" cy="525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CF621-98AB-4956-8627-5CCBEC3DDD22}">
      <dsp:nvSpPr>
        <dsp:cNvPr id="0" name=""/>
        <dsp:cNvSpPr/>
      </dsp:nvSpPr>
      <dsp:spPr>
        <a:xfrm>
          <a:off x="8480314" y="841339"/>
          <a:ext cx="2136550" cy="906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baseline="0"/>
            <a:t>From this extensive dataset, we have identified and focused on the 10 most significant features. Our analysis and response model are centred around these key features.</a:t>
          </a:r>
          <a:endParaRPr lang="en-US" sz="1100" kern="1200"/>
        </a:p>
      </dsp:txBody>
      <dsp:txXfrm>
        <a:off x="8480314" y="841339"/>
        <a:ext cx="2136550" cy="906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9552D-FCA5-4ACF-8AD1-B1A69EB7065D}">
      <dsp:nvSpPr>
        <dsp:cNvPr id="0" name=""/>
        <dsp:cNvSpPr/>
      </dsp:nvSpPr>
      <dsp:spPr>
        <a:xfrm>
          <a:off x="0" y="556935"/>
          <a:ext cx="6563299" cy="1500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8DD2E-30A4-4F3E-BF26-97B6FEA9AD5E}">
      <dsp:nvSpPr>
        <dsp:cNvPr id="0" name=""/>
        <dsp:cNvSpPr/>
      </dsp:nvSpPr>
      <dsp:spPr>
        <a:xfrm>
          <a:off x="453931" y="842559"/>
          <a:ext cx="826137" cy="825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C21D1-C6E3-461F-A27F-6FDD68DAC83D}">
      <dsp:nvSpPr>
        <dsp:cNvPr id="0" name=""/>
        <dsp:cNvSpPr/>
      </dsp:nvSpPr>
      <dsp:spPr>
        <a:xfrm>
          <a:off x="1734001" y="504924"/>
          <a:ext cx="4825906" cy="150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69" tIns="158969" rIns="158969" bIns="1589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Spending on Products: </a:t>
          </a: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cluster with the best response rate exhibits the highest average expenditure across multiple product categories, implying their proactive consumer behaviour and propensity to engage with pertinent marketing offers.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34001" y="504924"/>
        <a:ext cx="4825906" cy="1502067"/>
      </dsp:txXfrm>
    </dsp:sp>
    <dsp:sp modelId="{F4FE9AD9-4270-4706-A043-A34E3FE6E6C8}">
      <dsp:nvSpPr>
        <dsp:cNvPr id="0" name=""/>
        <dsp:cNvSpPr/>
      </dsp:nvSpPr>
      <dsp:spPr>
        <a:xfrm>
          <a:off x="0" y="2326046"/>
          <a:ext cx="6563299" cy="1500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0CF3E-81F2-4AC7-AFFA-0D852389B3B7}">
      <dsp:nvSpPr>
        <dsp:cNvPr id="0" name=""/>
        <dsp:cNvSpPr/>
      </dsp:nvSpPr>
      <dsp:spPr>
        <a:xfrm>
          <a:off x="453931" y="2669398"/>
          <a:ext cx="826137" cy="825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0DB88-58D5-43C2-BCBB-1BCFD07457FB}">
      <dsp:nvSpPr>
        <dsp:cNvPr id="0" name=""/>
        <dsp:cNvSpPr/>
      </dsp:nvSpPr>
      <dsp:spPr>
        <a:xfrm>
          <a:off x="1734001" y="2331763"/>
          <a:ext cx="4825906" cy="150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69" tIns="158969" rIns="158969" bIns="1589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Acceptance of Overall Campaigns: </a:t>
          </a: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cluster with the best response rate 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demonstrates a notably high average acceptance rate for overall campaigns, reflecting their receptivity to diverse marketing initiatives and potential positive response to novel campaign strategies or promotions.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34001" y="2331763"/>
        <a:ext cx="4825906" cy="1502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7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1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256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6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504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19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4/24/2024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8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7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AD48EF10-7F86-9428-62BF-B911662DA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E2990-BFDC-E816-F816-D98CF5C2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sz="5400" dirty="0"/>
              <a:t>Marketing Campaign Analysis Customer Response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6EDAC-1DA9-D4AD-8C91-FC1BDE419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 fontScale="55000" lnSpcReduction="20000"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Presented By: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Mahadevan Ramanan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Patrick </a:t>
            </a:r>
            <a:r>
              <a:rPr lang="en-US" dirty="0" err="1">
                <a:solidFill>
                  <a:schemeClr val="tx1"/>
                </a:solidFill>
              </a:rPr>
              <a:t>Gervadis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Ninan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Shweta Rajeev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Vineeth Varma Gokaraju</a:t>
            </a:r>
          </a:p>
        </p:txBody>
      </p:sp>
    </p:spTree>
    <p:extLst>
      <p:ext uri="{BB962C8B-B14F-4D97-AF65-F5344CB8AC3E}">
        <p14:creationId xmlns:p14="http://schemas.microsoft.com/office/powerpoint/2010/main" val="1742790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A724F-53B3-D811-3D78-C3A910AD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6" name="Picture 5" descr="A person reaching for a paper on a table full of paper and sticky notes">
            <a:extLst>
              <a:ext uri="{FF2B5EF4-FFF2-40B4-BE49-F238E27FC236}">
                <a16:creationId xmlns:a16="http://schemas.microsoft.com/office/drawing/2014/main" id="{B908E555-6097-DF14-96DC-A5A41E0BE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4" r="27235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132A9E77-DB5A-650E-6123-D0055D9C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336800"/>
            <a:ext cx="6261270" cy="4419599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Performing predictive modelling allows us to forecast customer responsiveness to our marketing campaigns accurately.</a:t>
            </a:r>
          </a:p>
          <a:p>
            <a:pPr marL="285750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The Random Forest model seems to perform the best overall, as it has the highest accuracy, sensitivity, and AUC, indicating its effectiveness in predicting customer response based on various attributes.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 also observed that Customers with higher income levels, strong purchasing power, high engagement with the brand, and a positive attitude towards marketing campaigns exhibit a positive response towards campaigns.</a:t>
            </a:r>
          </a:p>
          <a:p>
            <a:pPr marL="285750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Targeting customers with these characteristics with tailored marketing strategies and offers is likely to yield the best results in terms of response rates and profitability. </a:t>
            </a:r>
          </a:p>
          <a:p>
            <a:pPr marL="285750" indent="-28575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IN" sz="150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Understanding customer behaviour and characteristics empowers the marketing team to craft more effective campaigns. By identifying customers more likely to respond positively, resources can be allocated efficiently, ultimately maximizing profitability</a:t>
            </a:r>
            <a:r>
              <a:rPr lang="en-IN" sz="15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4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77335-348A-2465-D23B-F0825890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2EDF995-FFB6-BFD5-81CC-053CD216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4668" y="639575"/>
            <a:ext cx="3082664" cy="30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4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91D8C-2DB2-31D7-762F-3D894BAF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16A6-ACF2-683D-5D98-9A4596A4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908888"/>
          </a:xfrm>
        </p:spPr>
        <p:txBody>
          <a:bodyPr anchor="t">
            <a:normAutofit fontScale="70000" lnSpcReduction="20000"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analyse and understand customer characteristics that will help us in predicting their response to a marketing campaign conducted by a Food Company.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performing this analysis, we aim to </a:t>
            </a: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profitability in future marketing endeavours.</a:t>
            </a:r>
            <a:endParaRPr lang="en-IN" sz="2800" u="none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outcome of interest (Y variable) is the "Response" variable, indicating whether a customer responded positively or negatively to a marketing campaign.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caters to Marketing Department Managers and Executives.</a:t>
            </a:r>
          </a:p>
          <a:p>
            <a:endParaRPr lang="en-US" dirty="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92789E86-C1A8-C630-47BA-6D63BB066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175" y="2852382"/>
            <a:ext cx="336479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62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2FE03-FD29-8643-C870-A4613733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3681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dataset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D7302A0-E3FD-AD6A-05C9-94830E38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" y="5020399"/>
            <a:ext cx="10777581" cy="1428026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BB286F6-B001-F35C-3D3D-1253CD67F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303230"/>
              </p:ext>
            </p:extLst>
          </p:nvPr>
        </p:nvGraphicFramePr>
        <p:xfrm>
          <a:off x="960119" y="2264988"/>
          <a:ext cx="10777581" cy="2589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38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95F6-E3F8-4DED-F90B-0843F22F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4AA9-5A0C-0369-C546-FD2D2F3C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1A3C0B-1ED4-3C18-38E4-174B1735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9" y="2286000"/>
            <a:ext cx="3781329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25F0F4-2C5F-3ECB-F917-130FB8A6D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169" y="2286000"/>
            <a:ext cx="3630613" cy="4571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5360D-CB1E-DFBA-BB29-106CC204D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782" y="2286000"/>
            <a:ext cx="344201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92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C9F4-1968-685B-20AD-EBA454C6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1D19-6171-381B-6A62-05E26A2F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5F72C2CC-E507-4889-8ED2-94EF0BAE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" y="2296160"/>
            <a:ext cx="5012055" cy="4561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E839E-4111-9A99-F4DE-F3A9CDB6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13" y="2296160"/>
            <a:ext cx="4728019" cy="45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3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blue mesh and nodes">
            <a:extLst>
              <a:ext uri="{FF2B5EF4-FFF2-40B4-BE49-F238E27FC236}">
                <a16:creationId xmlns:a16="http://schemas.microsoft.com/office/drawing/2014/main" id="{008E948D-D50B-1D7A-21BB-5D0A39742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2777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4ED08-E09D-4AA6-5DC5-B7200538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2042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Response modeling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4748C3-65E9-E15A-C9F0-E7668ED91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87664"/>
              </p:ext>
            </p:extLst>
          </p:nvPr>
        </p:nvGraphicFramePr>
        <p:xfrm>
          <a:off x="416560" y="2042158"/>
          <a:ext cx="11521440" cy="36169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0360">
                  <a:extLst>
                    <a:ext uri="{9D8B030D-6E8A-4147-A177-3AD203B41FA5}">
                      <a16:colId xmlns:a16="http://schemas.microsoft.com/office/drawing/2014/main" val="7828671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3148814639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3889255645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395932240"/>
                    </a:ext>
                  </a:extLst>
                </a:gridCol>
              </a:tblGrid>
              <a:tr h="904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ML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36827"/>
                  </a:ext>
                </a:extLst>
              </a:tr>
              <a:tr h="904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0137"/>
                  </a:ext>
                </a:extLst>
              </a:tr>
              <a:tr h="904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79095"/>
                  </a:ext>
                </a:extLst>
              </a:tr>
              <a:tr h="904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03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57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CCAF5-41AA-C60C-0E67-5268DFA0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Response modeling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DF1E1-8E7C-3800-DFF9-863C192B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259909"/>
            <a:ext cx="3493689" cy="42434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607A9C-7125-D538-CE8B-DDFFFE23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492" y="2252087"/>
            <a:ext cx="3493690" cy="426413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ACC1B09-290F-6702-376F-60B116A9C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803" y="2258295"/>
            <a:ext cx="3493690" cy="4245023"/>
          </a:xfrm>
          <a:prstGeom prst="rect">
            <a:avLst/>
          </a:prstGeom>
        </p:spPr>
      </p:pic>
      <p:pic>
        <p:nvPicPr>
          <p:cNvPr id="20" name="Graphic 19" descr="Head with Gears">
            <a:extLst>
              <a:ext uri="{FF2B5EF4-FFF2-40B4-BE49-F238E27FC236}">
                <a16:creationId xmlns:a16="http://schemas.microsoft.com/office/drawing/2014/main" id="{681FA382-B0EC-D718-B943-9A38C6011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9646" y="364126"/>
            <a:ext cx="1463040" cy="1463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7361D-7CDD-E904-A350-85659A918D6A}"/>
              </a:ext>
            </a:extLst>
          </p:cNvPr>
          <p:cNvSpPr txBox="1"/>
          <p:nvPr/>
        </p:nvSpPr>
        <p:spPr>
          <a:xfrm>
            <a:off x="960119" y="6503318"/>
            <a:ext cx="344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AUC Score: 0.867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CDB31-4778-EC6A-0D97-3006053ABD6C}"/>
              </a:ext>
            </a:extLst>
          </p:cNvPr>
          <p:cNvSpPr txBox="1"/>
          <p:nvPr/>
        </p:nvSpPr>
        <p:spPr>
          <a:xfrm>
            <a:off x="7900492" y="6495993"/>
            <a:ext cx="34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AUC Score: 0.785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D9F53-2779-EF3B-672D-E9BC4DE16978}"/>
              </a:ext>
            </a:extLst>
          </p:cNvPr>
          <p:cNvSpPr txBox="1"/>
          <p:nvPr/>
        </p:nvSpPr>
        <p:spPr>
          <a:xfrm>
            <a:off x="4453809" y="6488668"/>
            <a:ext cx="344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AUC Score: 0.869 </a:t>
            </a:r>
          </a:p>
        </p:txBody>
      </p:sp>
    </p:spTree>
    <p:extLst>
      <p:ext uri="{BB962C8B-B14F-4D97-AF65-F5344CB8AC3E}">
        <p14:creationId xmlns:p14="http://schemas.microsoft.com/office/powerpoint/2010/main" val="3934709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724F-53B3-D811-3D78-C3A910AD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our Target Group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54C76E8-74E4-C031-B729-76D8495D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1" y="2267712"/>
            <a:ext cx="6788456" cy="3898408"/>
          </a:xfrm>
        </p:spPr>
        <p:txBody>
          <a:bodyPr>
            <a:normAutofit/>
          </a:bodyPr>
          <a:lstStyle/>
          <a:p>
            <a:endParaRPr lang="en-IN" sz="2000" dirty="0">
              <a:effectLst/>
            </a:endParaRPr>
          </a:p>
          <a:p>
            <a:pPr marL="0" indent="0">
              <a:buNone/>
            </a:pPr>
            <a:endParaRPr lang="en-IN" sz="20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3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9C7EA86A-B8C9-8A62-6A28-2DE70292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088" y="44551"/>
            <a:ext cx="4633912" cy="3542375"/>
          </a:xfrm>
          <a:prstGeom prst="rect">
            <a:avLst/>
          </a:prstGeom>
        </p:spPr>
      </p:pic>
      <p:pic>
        <p:nvPicPr>
          <p:cNvPr id="5" name="Picture 4" descr="A diagram of a customer segmentation&#10;&#10;Description automatically generated">
            <a:extLst>
              <a:ext uri="{FF2B5EF4-FFF2-40B4-BE49-F238E27FC236}">
                <a16:creationId xmlns:a16="http://schemas.microsoft.com/office/drawing/2014/main" id="{F6A6377E-1E61-3597-A8AB-9BD576F7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88" y="3583296"/>
            <a:ext cx="4633912" cy="327349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1C86F10-A652-5930-0452-3ABEF3728A3A}"/>
              </a:ext>
            </a:extLst>
          </p:cNvPr>
          <p:cNvSpPr/>
          <p:nvPr/>
        </p:nvSpPr>
        <p:spPr>
          <a:xfrm>
            <a:off x="623883" y="3494455"/>
            <a:ext cx="6078299" cy="217768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indent="0"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 descr="Bitcoin">
            <a:extLst>
              <a:ext uri="{FF2B5EF4-FFF2-40B4-BE49-F238E27FC236}">
                <a16:creationId xmlns:a16="http://schemas.microsoft.com/office/drawing/2014/main" id="{52A6FD0B-625A-4054-8186-40E5ADA27414}"/>
              </a:ext>
            </a:extLst>
          </p:cNvPr>
          <p:cNvSpPr/>
          <p:nvPr/>
        </p:nvSpPr>
        <p:spPr>
          <a:xfrm>
            <a:off x="838196" y="3718925"/>
            <a:ext cx="805381" cy="80538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2928E-196E-25EF-2F76-F771501CA866}"/>
              </a:ext>
            </a:extLst>
          </p:cNvPr>
          <p:cNvSpPr txBox="1"/>
          <p:nvPr/>
        </p:nvSpPr>
        <p:spPr>
          <a:xfrm>
            <a:off x="1670289" y="3742714"/>
            <a:ext cx="5175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Income: </a:t>
            </a:r>
            <a:r>
              <a:rPr lang="en-IN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 with the best response rate</a:t>
            </a:r>
            <a:endParaRPr lang="en-US" dirty="0"/>
          </a:p>
          <a:p>
            <a:r>
              <a:rPr lang="en-I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exhibits the highest average income of approximately $78,800.03, suggesting stronger purchasing potential and propensity to engage with marketing campaigns.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71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724F-53B3-D811-3D78-C3A910AD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our Target Group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54C76E8-74E4-C031-B729-76D8495D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1" y="2267712"/>
            <a:ext cx="6788456" cy="3898408"/>
          </a:xfrm>
        </p:spPr>
        <p:txBody>
          <a:bodyPr>
            <a:normAutofit/>
          </a:bodyPr>
          <a:lstStyle/>
          <a:p>
            <a:endParaRPr lang="en-IN" sz="2000">
              <a:effectLst/>
            </a:endParaRPr>
          </a:p>
          <a:p>
            <a:pPr marL="0" indent="0">
              <a:buNone/>
            </a:pPr>
            <a:endParaRPr lang="en-IN" sz="2000" b="0" i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0" i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sz="2000" b="0" i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  <p:pic>
        <p:nvPicPr>
          <p:cNvPr id="4" name="Picture 3" descr="A diagram of a customer segmentation&#10;&#10;Description automatically generated">
            <a:extLst>
              <a:ext uri="{FF2B5EF4-FFF2-40B4-BE49-F238E27FC236}">
                <a16:creationId xmlns:a16="http://schemas.microsoft.com/office/drawing/2014/main" id="{BAE67FBF-558B-9F9D-1CCE-8BB4A34A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39464"/>
            <a:ext cx="4711893" cy="3555983"/>
          </a:xfrm>
          <a:prstGeom prst="rect">
            <a:avLst/>
          </a:prstGeom>
        </p:spPr>
      </p:pic>
      <p:pic>
        <p:nvPicPr>
          <p:cNvPr id="10" name="Picture 9" descr="A graph showing a number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9D05CCE2-0CD5-C07F-9D26-772DC230F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589" y="3638985"/>
            <a:ext cx="4557713" cy="3179551"/>
          </a:xfrm>
          <a:prstGeom prst="rect">
            <a:avLst/>
          </a:prstGeom>
        </p:spPr>
      </p:pic>
      <p:graphicFrame>
        <p:nvGraphicFramePr>
          <p:cNvPr id="37" name="TextBox 12">
            <a:extLst>
              <a:ext uri="{FF2B5EF4-FFF2-40B4-BE49-F238E27FC236}">
                <a16:creationId xmlns:a16="http://schemas.microsoft.com/office/drawing/2014/main" id="{A712E54B-56D7-9F9A-C749-B3F79044A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426068"/>
              </p:ext>
            </p:extLst>
          </p:nvPr>
        </p:nvGraphicFramePr>
        <p:xfrm>
          <a:off x="537589" y="1885625"/>
          <a:ext cx="6563299" cy="4338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0402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</TotalTime>
  <Words>489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Demi Cond</vt:lpstr>
      <vt:lpstr>Franklin Gothic Medium</vt:lpstr>
      <vt:lpstr>Times New Roman</vt:lpstr>
      <vt:lpstr>Wingdings</vt:lpstr>
      <vt:lpstr>JuxtaposeVTI</vt:lpstr>
      <vt:lpstr>Marketing Campaign Analysis Customer Response Prediction</vt:lpstr>
      <vt:lpstr>business problem</vt:lpstr>
      <vt:lpstr>The dataset</vt:lpstr>
      <vt:lpstr>Data exploration</vt:lpstr>
      <vt:lpstr>Data exploration</vt:lpstr>
      <vt:lpstr>Response modeling</vt:lpstr>
      <vt:lpstr>Response modeling</vt:lpstr>
      <vt:lpstr>Identifying our Target Group</vt:lpstr>
      <vt:lpstr>Identifying our Target Group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Campaign Analysis Customer Response Prediction</dc:title>
  <dc:creator>Ramanan, Mahadevan</dc:creator>
  <cp:lastModifiedBy>Mahadevan Ramanan</cp:lastModifiedBy>
  <cp:revision>7</cp:revision>
  <dcterms:created xsi:type="dcterms:W3CDTF">2024-04-24T17:35:15Z</dcterms:created>
  <dcterms:modified xsi:type="dcterms:W3CDTF">2024-04-25T02:34:40Z</dcterms:modified>
</cp:coreProperties>
</file>