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D19E7C7-4ED7-4B82-85EA-EE600389AE09}">
  <a:tblStyle styleId="{BD19E7C7-4ED7-4B82-85EA-EE600389AE09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Andmekaeve osakestefüüsikas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Tudeng: Margus Pärt</a:t>
            </a:r>
            <a:br>
              <a:rPr lang="en"/>
            </a:br>
            <a:r>
              <a:rPr lang="en"/>
              <a:t>Juhendaja: Mario Kadastik </a:t>
            </a:r>
            <a:r>
              <a:rPr lang="en"/>
              <a:t>PhD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Retsentsent: Toomas Kirt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10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Detektori sensoreid tabanud algosakeste täpsem klassifitseerimine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657475"/>
            <a:ext cx="8520600" cy="29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Probleem: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CMS sensorite poolt salvestatud kokkupõrgete andmed on ebapiisava täpsusega - salvestuseelsel rekonstrueerimisel kasutatakse </a:t>
            </a:r>
            <a:r>
              <a:rPr lang="en"/>
              <a:t>lihtsaid </a:t>
            </a:r>
            <a:r>
              <a:rPr lang="en"/>
              <a:t>algoritme, mis on kiired, aga ebatäpsed.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Lahendus: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Klassifitseerida sündmuses osalenud algosakesed uuesti ja täpsemalt.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10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Detektori sensoreid tabanud algosakeste täpsem klassifitseerimine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657475"/>
            <a:ext cx="8520600" cy="29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Varasemalt kasutusel olnud klassifikaator tuvastamaks b-kvarke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Otsustusmetsaga leitud otsustuspuu.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Ülesanne: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Testida, kui täpne on tehisnärvivõrk klassifitseerimisel võrreldes otsustuspuuga.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Parima tehisnärvivõrgu mudeli leidmine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Sammud: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Mõista, millist tüüpi tehisnärvivõrku kasutada sõltuvalt andmete sisust (pärilevivõrk, konvulitsiooniline võrk või rekurrentne võrk).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Valida sobiv raamistik ja programmeerimiskeel.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Leida võimalikult </a:t>
            </a:r>
            <a:r>
              <a:rPr lang="en"/>
              <a:t>tehisnärvi</a:t>
            </a:r>
            <a:r>
              <a:rPr lang="en"/>
              <a:t>võrgu mudel, mis oleks võimeline võimalikult efektiivselt (arvutusvõimsuse kasutus, mälukasutus).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Tehisnärvivõrgu täpsuse klassifitseerimisel võrdlemine seni kasutusel olnud otsustuspuu täpsusega.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Parima tehisnärvivõrgu mudeli leidmine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Tehisnärvivõrgu tüübi valik: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Kuna iga kokkupõrke sündmust iseloomustavad parameetrid on ajast sõltumatud (eelmine sündmus ei mõjuta järgmist ja sündmust iseloomustavatel parameeteritel puudub ajaline järjestus), siis sobis pärilevivõrk (</a:t>
            </a:r>
            <a:r>
              <a:rPr i="1" lang="en"/>
              <a:t>feed forward network</a:t>
            </a:r>
            <a:r>
              <a:rPr lang="en"/>
              <a:t>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Parima tehisnärvivõrgu mudeli leidmine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obiva raamistiku ja programmeerimiskeele valik.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Kuna programmeerimiskeeled Python ja C++ on CERN-is ja KBFI-s kõige rohkem kasutusel olevad keeled, siis otsustati kasutada Python-it.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Kuna TensorFlow oli kõige populaarsem avatud lähtekoodiga C++-s kirjutatud ja Pythoni liidestusega, siis otsustati kasutada TensorFlow-d.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Parima tehisnärvivõrgu mudeli leidmine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Parima tehisnärvivõrgu mudeli topoloogia leidmine: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Kasutati ammendavat otsingut (</a:t>
            </a:r>
            <a:r>
              <a:rPr i="1" lang="en"/>
              <a:t>exhaustive search</a:t>
            </a:r>
            <a:r>
              <a:rPr lang="en"/>
              <a:t>) üle tehisnärvivõrgu </a:t>
            </a:r>
            <a:r>
              <a:rPr lang="en"/>
              <a:t>topoloogia võimalike </a:t>
            </a:r>
            <a:r>
              <a:rPr lang="en"/>
              <a:t>konfiguratsioonide parameetriruumi (kombineerides peidetud kihtide arvu, närvide arvu peidetud kihtides, aktivatsioonifunktsioone, väljajätumeetodi poolt mittekasutud ühenduste hulka kihtide vahel, õpikiirust ja õpikiirusesammu vähendamist).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Parima tehisnärvivõrgu mudeli leidmine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Tehisnärvivõrgu täpsuse klassifitseerimisel võrdlemine seni kasutusel olnud otsustuspuu täpsusega (</a:t>
            </a:r>
            <a:r>
              <a:rPr i="1" lang="en"/>
              <a:t>true positive rate vs false positive rate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99" y="1964175"/>
            <a:ext cx="2926600" cy="21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5300" y="2980150"/>
            <a:ext cx="789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	 	 	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Joonis: CERNi senise parima algoritmi võrdlus närvivõrguga. Võrdlus on koostatud 3 miljoni sündmuse põhjal jaotudes võrdselt B-kvarkide, C-kvarkide ja light-kvarkide vahel. B-kvark (signaal) X-teljel ja et UDSG- või C-kvark loetakse B-kvargiks (müra Y-teljel).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Parima tehisnärvivõrgu mudeli leidmine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000075"/>
            <a:ext cx="8520600" cy="87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Tehisnärvivõrgu täpsuse klassifitseerimisel võrdlemine seni kasutusel olnud otsustuspuu täpsusega (</a:t>
            </a:r>
            <a:r>
              <a:rPr i="1" lang="en"/>
              <a:t>true positive rate vs false positive rate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18800" y="2105775"/>
            <a:ext cx="77505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62" name="Shape 162"/>
          <p:cNvGraphicFramePr/>
          <p:nvPr/>
        </p:nvGraphicFramePr>
        <p:xfrm>
          <a:off x="418800" y="18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{BD19E7C7-4ED7-4B82-85EA-EE600389AE09}</a:tableStyleId>
              </a:tblPr>
              <a:tblGrid>
                <a:gridCol w="1639075"/>
                <a:gridCol w="1639075"/>
                <a:gridCol w="1639075"/>
                <a:gridCol w="1639075"/>
                <a:gridCol w="163907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B-kvargi tuvastamise efektiivsus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NN C-kvargi müra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BDT C-kvargi müra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NN light-kvarkide müra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BDT light-kvarkide müra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0.00031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0.000419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0.000014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0.000034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0.001788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0.002039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0.00006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0.00012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0.005868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0.006496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0.00018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0.000289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0.015992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0.017776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0.000528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0.000658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0.03702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0.041414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0.001563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0.001657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0.077637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0.087768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0.004746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0.004863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0.151539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0.172835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0.014906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0.015401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0.280967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0.316567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0.049397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0.049774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0.507186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0.549237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0.175866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0.202589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0.99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0.899689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0.916134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0.712426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0.792432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63" name="Shape 163"/>
          <p:cNvSpPr txBox="1"/>
          <p:nvPr/>
        </p:nvSpPr>
        <p:spPr>
          <a:xfrm>
            <a:off x="369300" y="4501050"/>
            <a:ext cx="8294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Tabel kirjeldab, kuidas sõltuvalt sellest, kui suure tõenäosusega b-kvark peab olema tuvastatud ja võrdleb seda, kui palju C-kvarke või kergeid kvarke seetõttu b-kvarkina tuvastatakse.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Töö tulemused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000075"/>
            <a:ext cx="8520600" cy="38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Lagunemiskanali andmete filtreerimine võtab keskmiselt 2 tundi (10%) vähem aega.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Kui analüüs peaks katkema mõnes etapis mingil põhjusel, siis on võimalik vealogist selget teavet, kus ja miks viga tekkis.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Analüüsitarkvaral on turvavõrk moodultestide näol.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Ei leitud kahe müüoni nelivektorite summa liiasust 28.4 GeV resonantsi piirkonnas.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Teatakse, et tehislik närvivõrk võib olla üle 10% täpsem kui seni kasutusel olnud otsustuspuu.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Autor kirjutas üle aasta kestnud diplomitöö valmimise käigus üle 2000 rea C++-i, üle 5000 rea Python-it, üle 1000 rea Ruby-t, üle 300 rea Bash-i ja üle 500 rea HTML-i ja CSS-i.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Retsentsent PhD Toomas Kirt küsimused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501350"/>
            <a:ext cx="8520600" cy="38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Töö autor võiks kaitsmisel täpsemalt välja tuua, mis oli tema panus lõputöös toodud tulemuste saavutamisel?</a:t>
            </a:r>
            <a:br>
              <a:rPr b="1" lang="en"/>
            </a:br>
            <a:br>
              <a:rPr lang="en"/>
            </a:br>
            <a:r>
              <a:rPr lang="en"/>
              <a:t>Lõputöö autor programmeeris KBFI või CERN-i teadlaste poolt usaldatud ülesandeid, mis olid seotud andmekaevega osakestefüüsikas.</a:t>
            </a:r>
            <a:br>
              <a:rPr lang="en"/>
            </a:br>
            <a:br>
              <a:rPr lang="en"/>
            </a:br>
            <a:r>
              <a:rPr lang="en"/>
              <a:t>Kõik töös loetletud tulemused olid saavutatud iseseisva programmeerimise tulemusel lähteülesande kirjelduse põhjal. KBFI või CERN-i teadlased kirjeldasid domeenivaldkonda ja valideerisid tulemusi.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35000" y="2485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Diplomitöö eesmärgid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93725" y="3017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Kokkupõrgete tulemusel tekkinud osakeste uurimine (juba klassifitseeritud andmete filtreerimine).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2017 a. CERN-i prootonikiirendi kokkupõrgete andmete analüüsi tarkvara parendamine.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Võrrelda tehisliku närvivõrgu võimekust b-kvarki eristamisel ülejäänud kvarkidest kasutusel oleva otsustuspuuga.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4" y="82574"/>
            <a:ext cx="4565776" cy="23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Retsentsent PhD Toomas Kirt küsimused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01350"/>
            <a:ext cx="8520600" cy="38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Töö autor võiks selgitada, millise struktuuriga tehisnärvivõrku ta kasutas ja millised olid selle parameetrid?</a:t>
            </a:r>
            <a:br>
              <a:rPr b="1" lang="en"/>
            </a:br>
            <a:br>
              <a:rPr lang="en"/>
            </a:br>
            <a:r>
              <a:rPr lang="en"/>
              <a:t>Parima tulemuse andis pärilevivõrk (</a:t>
            </a:r>
            <a:r>
              <a:rPr i="1" lang="en"/>
              <a:t>feed forward network</a:t>
            </a:r>
            <a:r>
              <a:rPr lang="en"/>
              <a:t>), milles oli 4 peidetud kihti ja igas peidetud kihis 150 neuronit, ReLu aktivatsioonifunktsioon, puudus väljajätumeetodi kasutamine ja konstantne </a:t>
            </a:r>
            <a:r>
              <a:rPr lang="en"/>
              <a:t>õpisamm oli 0.0005</a:t>
            </a:r>
            <a:r>
              <a:rPr lang="en"/>
              <a:t>.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Eriti suur aitäh!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Juhendaja ja kõik head inimesed KBFI-st ja CERN-ist.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Õppeosakond.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Õppejõud.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Komisjon.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Lagunemiskanali uurimisprojektis osalemine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Eesmärk: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Saada teada, kas 2012 a. </a:t>
            </a:r>
            <a:r>
              <a:rPr lang="en"/>
              <a:t>a</a:t>
            </a:r>
            <a:r>
              <a:rPr lang="en"/>
              <a:t>ndmetes leitud andmete liiasus 28.4 GeV piirkonnas oli statistiline fluksatsioon või avastati uus alg- või komposiitosake.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25" y="2343925"/>
            <a:ext cx="2953775" cy="2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450" y="2451093"/>
            <a:ext cx="2723099" cy="22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37900" y="4718750"/>
            <a:ext cx="8294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Joonised kirjeldavad kahe müüoni nelivektorite summa puhul liiasust 28.4 GeV piirkonnas.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41200" y="19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Lagunemiskanali uurimisprojektis osalemine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Autori töö tulemusena: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Valmis (C++-is kirjutatud) programm, mis kordas 2012 a. andmetele rakendatud filtrite tingimusi 2016 a. andmetele, salvestas filtrid läbinud andmeid ja joonistas filtrid läbinud sündmuste kohta käiva olulise teabe graafikutele.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75" y="2691650"/>
            <a:ext cx="2729650" cy="20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849" y="2821775"/>
            <a:ext cx="2764544" cy="19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37900" y="4794950"/>
            <a:ext cx="8294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Joonised ei kirjelda kahe müüoni nelivektorite summa liiasust 28.4 GeV </a:t>
            </a:r>
            <a:r>
              <a:rPr b="1" lang="en" sz="1100">
                <a:solidFill>
                  <a:schemeClr val="dk1"/>
                </a:solidFill>
              </a:rPr>
              <a:t>resonantsi </a:t>
            </a:r>
            <a:r>
              <a:rPr b="1" lang="en" sz="1100">
                <a:solidFill>
                  <a:schemeClr val="dk1"/>
                </a:solidFill>
              </a:rPr>
              <a:t>piirkonnas.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Parendused analüüsi toetavas tarkvaras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Probleem, mis ohustas uurimistulemuste õigeaegset avaldamist: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Teadlaste käivitatud ööpäev läbi kestvad analüüsid ebaõnnestusid ilma vajaliku tulemuseta erinevatel juhuslikel ajahetkedel ilma selge veateateta.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Esimene samm lahenduse suunas: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Olemasoleva tarkvara arhitektuuri ja protsessi mõistmine, logimise täiendamine.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Parendused analüüsi toetavas tarkvaras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Leitud probleem 1: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Kõikide serverite vahel jaotatud ressurss, võrguketas ei tulnud toime vajaliku lugemiste ja kirjutamiste arvuga ajaühikus.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Lahendus 1: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Efektiivsem logimine</a:t>
            </a:r>
            <a:r>
              <a:rPr lang="en"/>
              <a:t>. Logimise salvestamine esmalt analüüsi teostavasse kobararvutisse ja alles peale analüüsi sammu lõppu logi tagasi  kopeerimine analüüsi käivitanud serverisse.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Parendused analüüsi toetavas tarkvaras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Leitud probleem 2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Kobarserverites tehtud analüüsi alamosade tulemuste agregeerimine üheks andmefailiks ja hilisemaks töötlemiseks võttis kaua aega.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Lahendus 2: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Efektiivsem analüüsitulemuste agregeerimine</a:t>
            </a:r>
            <a:r>
              <a:rPr lang="en"/>
              <a:t>. Kui varasemalt agregeeriti kobararvutitel läbiviidud analüüsi tulemused ühe sammu käigus ühes serveris, siis diplomitöö autori programmeerimise tulemusena agregeeritakse nüüd andmeid rekursiivselt mitmes kobarserveris samaaegselt.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Parendused analüüsi toetavas tarkvaras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Leitud probleem 3: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Andmekandjale ebaõnnestunult andmete kirjutamine ei pruukinud tähendada analüüsi katkemist ja selget veateadet.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Lahendus 3: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Metaandmete loomine ja kontroll.</a:t>
            </a:r>
            <a:r>
              <a:rPr lang="en"/>
              <a:t> Diplomitöö autori programmeerimise tulemusena salvestatakse ja kontrollitakse automaatselt faili sisu metaandmetega, erinevuse korral kuvatakse selge veateade, mis võimaldab vea tekkekohta kiiremini leida ja põhjust lahendada.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Parendused analüüsi toetavas tarkvaras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Leitud probleem 4: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Koodimuudatuste testimine võttis kaua aega ja tehtud vigasi oli raske avastada.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Lahendus 4: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Moodultestimise juurutamine.</a:t>
            </a:r>
            <a:r>
              <a:rPr lang="en"/>
              <a:t> Autori programeerimise tulemusena juurutati moodul-testimise raamistik, mis võimaldab automaatselt:</a:t>
            </a:r>
            <a:br>
              <a:rPr lang="en"/>
            </a:br>
            <a:r>
              <a:rPr lang="en"/>
              <a:t>1.) valideerida, et muudatustega ei ole rakenduse funktsionaalsus lõhutud; </a:t>
            </a:r>
            <a:br>
              <a:rPr lang="en"/>
            </a:br>
            <a:r>
              <a:rPr lang="en"/>
              <a:t>2.) dokumenteerib olemasoleva rakenduse funktsionaalsust;</a:t>
            </a:r>
            <a:br>
              <a:rPr lang="en"/>
            </a:br>
            <a:r>
              <a:rPr lang="en"/>
              <a:t>3.) kirjeldab programmilist liidestust komponentidega;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