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484" r:id="rId3"/>
    <p:sldId id="494" r:id="rId4"/>
    <p:sldId id="515" r:id="rId5"/>
    <p:sldId id="493" r:id="rId6"/>
    <p:sldId id="496" r:id="rId7"/>
    <p:sldId id="516" r:id="rId8"/>
    <p:sldId id="495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7" r:id="rId18"/>
    <p:sldId id="517" r:id="rId19"/>
    <p:sldId id="499" r:id="rId20"/>
    <p:sldId id="472" r:id="rId21"/>
    <p:sldId id="500" r:id="rId22"/>
    <p:sldId id="502" r:id="rId23"/>
    <p:sldId id="503" r:id="rId24"/>
    <p:sldId id="504" r:id="rId25"/>
    <p:sldId id="468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8" r:id="rId36"/>
    <p:sldId id="466" r:id="rId37"/>
    <p:sldId id="467" r:id="rId38"/>
    <p:sldId id="474" r:id="rId39"/>
    <p:sldId id="475" r:id="rId40"/>
    <p:sldId id="476" r:id="rId41"/>
    <p:sldId id="477" r:id="rId42"/>
    <p:sldId id="479" r:id="rId43"/>
    <p:sldId id="478" r:id="rId44"/>
    <p:sldId id="480" r:id="rId45"/>
    <p:sldId id="481" r:id="rId46"/>
    <p:sldId id="482" r:id="rId47"/>
    <p:sldId id="483" r:id="rId48"/>
    <p:sldId id="51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22:09:07.5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22:09:12.4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22:09:13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4T22:09:29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996F12D6-C90F-4CA1-BA02-167932D0A328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D93A8B07-6DFE-470B-BF66-579F468EA4FC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4D7468C0-C8F5-4AF9-8F38-DE66336A836D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E11602B0-ADD9-4A4E-AE2B-929763AB7F57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3A7AE69E-7D74-4172-A98B-8833EDC34DC0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67D6A3CE-7979-4B37-9A9F-B8579F4FC93B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CE8FC70A-E76B-4BC3-8C44-4CF34F0D4820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8EE797E7-B6E7-43C8-B498-9FDF56F4B7AD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3AD4D3BF-14AF-49C4-A9AD-89D4E9F63A58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251DAA2C-4BF4-459D-82F1-38989B6D729F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grpSp>
        <p:nvGrpSpPr>
          <p:cNvPr id="10" name="Google Shape;333;p44">
            <a:extLst>
              <a:ext uri="{FF2B5EF4-FFF2-40B4-BE49-F238E27FC236}">
                <a16:creationId xmlns:a16="http://schemas.microsoft.com/office/drawing/2014/main" id="{6F1F6437-039F-45C4-B7D1-686B0EB2A907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11" name="Google Shape;334;p44">
              <a:extLst>
                <a:ext uri="{FF2B5EF4-FFF2-40B4-BE49-F238E27FC236}">
                  <a16:creationId xmlns:a16="http://schemas.microsoft.com/office/drawing/2014/main" id="{ACAB9858-288C-4C4D-B324-C455DB43B857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" name="Google Shape;335;p44">
              <a:extLst>
                <a:ext uri="{FF2B5EF4-FFF2-40B4-BE49-F238E27FC236}">
                  <a16:creationId xmlns:a16="http://schemas.microsoft.com/office/drawing/2014/main" id="{0898ED37-3008-4112-A00F-9E20C75B3222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" name="Google Shape;336;p44">
                <a:extLst>
                  <a:ext uri="{FF2B5EF4-FFF2-40B4-BE49-F238E27FC236}">
                    <a16:creationId xmlns:a16="http://schemas.microsoft.com/office/drawing/2014/main" id="{0B88220C-8812-4136-8723-221DE341F745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7;p44">
                <a:extLst>
                  <a:ext uri="{FF2B5EF4-FFF2-40B4-BE49-F238E27FC236}">
                    <a16:creationId xmlns:a16="http://schemas.microsoft.com/office/drawing/2014/main" id="{9333E8E9-6A57-4CB7-AD0B-F502C8515787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38;p44">
                <a:extLst>
                  <a:ext uri="{FF2B5EF4-FFF2-40B4-BE49-F238E27FC236}">
                    <a16:creationId xmlns:a16="http://schemas.microsoft.com/office/drawing/2014/main" id="{5146B96C-022F-44AC-962B-5C1ECF3B4BF0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39;p44">
                <a:extLst>
                  <a:ext uri="{FF2B5EF4-FFF2-40B4-BE49-F238E27FC236}">
                    <a16:creationId xmlns:a16="http://schemas.microsoft.com/office/drawing/2014/main" id="{AF662EF2-8669-4B2C-ADD9-21230A40DDAF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0;p44">
                <a:extLst>
                  <a:ext uri="{FF2B5EF4-FFF2-40B4-BE49-F238E27FC236}">
                    <a16:creationId xmlns:a16="http://schemas.microsoft.com/office/drawing/2014/main" id="{81A551E3-2A92-4C63-9981-EC49855028AC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Google Shape;341;p44">
                <a:extLst>
                  <a:ext uri="{FF2B5EF4-FFF2-40B4-BE49-F238E27FC236}">
                    <a16:creationId xmlns:a16="http://schemas.microsoft.com/office/drawing/2014/main" id="{9BE7F31C-1313-4663-B5C2-B27E90477187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Google Shape;342;p44">
                <a:extLst>
                  <a:ext uri="{FF2B5EF4-FFF2-40B4-BE49-F238E27FC236}">
                    <a16:creationId xmlns:a16="http://schemas.microsoft.com/office/drawing/2014/main" id="{A89C08D6-8FE4-40B9-8F5F-F46DC3BED5AD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04436ADB-9B76-4AB4-BD3C-1FA0EB2D4BCC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0261DBCC-4E30-47A3-8863-39266BA33DEF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C53B897F-FA99-4342-A66C-904D25EBEA2D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18A0AC35-F01A-4039-BE2A-510EFDFAF4B9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F160DAFB-6634-4CEE-970A-0811EBAB32DD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50A71DE2-92F6-4677-BFFD-3A8685ECD12A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FAE00045-7E27-47DA-A89D-0D2E15261877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416FD4FD-82CD-4C85-836B-F4B1B0F9AF3F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5CCF9CF1-F9FA-4CD1-8719-54CCFFE84F7E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B6B9C5E3-4FB3-41AE-9DA1-A4B865086F27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grpSp>
        <p:nvGrpSpPr>
          <p:cNvPr id="10" name="Google Shape;333;p44">
            <a:extLst>
              <a:ext uri="{FF2B5EF4-FFF2-40B4-BE49-F238E27FC236}">
                <a16:creationId xmlns:a16="http://schemas.microsoft.com/office/drawing/2014/main" id="{283F7EA9-AF89-4BC5-85A2-CBBF91FA3CE3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11" name="Google Shape;334;p44">
              <a:extLst>
                <a:ext uri="{FF2B5EF4-FFF2-40B4-BE49-F238E27FC236}">
                  <a16:creationId xmlns:a16="http://schemas.microsoft.com/office/drawing/2014/main" id="{F1BE89E1-C615-4C93-88A4-6163E911DBCA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" name="Google Shape;335;p44">
              <a:extLst>
                <a:ext uri="{FF2B5EF4-FFF2-40B4-BE49-F238E27FC236}">
                  <a16:creationId xmlns:a16="http://schemas.microsoft.com/office/drawing/2014/main" id="{7AC7DD8E-912B-4F19-B79F-31AEE0267FD2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" name="Google Shape;336;p44">
                <a:extLst>
                  <a:ext uri="{FF2B5EF4-FFF2-40B4-BE49-F238E27FC236}">
                    <a16:creationId xmlns:a16="http://schemas.microsoft.com/office/drawing/2014/main" id="{5E7BD423-B712-4DF5-9E1F-A2DB9799C2E7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7;p44">
                <a:extLst>
                  <a:ext uri="{FF2B5EF4-FFF2-40B4-BE49-F238E27FC236}">
                    <a16:creationId xmlns:a16="http://schemas.microsoft.com/office/drawing/2014/main" id="{DC499966-CECF-46F2-AFD3-F50E990FA38B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38;p44">
                <a:extLst>
                  <a:ext uri="{FF2B5EF4-FFF2-40B4-BE49-F238E27FC236}">
                    <a16:creationId xmlns:a16="http://schemas.microsoft.com/office/drawing/2014/main" id="{96AA6EA1-9862-4BE3-8435-25EC3D8B0211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39;p44">
                <a:extLst>
                  <a:ext uri="{FF2B5EF4-FFF2-40B4-BE49-F238E27FC236}">
                    <a16:creationId xmlns:a16="http://schemas.microsoft.com/office/drawing/2014/main" id="{7B9A5C1F-2E34-495D-BF1F-391D8D747874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0;p44">
                <a:extLst>
                  <a:ext uri="{FF2B5EF4-FFF2-40B4-BE49-F238E27FC236}">
                    <a16:creationId xmlns:a16="http://schemas.microsoft.com/office/drawing/2014/main" id="{159B0BF9-BB4C-47C6-99AE-853FCD8E6372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Google Shape;341;p44">
                <a:extLst>
                  <a:ext uri="{FF2B5EF4-FFF2-40B4-BE49-F238E27FC236}">
                    <a16:creationId xmlns:a16="http://schemas.microsoft.com/office/drawing/2014/main" id="{DD49F725-E59D-4100-A417-484C38E9D1BF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Google Shape;342;p44">
                <a:extLst>
                  <a:ext uri="{FF2B5EF4-FFF2-40B4-BE49-F238E27FC236}">
                    <a16:creationId xmlns:a16="http://schemas.microsoft.com/office/drawing/2014/main" id="{1FEB11C0-A0C4-420B-AACF-7D2BEF9F257E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8" name="Google Shape;333;p44">
            <a:extLst>
              <a:ext uri="{FF2B5EF4-FFF2-40B4-BE49-F238E27FC236}">
                <a16:creationId xmlns:a16="http://schemas.microsoft.com/office/drawing/2014/main" id="{C902EE4A-6C78-4EA9-A47C-4A0956D2C41D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9" name="Google Shape;334;p44">
              <a:extLst>
                <a:ext uri="{FF2B5EF4-FFF2-40B4-BE49-F238E27FC236}">
                  <a16:creationId xmlns:a16="http://schemas.microsoft.com/office/drawing/2014/main" id="{D7B8B949-AA8B-4958-974B-919F9365C695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" name="Google Shape;335;p44">
              <a:extLst>
                <a:ext uri="{FF2B5EF4-FFF2-40B4-BE49-F238E27FC236}">
                  <a16:creationId xmlns:a16="http://schemas.microsoft.com/office/drawing/2014/main" id="{5EBFE40F-D61A-4663-8923-72405B0E0107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" name="Google Shape;336;p44">
                <a:extLst>
                  <a:ext uri="{FF2B5EF4-FFF2-40B4-BE49-F238E27FC236}">
                    <a16:creationId xmlns:a16="http://schemas.microsoft.com/office/drawing/2014/main" id="{E0C08938-AA6D-4E00-BB08-F4EC84616AE3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7;p44">
                <a:extLst>
                  <a:ext uri="{FF2B5EF4-FFF2-40B4-BE49-F238E27FC236}">
                    <a16:creationId xmlns:a16="http://schemas.microsoft.com/office/drawing/2014/main" id="{3FB888DF-6A01-4AFB-969F-696FE3931866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8;p44">
                <a:extLst>
                  <a:ext uri="{FF2B5EF4-FFF2-40B4-BE49-F238E27FC236}">
                    <a16:creationId xmlns:a16="http://schemas.microsoft.com/office/drawing/2014/main" id="{620C731A-E71B-4EF3-B2E3-A9665F321D4F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9;p44">
                <a:extLst>
                  <a:ext uri="{FF2B5EF4-FFF2-40B4-BE49-F238E27FC236}">
                    <a16:creationId xmlns:a16="http://schemas.microsoft.com/office/drawing/2014/main" id="{3464940A-0CC5-43E2-B80E-83D239D7B81B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0;p44">
                <a:extLst>
                  <a:ext uri="{FF2B5EF4-FFF2-40B4-BE49-F238E27FC236}">
                    <a16:creationId xmlns:a16="http://schemas.microsoft.com/office/drawing/2014/main" id="{F41FE6E8-CC83-4DF1-A44C-95872A1E34C7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1;p44">
                <a:extLst>
                  <a:ext uri="{FF2B5EF4-FFF2-40B4-BE49-F238E27FC236}">
                    <a16:creationId xmlns:a16="http://schemas.microsoft.com/office/drawing/2014/main" id="{C323C317-0825-4869-A1D9-81A38D0D8BC7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2;p44">
                <a:extLst>
                  <a:ext uri="{FF2B5EF4-FFF2-40B4-BE49-F238E27FC236}">
                    <a16:creationId xmlns:a16="http://schemas.microsoft.com/office/drawing/2014/main" id="{0FAC2B4F-E465-4D2B-B1C3-F1EA569400BA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619243E8-9227-4A35-AB8B-3CDFA7F70A57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9FE5AFDC-BD9B-4C41-AFE2-64BDE9E5783B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54D009FF-F9BF-4B86-B78E-5A90A7E6BBB4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61837C3A-1731-4408-810A-DE5517A9638E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CDB3E638-8C00-4E02-B924-AF98B05820B6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508EA8CA-B1D4-48AC-9DA2-EB3D9064BFD7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0768AB5E-3272-4439-A46E-21EB99824CEC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10B2D346-D8DB-429A-A05E-062F0A842A33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37797255-0FA5-42F8-A4D8-1AA2205D9F31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EDB6A44D-DF7A-4B56-8661-741E75028832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D504EFEB-A1E7-486C-9219-6DDF238F4057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CEF48749-7EC1-4610-8CA4-411824C8F05B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742A434A-C7C2-464F-B6A3-0CD6A81424F0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09FEEF03-13DB-463F-B857-8953FC8A4BE4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3557FE3D-6295-4990-B90E-DE3E8E7BAC6C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0B9166B1-08A2-4DF2-8A66-374741CD0F7E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301A15CF-D1D4-47D2-8F38-AF6C6277D59C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F2FB1C04-5DA0-4737-A53E-5E0EA329C919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7453FA51-DFAA-468A-8078-8EF73881DCD7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D24F86DC-5DB7-449B-98DE-5F34D1A074EC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11C6159-5392-46AC-BFB8-D4FC8FA4C318}"/>
                  </a:ext>
                </a:extLst>
              </p14:cNvPr>
              <p14:cNvContentPartPr/>
              <p14:nvPr userDrawn="1"/>
            </p14:nvContentPartPr>
            <p14:xfrm>
              <a:off x="11147982" y="1887220"/>
              <a:ext cx="360" cy="3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11C6159-5392-46AC-BFB8-D4FC8FA4C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93982" y="17792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D3A163C1-FB56-4F6E-B04F-A430E3397B8D}"/>
                  </a:ext>
                </a:extLst>
              </p14:cNvPr>
              <p14:cNvContentPartPr/>
              <p14:nvPr userDrawn="1"/>
            </p14:nvContentPartPr>
            <p14:xfrm>
              <a:off x="243222" y="6303700"/>
              <a:ext cx="360" cy="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D3A163C1-FB56-4F6E-B04F-A430E3397B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22" y="61957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0AE8F03-66F0-4209-99EE-0DF34815BC29}"/>
                  </a:ext>
                </a:extLst>
              </p14:cNvPr>
              <p14:cNvContentPartPr/>
              <p14:nvPr userDrawn="1"/>
            </p14:nvContentPartPr>
            <p14:xfrm>
              <a:off x="10593222" y="6381100"/>
              <a:ext cx="360" cy="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0AE8F03-66F0-4209-99EE-0DF34815B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39582" y="62734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D64F17E8-9CFA-4BAE-AE53-648DE6365CA9}"/>
                  </a:ext>
                </a:extLst>
              </p14:cNvPr>
              <p14:cNvContentPartPr/>
              <p14:nvPr userDrawn="1"/>
            </p14:nvContentPartPr>
            <p14:xfrm>
              <a:off x="10807422" y="1546667"/>
              <a:ext cx="360" cy="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D64F17E8-9CFA-4BAE-AE53-648DE6365C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3422" y="1438667"/>
                <a:ext cx="108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CCBE68F6-E36A-4BDF-BC1D-477A6A8E76C3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F9AD61DA-D406-41CE-84B0-9AB509D977A2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811004CA-2E88-4EE3-972A-4A017A8EAEA4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162A5A6E-59CA-42C6-9CD4-2EFC9D23129D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155CCD72-EBEE-46B7-ACE7-6B1A671FE45F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7B13F2B6-7EC0-4730-BCDA-506F13068DA8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A1024E47-3747-4350-9225-13042863343A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BD85B58A-FA1E-4875-88FA-E21586B3BD15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D47286C8-C44D-43D3-AAC5-6EE5CE612F55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2B0A75B0-9385-4E46-A665-5EDB2B46F459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oogle Shape;333;p44">
            <a:extLst>
              <a:ext uri="{FF2B5EF4-FFF2-40B4-BE49-F238E27FC236}">
                <a16:creationId xmlns:a16="http://schemas.microsoft.com/office/drawing/2014/main" id="{52EA1EEC-1E96-47DA-A520-0FAABF8F4931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8" name="Google Shape;334;p44">
              <a:extLst>
                <a:ext uri="{FF2B5EF4-FFF2-40B4-BE49-F238E27FC236}">
                  <a16:creationId xmlns:a16="http://schemas.microsoft.com/office/drawing/2014/main" id="{CD3A6B9D-AC32-4449-A4E9-F7BB6315C816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9" name="Google Shape;335;p44">
              <a:extLst>
                <a:ext uri="{FF2B5EF4-FFF2-40B4-BE49-F238E27FC236}">
                  <a16:creationId xmlns:a16="http://schemas.microsoft.com/office/drawing/2014/main" id="{3B5714A4-3A9C-4538-9A94-BD275A99FDBC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0" name="Google Shape;336;p44">
                <a:extLst>
                  <a:ext uri="{FF2B5EF4-FFF2-40B4-BE49-F238E27FC236}">
                    <a16:creationId xmlns:a16="http://schemas.microsoft.com/office/drawing/2014/main" id="{CF509F79-1EA8-4D28-9D2A-4CE38BBF09BC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7;p44">
                <a:extLst>
                  <a:ext uri="{FF2B5EF4-FFF2-40B4-BE49-F238E27FC236}">
                    <a16:creationId xmlns:a16="http://schemas.microsoft.com/office/drawing/2014/main" id="{FA72CA34-A53D-4533-AC12-C5F0AEB909A2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8;p44">
                <a:extLst>
                  <a:ext uri="{FF2B5EF4-FFF2-40B4-BE49-F238E27FC236}">
                    <a16:creationId xmlns:a16="http://schemas.microsoft.com/office/drawing/2014/main" id="{D8A13DCA-0980-4A32-9477-F23389A56396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9;p44">
                <a:extLst>
                  <a:ext uri="{FF2B5EF4-FFF2-40B4-BE49-F238E27FC236}">
                    <a16:creationId xmlns:a16="http://schemas.microsoft.com/office/drawing/2014/main" id="{87C8AF62-F9A3-4BF8-B1C8-37294DD3FBE6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0;p44">
                <a:extLst>
                  <a:ext uri="{FF2B5EF4-FFF2-40B4-BE49-F238E27FC236}">
                    <a16:creationId xmlns:a16="http://schemas.microsoft.com/office/drawing/2014/main" id="{E17C464F-FDE9-42C3-A25B-D777E00424C5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1;p44">
                <a:extLst>
                  <a:ext uri="{FF2B5EF4-FFF2-40B4-BE49-F238E27FC236}">
                    <a16:creationId xmlns:a16="http://schemas.microsoft.com/office/drawing/2014/main" id="{12E5F9C8-5F28-47A8-B698-03D4DE052591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2;p44">
                <a:extLst>
                  <a:ext uri="{FF2B5EF4-FFF2-40B4-BE49-F238E27FC236}">
                    <a16:creationId xmlns:a16="http://schemas.microsoft.com/office/drawing/2014/main" id="{C69E18EC-5D26-4B2D-94D0-01BDBFF1797F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  <p:grpSp>
        <p:nvGrpSpPr>
          <p:cNvPr id="8" name="Google Shape;333;p44">
            <a:extLst>
              <a:ext uri="{FF2B5EF4-FFF2-40B4-BE49-F238E27FC236}">
                <a16:creationId xmlns:a16="http://schemas.microsoft.com/office/drawing/2014/main" id="{F2660121-D1CD-4241-810E-156FA6544EC0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9" name="Google Shape;334;p44">
              <a:extLst>
                <a:ext uri="{FF2B5EF4-FFF2-40B4-BE49-F238E27FC236}">
                  <a16:creationId xmlns:a16="http://schemas.microsoft.com/office/drawing/2014/main" id="{736B1506-F001-4F5A-8DB4-D4FA32F68242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" name="Google Shape;335;p44">
              <a:extLst>
                <a:ext uri="{FF2B5EF4-FFF2-40B4-BE49-F238E27FC236}">
                  <a16:creationId xmlns:a16="http://schemas.microsoft.com/office/drawing/2014/main" id="{7ACB33E2-6B0B-40B4-BA9C-194AE233FEC1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" name="Google Shape;336;p44">
                <a:extLst>
                  <a:ext uri="{FF2B5EF4-FFF2-40B4-BE49-F238E27FC236}">
                    <a16:creationId xmlns:a16="http://schemas.microsoft.com/office/drawing/2014/main" id="{FEC0323F-7704-447B-AEC6-FE5AFE80AD45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7;p44">
                <a:extLst>
                  <a:ext uri="{FF2B5EF4-FFF2-40B4-BE49-F238E27FC236}">
                    <a16:creationId xmlns:a16="http://schemas.microsoft.com/office/drawing/2014/main" id="{602F5AB5-3D5F-47BF-85A2-25372C169FF2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8;p44">
                <a:extLst>
                  <a:ext uri="{FF2B5EF4-FFF2-40B4-BE49-F238E27FC236}">
                    <a16:creationId xmlns:a16="http://schemas.microsoft.com/office/drawing/2014/main" id="{054B8E7B-798B-40FA-B056-A539F166520E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9;p44">
                <a:extLst>
                  <a:ext uri="{FF2B5EF4-FFF2-40B4-BE49-F238E27FC236}">
                    <a16:creationId xmlns:a16="http://schemas.microsoft.com/office/drawing/2014/main" id="{9E65BCE2-C0B2-41D7-8F9A-2E2F3E898500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0;p44">
                <a:extLst>
                  <a:ext uri="{FF2B5EF4-FFF2-40B4-BE49-F238E27FC236}">
                    <a16:creationId xmlns:a16="http://schemas.microsoft.com/office/drawing/2014/main" id="{4C08D37A-BF84-4826-8F9E-6C0EEAA50DB4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1;p44">
                <a:extLst>
                  <a:ext uri="{FF2B5EF4-FFF2-40B4-BE49-F238E27FC236}">
                    <a16:creationId xmlns:a16="http://schemas.microsoft.com/office/drawing/2014/main" id="{D2865452-857C-407A-B1FA-DF690660EE1E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2;p44">
                <a:extLst>
                  <a:ext uri="{FF2B5EF4-FFF2-40B4-BE49-F238E27FC236}">
                    <a16:creationId xmlns:a16="http://schemas.microsoft.com/office/drawing/2014/main" id="{DE558B78-2AAF-49FD-8CFD-6AFA5CC9E046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10" name="Google Shape;333;p44">
            <a:extLst>
              <a:ext uri="{FF2B5EF4-FFF2-40B4-BE49-F238E27FC236}">
                <a16:creationId xmlns:a16="http://schemas.microsoft.com/office/drawing/2014/main" id="{D67156BB-BA18-4C13-A1B0-21864E6B7B20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11" name="Google Shape;334;p44">
              <a:extLst>
                <a:ext uri="{FF2B5EF4-FFF2-40B4-BE49-F238E27FC236}">
                  <a16:creationId xmlns:a16="http://schemas.microsoft.com/office/drawing/2014/main" id="{35104AB5-FD9A-45E1-B3EF-D4E766235A20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2" name="Google Shape;335;p44">
              <a:extLst>
                <a:ext uri="{FF2B5EF4-FFF2-40B4-BE49-F238E27FC236}">
                  <a16:creationId xmlns:a16="http://schemas.microsoft.com/office/drawing/2014/main" id="{439B350A-C6F8-44CA-BA74-A6AE840DC60A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3" name="Google Shape;336;p44">
                <a:extLst>
                  <a:ext uri="{FF2B5EF4-FFF2-40B4-BE49-F238E27FC236}">
                    <a16:creationId xmlns:a16="http://schemas.microsoft.com/office/drawing/2014/main" id="{A660BB27-0B38-4FCF-84C7-CE798FF6A16E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7;p44">
                <a:extLst>
                  <a:ext uri="{FF2B5EF4-FFF2-40B4-BE49-F238E27FC236}">
                    <a16:creationId xmlns:a16="http://schemas.microsoft.com/office/drawing/2014/main" id="{DFEE992A-0389-4763-B94A-F4B995122B27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38;p44">
                <a:extLst>
                  <a:ext uri="{FF2B5EF4-FFF2-40B4-BE49-F238E27FC236}">
                    <a16:creationId xmlns:a16="http://schemas.microsoft.com/office/drawing/2014/main" id="{45695CD7-9777-4C4D-99B7-7D678523DEA3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39;p44">
                <a:extLst>
                  <a:ext uri="{FF2B5EF4-FFF2-40B4-BE49-F238E27FC236}">
                    <a16:creationId xmlns:a16="http://schemas.microsoft.com/office/drawing/2014/main" id="{9915F334-2A3F-4408-8DD9-0709071E22F8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0;p44">
                <a:extLst>
                  <a:ext uri="{FF2B5EF4-FFF2-40B4-BE49-F238E27FC236}">
                    <a16:creationId xmlns:a16="http://schemas.microsoft.com/office/drawing/2014/main" id="{9D51677B-000B-4085-BE00-7B152C6852BF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Google Shape;341;p44">
                <a:extLst>
                  <a:ext uri="{FF2B5EF4-FFF2-40B4-BE49-F238E27FC236}">
                    <a16:creationId xmlns:a16="http://schemas.microsoft.com/office/drawing/2014/main" id="{27B4EFA0-FD8D-4BF4-AEE9-93B07A9C2212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Google Shape;342;p44">
                <a:extLst>
                  <a:ext uri="{FF2B5EF4-FFF2-40B4-BE49-F238E27FC236}">
                    <a16:creationId xmlns:a16="http://schemas.microsoft.com/office/drawing/2014/main" id="{29EEA610-3565-410B-85B7-C86083BBFFAA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6" name="Google Shape;333;p44">
            <a:extLst>
              <a:ext uri="{FF2B5EF4-FFF2-40B4-BE49-F238E27FC236}">
                <a16:creationId xmlns:a16="http://schemas.microsoft.com/office/drawing/2014/main" id="{FE5A4191-C57B-438A-B44B-C329D44EFD2C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7" name="Google Shape;334;p44">
              <a:extLst>
                <a:ext uri="{FF2B5EF4-FFF2-40B4-BE49-F238E27FC236}">
                  <a16:creationId xmlns:a16="http://schemas.microsoft.com/office/drawing/2014/main" id="{25093598-F37A-4021-9BE9-7BBC0F4116D0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8" name="Google Shape;335;p44">
              <a:extLst>
                <a:ext uri="{FF2B5EF4-FFF2-40B4-BE49-F238E27FC236}">
                  <a16:creationId xmlns:a16="http://schemas.microsoft.com/office/drawing/2014/main" id="{480C5E66-E31F-41B1-9795-83D0ADFEB9FC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9" name="Google Shape;336;p44">
                <a:extLst>
                  <a:ext uri="{FF2B5EF4-FFF2-40B4-BE49-F238E27FC236}">
                    <a16:creationId xmlns:a16="http://schemas.microsoft.com/office/drawing/2014/main" id="{BB1B25EA-B7A5-47D4-A94F-1F30BC6648B2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Google Shape;337;p44">
                <a:extLst>
                  <a:ext uri="{FF2B5EF4-FFF2-40B4-BE49-F238E27FC236}">
                    <a16:creationId xmlns:a16="http://schemas.microsoft.com/office/drawing/2014/main" id="{748A6D5B-9215-4D45-9FF4-74508EC92E64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8;p44">
                <a:extLst>
                  <a:ext uri="{FF2B5EF4-FFF2-40B4-BE49-F238E27FC236}">
                    <a16:creationId xmlns:a16="http://schemas.microsoft.com/office/drawing/2014/main" id="{383D174E-F6CA-45C0-9195-BE4BB8DB8A9D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9;p44">
                <a:extLst>
                  <a:ext uri="{FF2B5EF4-FFF2-40B4-BE49-F238E27FC236}">
                    <a16:creationId xmlns:a16="http://schemas.microsoft.com/office/drawing/2014/main" id="{4F2F22F1-32E8-4228-B3CE-D33D955AAA02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40;p44">
                <a:extLst>
                  <a:ext uri="{FF2B5EF4-FFF2-40B4-BE49-F238E27FC236}">
                    <a16:creationId xmlns:a16="http://schemas.microsoft.com/office/drawing/2014/main" id="{B748460A-277B-4FE5-A605-9D9A45D715DD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1;p44">
                <a:extLst>
                  <a:ext uri="{FF2B5EF4-FFF2-40B4-BE49-F238E27FC236}">
                    <a16:creationId xmlns:a16="http://schemas.microsoft.com/office/drawing/2014/main" id="{AA002CE8-33EB-4B1B-A703-25CE7F2A84AF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2;p44">
                <a:extLst>
                  <a:ext uri="{FF2B5EF4-FFF2-40B4-BE49-F238E27FC236}">
                    <a16:creationId xmlns:a16="http://schemas.microsoft.com/office/drawing/2014/main" id="{4EF66942-C656-4FF9-9F40-F88D64C0512B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5" name="Google Shape;333;p44">
            <a:extLst>
              <a:ext uri="{FF2B5EF4-FFF2-40B4-BE49-F238E27FC236}">
                <a16:creationId xmlns:a16="http://schemas.microsoft.com/office/drawing/2014/main" id="{7D0C9C0B-E8A9-45EB-96C0-6A9A76E602DD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6" name="Google Shape;334;p44">
              <a:extLst>
                <a:ext uri="{FF2B5EF4-FFF2-40B4-BE49-F238E27FC236}">
                  <a16:creationId xmlns:a16="http://schemas.microsoft.com/office/drawing/2014/main" id="{FAADE026-1BF0-46BE-9DFF-6BA48EE806C1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7" name="Google Shape;335;p44">
              <a:extLst>
                <a:ext uri="{FF2B5EF4-FFF2-40B4-BE49-F238E27FC236}">
                  <a16:creationId xmlns:a16="http://schemas.microsoft.com/office/drawing/2014/main" id="{2DEE70A9-2196-4391-A537-29F246A1C54E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8" name="Google Shape;336;p44">
                <a:extLst>
                  <a:ext uri="{FF2B5EF4-FFF2-40B4-BE49-F238E27FC236}">
                    <a16:creationId xmlns:a16="http://schemas.microsoft.com/office/drawing/2014/main" id="{C1D18553-5C5A-4268-A838-61C452713D1D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Google Shape;337;p44">
                <a:extLst>
                  <a:ext uri="{FF2B5EF4-FFF2-40B4-BE49-F238E27FC236}">
                    <a16:creationId xmlns:a16="http://schemas.microsoft.com/office/drawing/2014/main" id="{4B573CD9-5B41-4A1F-B58F-9D78DD3FBD20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Google Shape;338;p44">
                <a:extLst>
                  <a:ext uri="{FF2B5EF4-FFF2-40B4-BE49-F238E27FC236}">
                    <a16:creationId xmlns:a16="http://schemas.microsoft.com/office/drawing/2014/main" id="{C8F5FDCB-43E6-4E0B-816B-B97496AB8FDD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39;p44">
                <a:extLst>
                  <a:ext uri="{FF2B5EF4-FFF2-40B4-BE49-F238E27FC236}">
                    <a16:creationId xmlns:a16="http://schemas.microsoft.com/office/drawing/2014/main" id="{665D9C44-5D37-4982-9CFA-639D271D57EE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40;p44">
                <a:extLst>
                  <a:ext uri="{FF2B5EF4-FFF2-40B4-BE49-F238E27FC236}">
                    <a16:creationId xmlns:a16="http://schemas.microsoft.com/office/drawing/2014/main" id="{2CBD01CC-B045-4AFF-8B2E-5A138F6FA4B5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41;p44">
                <a:extLst>
                  <a:ext uri="{FF2B5EF4-FFF2-40B4-BE49-F238E27FC236}">
                    <a16:creationId xmlns:a16="http://schemas.microsoft.com/office/drawing/2014/main" id="{69D20258-AF7F-45BF-BCE5-FBACB263B7A1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42;p44">
                <a:extLst>
                  <a:ext uri="{FF2B5EF4-FFF2-40B4-BE49-F238E27FC236}">
                    <a16:creationId xmlns:a16="http://schemas.microsoft.com/office/drawing/2014/main" id="{8A680EA7-D7DA-44F5-BDC2-1507FBF48057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  <p:grpSp>
        <p:nvGrpSpPr>
          <p:cNvPr id="8" name="Google Shape;333;p44">
            <a:extLst>
              <a:ext uri="{FF2B5EF4-FFF2-40B4-BE49-F238E27FC236}">
                <a16:creationId xmlns:a16="http://schemas.microsoft.com/office/drawing/2014/main" id="{50C3B9D8-4917-409F-996B-A86874C4D0A5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9" name="Google Shape;334;p44">
              <a:extLst>
                <a:ext uri="{FF2B5EF4-FFF2-40B4-BE49-F238E27FC236}">
                  <a16:creationId xmlns:a16="http://schemas.microsoft.com/office/drawing/2014/main" id="{648437E2-6915-43A2-99FA-E5B5B13513FD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" name="Google Shape;335;p44">
              <a:extLst>
                <a:ext uri="{FF2B5EF4-FFF2-40B4-BE49-F238E27FC236}">
                  <a16:creationId xmlns:a16="http://schemas.microsoft.com/office/drawing/2014/main" id="{641D9B0D-C3F2-4400-BCEF-986D4BCE1999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" name="Google Shape;336;p44">
                <a:extLst>
                  <a:ext uri="{FF2B5EF4-FFF2-40B4-BE49-F238E27FC236}">
                    <a16:creationId xmlns:a16="http://schemas.microsoft.com/office/drawing/2014/main" id="{7CA7BD53-82F5-4F70-B881-32BEAF10256D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7;p44">
                <a:extLst>
                  <a:ext uri="{FF2B5EF4-FFF2-40B4-BE49-F238E27FC236}">
                    <a16:creationId xmlns:a16="http://schemas.microsoft.com/office/drawing/2014/main" id="{95A68D61-9EAA-42F4-9B14-DF8B234D7B38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8;p44">
                <a:extLst>
                  <a:ext uri="{FF2B5EF4-FFF2-40B4-BE49-F238E27FC236}">
                    <a16:creationId xmlns:a16="http://schemas.microsoft.com/office/drawing/2014/main" id="{20F2C31A-66E1-4A7D-A2E5-A5FCE78EC5E5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9;p44">
                <a:extLst>
                  <a:ext uri="{FF2B5EF4-FFF2-40B4-BE49-F238E27FC236}">
                    <a16:creationId xmlns:a16="http://schemas.microsoft.com/office/drawing/2014/main" id="{123B774B-D2B4-487B-9162-5E646CDF5CD9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0;p44">
                <a:extLst>
                  <a:ext uri="{FF2B5EF4-FFF2-40B4-BE49-F238E27FC236}">
                    <a16:creationId xmlns:a16="http://schemas.microsoft.com/office/drawing/2014/main" id="{26A999FB-1930-473E-9BD4-B32E9F3638B2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1;p44">
                <a:extLst>
                  <a:ext uri="{FF2B5EF4-FFF2-40B4-BE49-F238E27FC236}">
                    <a16:creationId xmlns:a16="http://schemas.microsoft.com/office/drawing/2014/main" id="{B3871DCC-7E4E-4406-9C93-F3FCDE812B58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2;p44">
                <a:extLst>
                  <a:ext uri="{FF2B5EF4-FFF2-40B4-BE49-F238E27FC236}">
                    <a16:creationId xmlns:a16="http://schemas.microsoft.com/office/drawing/2014/main" id="{0E11E868-C74E-4BA9-9270-3B1F62AFF738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8" name="Google Shape;333;p44">
            <a:extLst>
              <a:ext uri="{FF2B5EF4-FFF2-40B4-BE49-F238E27FC236}">
                <a16:creationId xmlns:a16="http://schemas.microsoft.com/office/drawing/2014/main" id="{EAEA5C2E-E131-4C5B-A6D9-B9D82C2EE3AC}"/>
              </a:ext>
            </a:extLst>
          </p:cNvPr>
          <p:cNvGrpSpPr/>
          <p:nvPr userDrawn="1"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9" name="Google Shape;334;p44">
              <a:extLst>
                <a:ext uri="{FF2B5EF4-FFF2-40B4-BE49-F238E27FC236}">
                  <a16:creationId xmlns:a16="http://schemas.microsoft.com/office/drawing/2014/main" id="{999D15E8-FAA9-4600-8EE0-DBE9F389A730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10" name="Google Shape;335;p44">
              <a:extLst>
                <a:ext uri="{FF2B5EF4-FFF2-40B4-BE49-F238E27FC236}">
                  <a16:creationId xmlns:a16="http://schemas.microsoft.com/office/drawing/2014/main" id="{EAC3E26E-D0EC-425E-9B2B-A81271AA0F9E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11" name="Google Shape;336;p44">
                <a:extLst>
                  <a:ext uri="{FF2B5EF4-FFF2-40B4-BE49-F238E27FC236}">
                    <a16:creationId xmlns:a16="http://schemas.microsoft.com/office/drawing/2014/main" id="{FCB4837D-7376-4C13-81CB-DFF5906930DA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37;p44">
                <a:extLst>
                  <a:ext uri="{FF2B5EF4-FFF2-40B4-BE49-F238E27FC236}">
                    <a16:creationId xmlns:a16="http://schemas.microsoft.com/office/drawing/2014/main" id="{57FC0611-4C1D-4B61-80DE-1CC77E35EBC3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38;p44">
                <a:extLst>
                  <a:ext uri="{FF2B5EF4-FFF2-40B4-BE49-F238E27FC236}">
                    <a16:creationId xmlns:a16="http://schemas.microsoft.com/office/drawing/2014/main" id="{8F6D8B03-7F8F-4BCA-9B8B-AC01AEB85811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Google Shape;339;p44">
                <a:extLst>
                  <a:ext uri="{FF2B5EF4-FFF2-40B4-BE49-F238E27FC236}">
                    <a16:creationId xmlns:a16="http://schemas.microsoft.com/office/drawing/2014/main" id="{2B6EE516-479C-443C-9D5F-816321737949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340;p44">
                <a:extLst>
                  <a:ext uri="{FF2B5EF4-FFF2-40B4-BE49-F238E27FC236}">
                    <a16:creationId xmlns:a16="http://schemas.microsoft.com/office/drawing/2014/main" id="{76421231-5559-455D-97BF-CD4A973C50B2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341;p44">
                <a:extLst>
                  <a:ext uri="{FF2B5EF4-FFF2-40B4-BE49-F238E27FC236}">
                    <a16:creationId xmlns:a16="http://schemas.microsoft.com/office/drawing/2014/main" id="{17ECB200-A920-41E1-A114-E27F777AC072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342;p44">
                <a:extLst>
                  <a:ext uri="{FF2B5EF4-FFF2-40B4-BE49-F238E27FC236}">
                    <a16:creationId xmlns:a16="http://schemas.microsoft.com/office/drawing/2014/main" id="{4B734189-2B8F-49B5-B224-0F82D9F87DFE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gc2@cesar.schoo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.com.br/buscarCarro/KKK6666" TargetMode="External"/><Relationship Id="rId2" Type="http://schemas.openxmlformats.org/officeDocument/2006/relationships/hyperlink" Target="https://www.boo.com/pesquisaCliente/MASCULINO/RECIF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.com.br/buscarCarro/KKK6666" TargetMode="External"/><Relationship Id="rId2" Type="http://schemas.openxmlformats.org/officeDocument/2006/relationships/hyperlink" Target="https://www.boo.com/pesquisaCliente?sexo=MASCULINO&amp;cidade=RE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835E1-B71F-457B-A6DF-CF6833AAE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301" y="1556122"/>
            <a:ext cx="9647582" cy="1646302"/>
          </a:xfrm>
        </p:spPr>
        <p:txBody>
          <a:bodyPr/>
          <a:lstStyle/>
          <a:p>
            <a:r>
              <a:rPr lang="en-GB" dirty="0"/>
              <a:t>API´s REST com </a:t>
            </a:r>
            <a:r>
              <a:rPr lang="en-GB" dirty="0" err="1"/>
              <a:t>SpringBoot</a:t>
            </a:r>
            <a:r>
              <a:rPr lang="en-GB" dirty="0"/>
              <a:t> e JPA Hibernate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F90CB4-7246-44FD-89AD-0271EF38D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Eduardo Gon</a:t>
            </a:r>
            <a:r>
              <a:rPr lang="pt-BR" dirty="0" err="1"/>
              <a:t>çalves</a:t>
            </a:r>
            <a:r>
              <a:rPr lang="pt-BR" dirty="0"/>
              <a:t> Calabria</a:t>
            </a:r>
          </a:p>
          <a:p>
            <a:r>
              <a:rPr lang="pt-BR" dirty="0"/>
              <a:t>No e-mail: </a:t>
            </a:r>
            <a:r>
              <a:rPr lang="pt-BR" dirty="0">
                <a:hlinkClick r:id="rId2"/>
              </a:rPr>
              <a:t>egc2@cesar.school</a:t>
            </a:r>
            <a:endParaRPr lang="pt-BR" dirty="0"/>
          </a:p>
          <a:p>
            <a:r>
              <a:rPr lang="pt-BR" dirty="0"/>
              <a:t>No Slack: Eduardo Calabria</a:t>
            </a:r>
          </a:p>
        </p:txBody>
      </p:sp>
      <p:grpSp>
        <p:nvGrpSpPr>
          <p:cNvPr id="4" name="Google Shape;333;p44">
            <a:extLst>
              <a:ext uri="{FF2B5EF4-FFF2-40B4-BE49-F238E27FC236}">
                <a16:creationId xmlns:a16="http://schemas.microsoft.com/office/drawing/2014/main" id="{2C9B22D1-C0F1-495E-88BF-0FD9A1EF3F03}"/>
              </a:ext>
            </a:extLst>
          </p:cNvPr>
          <p:cNvGrpSpPr/>
          <p:nvPr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5" name="Google Shape;334;p44">
              <a:extLst>
                <a:ext uri="{FF2B5EF4-FFF2-40B4-BE49-F238E27FC236}">
                  <a16:creationId xmlns:a16="http://schemas.microsoft.com/office/drawing/2014/main" id="{3E23379C-0422-4816-B3EB-F15621499981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" name="Google Shape;335;p44">
              <a:extLst>
                <a:ext uri="{FF2B5EF4-FFF2-40B4-BE49-F238E27FC236}">
                  <a16:creationId xmlns:a16="http://schemas.microsoft.com/office/drawing/2014/main" id="{A0A30E7C-ABFA-4DFA-AF07-DA7576875B1C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" name="Google Shape;336;p44">
                <a:extLst>
                  <a:ext uri="{FF2B5EF4-FFF2-40B4-BE49-F238E27FC236}">
                    <a16:creationId xmlns:a16="http://schemas.microsoft.com/office/drawing/2014/main" id="{C82D3138-D995-4A06-9D64-F2ADC26F00AE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Google Shape;337;p44">
                <a:extLst>
                  <a:ext uri="{FF2B5EF4-FFF2-40B4-BE49-F238E27FC236}">
                    <a16:creationId xmlns:a16="http://schemas.microsoft.com/office/drawing/2014/main" id="{99FD343C-20EB-4F10-AC34-7E9DB164FD68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Google Shape;338;p44">
                <a:extLst>
                  <a:ext uri="{FF2B5EF4-FFF2-40B4-BE49-F238E27FC236}">
                    <a16:creationId xmlns:a16="http://schemas.microsoft.com/office/drawing/2014/main" id="{C9D6DBE7-3A76-4828-9876-E6449691B586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Google Shape;339;p44">
                <a:extLst>
                  <a:ext uri="{FF2B5EF4-FFF2-40B4-BE49-F238E27FC236}">
                    <a16:creationId xmlns:a16="http://schemas.microsoft.com/office/drawing/2014/main" id="{0BC7759A-9D17-40C2-A5E7-7F565DC1F631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40;p44">
                <a:extLst>
                  <a:ext uri="{FF2B5EF4-FFF2-40B4-BE49-F238E27FC236}">
                    <a16:creationId xmlns:a16="http://schemas.microsoft.com/office/drawing/2014/main" id="{BD0620CA-3658-46E4-AE77-E34D4366BB7B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41;p44">
                <a:extLst>
                  <a:ext uri="{FF2B5EF4-FFF2-40B4-BE49-F238E27FC236}">
                    <a16:creationId xmlns:a16="http://schemas.microsoft.com/office/drawing/2014/main" id="{7F98DCB9-72AD-4B7A-9360-A22A3E7619E2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42;p44">
                <a:extLst>
                  <a:ext uri="{FF2B5EF4-FFF2-40B4-BE49-F238E27FC236}">
                    <a16:creationId xmlns:a16="http://schemas.microsoft.com/office/drawing/2014/main" id="{35EAC5C5-4C3C-4ADC-A268-449A2D2C2B4A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76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9BD09B-0B8E-1F22-B67D-3008C5E4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REST </a:t>
            </a:r>
            <a:r>
              <a:rPr lang="pt-BR" altLang="pt-BR" dirty="0">
                <a:latin typeface="Arial" panose="020B0604020202020204" pitchFamily="34" charset="0"/>
              </a:rPr>
              <a:t>– verbos HTTP</a:t>
            </a:r>
            <a:endParaRPr kumimoji="0" lang="pt-BR" altLang="pt-B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3CF912B9-AC3A-EE78-2378-75139E959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2981" y="1948543"/>
          <a:ext cx="9606039" cy="4093483"/>
        </p:xfrm>
        <a:graphic>
          <a:graphicData uri="http://schemas.openxmlformats.org/drawingml/2006/table">
            <a:tbl>
              <a:tblPr/>
              <a:tblGrid>
                <a:gridCol w="2155901">
                  <a:extLst>
                    <a:ext uri="{9D8B030D-6E8A-4147-A177-3AD203B41FA5}">
                      <a16:colId xmlns:a16="http://schemas.microsoft.com/office/drawing/2014/main" val="3854859129"/>
                    </a:ext>
                  </a:extLst>
                </a:gridCol>
                <a:gridCol w="3929743">
                  <a:extLst>
                    <a:ext uri="{9D8B030D-6E8A-4147-A177-3AD203B41FA5}">
                      <a16:colId xmlns:a16="http://schemas.microsoft.com/office/drawing/2014/main" val="1383080837"/>
                    </a:ext>
                  </a:extLst>
                </a:gridCol>
                <a:gridCol w="3520395">
                  <a:extLst>
                    <a:ext uri="{9D8B030D-6E8A-4147-A177-3AD203B41FA5}">
                      <a16:colId xmlns:a16="http://schemas.microsoft.com/office/drawing/2014/main" val="2789373902"/>
                    </a:ext>
                  </a:extLst>
                </a:gridCol>
              </a:tblGrid>
              <a:tr h="7204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 b="1"/>
                        <a:t>Verbo</a:t>
                      </a:r>
                      <a:endParaRPr lang="pt-BR" sz="3200"/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 b="1"/>
                        <a:t>Função</a:t>
                      </a:r>
                      <a:endParaRPr lang="pt-BR" sz="3200"/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 b="1"/>
                        <a:t>Exemplo</a:t>
                      </a:r>
                      <a:endParaRPr lang="pt-BR" sz="3200"/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088785"/>
                  </a:ext>
                </a:extLst>
              </a:tr>
              <a:tr h="7204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GET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Recuperar dados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GET /usuarios/1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926102"/>
                  </a:ext>
                </a:extLst>
              </a:tr>
              <a:tr h="7204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POST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Criar novo recurso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POST /usuarios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48548"/>
                  </a:ext>
                </a:extLst>
              </a:tr>
              <a:tr h="7204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PUT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Atualizar recurso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PUT /usuarios/1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95548"/>
                  </a:ext>
                </a:extLst>
              </a:tr>
              <a:tr h="1211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DELETE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Remover recurso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3200"/>
                        <a:t>DELETE /usuarios/1</a:t>
                      </a:r>
                    </a:p>
                  </a:txBody>
                  <a:tcPr marL="163739" marR="163739" marT="81870" marB="81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8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71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8DB38-8C74-3D73-96E7-92B4F2AC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- </a:t>
            </a:r>
            <a:r>
              <a:rPr lang="pt-BR" dirty="0" err="1"/>
              <a:t>microserviços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8D4EF-11FF-AFFD-604F-30DC4123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92530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sz="2000" b="1" dirty="0" err="1"/>
              <a:t>Microserviço</a:t>
            </a:r>
            <a:endParaRPr lang="pt-BR" sz="2000" b="1" dirty="0"/>
          </a:p>
          <a:p>
            <a:pPr lvl="1">
              <a:lnSpc>
                <a:spcPct val="150000"/>
              </a:lnSpc>
            </a:pPr>
            <a:r>
              <a:rPr lang="pt-BR" sz="2000" dirty="0"/>
              <a:t>Porção de código relativamente pequena/simples, autocontida, que representa uma funcionalidade básica relacionada a um sistema ou solução de software, podendo ser utilizada por outras funcionalidades do mesmo sistema, ou por outros sistemas</a:t>
            </a:r>
          </a:p>
          <a:p>
            <a:pPr>
              <a:lnSpc>
                <a:spcPct val="150000"/>
              </a:lnSpc>
            </a:pPr>
            <a:r>
              <a:rPr lang="pt-BR" sz="2000" b="1" dirty="0"/>
              <a:t>Cada </a:t>
            </a:r>
            <a:r>
              <a:rPr lang="pt-BR" sz="2000" b="1" dirty="0" err="1"/>
              <a:t>microserviço</a:t>
            </a:r>
            <a:r>
              <a:rPr lang="pt-BR" sz="2000" b="1" dirty="0"/>
              <a:t> pode expor sua própria API REST</a:t>
            </a:r>
            <a:br>
              <a:rPr lang="pt-BR" sz="2000" dirty="0"/>
            </a:br>
            <a:r>
              <a:rPr lang="pt-BR" sz="2000" dirty="0"/>
              <a:t>🔄 Comunicação entre serviços via HTTP, sem dependência direta</a:t>
            </a:r>
            <a:br>
              <a:rPr lang="pt-BR" sz="2000" dirty="0"/>
            </a:br>
            <a:r>
              <a:rPr lang="pt-BR" sz="2000" dirty="0"/>
              <a:t>📈 Favorece escalabilidade, separação de responsabilidades</a:t>
            </a:r>
            <a:br>
              <a:rPr lang="pt-BR" sz="2000" dirty="0"/>
            </a:br>
            <a:r>
              <a:rPr lang="pt-BR" sz="2000" dirty="0"/>
              <a:t>🔍 Facilita testes, monitoramento e manutenção isolada de cada serviço</a:t>
            </a:r>
            <a:br>
              <a:rPr lang="pt-BR" sz="2000" dirty="0"/>
            </a:br>
            <a:r>
              <a:rPr lang="pt-BR" sz="2000" dirty="0"/>
              <a:t>🌐 REST promove autonomia e flexibilidade na arquitetura distribuída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79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BE86D-B968-0CEB-8818-29EA7364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– cenário atual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7F09F-B7DD-F12A-1FBE-F812C01FA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11384" cy="3880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sz="2000" b="1" dirty="0"/>
              <a:t>REST é a espinha dorsal de muitas APIs modernas</a:t>
            </a:r>
            <a:br>
              <a:rPr lang="pt-BR" sz="2000" dirty="0"/>
            </a:br>
            <a:r>
              <a:rPr lang="pt-BR" sz="2000" dirty="0"/>
              <a:t>🌍 Compatível com padrões da web e fácil de implementar</a:t>
            </a:r>
            <a:br>
              <a:rPr lang="pt-BR" sz="2000" dirty="0"/>
            </a:br>
            <a:r>
              <a:rPr lang="pt-BR" sz="2000" dirty="0"/>
              <a:t>🔄 Funciona muito bem com </a:t>
            </a:r>
            <a:r>
              <a:rPr lang="pt-BR" sz="2000" dirty="0" err="1"/>
              <a:t>microserviços</a:t>
            </a:r>
            <a:r>
              <a:rPr lang="pt-BR" sz="2000" dirty="0"/>
              <a:t>, aplicações móveis, sistemas corporativos e </a:t>
            </a:r>
            <a:r>
              <a:rPr lang="pt-BR" sz="2000" dirty="0" err="1"/>
              <a:t>backend</a:t>
            </a:r>
            <a:r>
              <a:rPr lang="pt-BR" sz="2000" dirty="0"/>
              <a:t> para muitas plataformas de front </a:t>
            </a:r>
            <a:r>
              <a:rPr lang="pt-BR" sz="2000" dirty="0" err="1"/>
              <a:t>end</a:t>
            </a:r>
            <a:br>
              <a:rPr lang="pt-BR" sz="2000" dirty="0"/>
            </a:br>
            <a:r>
              <a:rPr lang="pt-BR" sz="2000" dirty="0"/>
              <a:t>🚀 Essencial para quem busca agilidade, escalabilidade e boas práticas no desenvolvimento web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0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AB6C6-DA2A-A4B6-CD52-90D48CCC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73DD4-E680-CBA9-6F53-C00920C6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– rotas e envio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08BD3-DA9B-4E95-02EE-E32CC89C8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11384" cy="3880773"/>
          </a:xfrm>
        </p:spPr>
        <p:txBody>
          <a:bodyPr/>
          <a:lstStyle/>
          <a:p>
            <a:r>
              <a:rPr lang="pt-BR" sz="2400" dirty="0"/>
              <a:t>Clientes acessam serviços REST através de uma URL, composta por:</a:t>
            </a:r>
          </a:p>
          <a:p>
            <a:pPr lvl="1"/>
            <a:r>
              <a:rPr lang="pt-BR" sz="2000" b="1" dirty="0" err="1"/>
              <a:t>url_base</a:t>
            </a:r>
            <a:r>
              <a:rPr lang="pt-BR" sz="2000" b="1" dirty="0"/>
              <a:t>/</a:t>
            </a:r>
            <a:r>
              <a:rPr lang="pt-BR" sz="2000" b="1" dirty="0" err="1"/>
              <a:t>nome_do_serviço</a:t>
            </a:r>
            <a:r>
              <a:rPr lang="pt-BR" sz="2000" b="1" dirty="0"/>
              <a:t>/parâmetros</a:t>
            </a:r>
          </a:p>
          <a:p>
            <a:r>
              <a:rPr lang="pt-BR" sz="2200" dirty="0"/>
              <a:t>O envio de dados pode ser feito por parâmetros na própria URL </a:t>
            </a:r>
          </a:p>
          <a:p>
            <a:pPr marL="0" indent="0">
              <a:buNone/>
            </a:pPr>
            <a:r>
              <a:rPr lang="pt-BR" sz="2200" b="1" dirty="0"/>
              <a:t>OU</a:t>
            </a:r>
          </a:p>
          <a:p>
            <a:r>
              <a:rPr lang="pt-BR" sz="2200" dirty="0"/>
              <a:t>Pelo corpo da requisição HTTP</a:t>
            </a:r>
          </a:p>
          <a:p>
            <a:endParaRPr lang="pt-BR" sz="2200" b="1" dirty="0"/>
          </a:p>
          <a:p>
            <a:endParaRPr lang="pt-BR" sz="2200" b="1" dirty="0"/>
          </a:p>
          <a:p>
            <a:pPr marL="0" indent="0">
              <a:buNone/>
            </a:pP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85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0A086-493B-04F0-7366-6C1A9EB1F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952BA-BDD9-4021-2FB6-18E2721C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– </a:t>
            </a:r>
            <a:r>
              <a:rPr lang="pt-BR" dirty="0" err="1"/>
              <a:t>PathParameter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C50BE-EB47-B606-4B89-009AC329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11384" cy="3880773"/>
          </a:xfrm>
        </p:spPr>
        <p:txBody>
          <a:bodyPr/>
          <a:lstStyle/>
          <a:p>
            <a:r>
              <a:rPr lang="pt-BR" sz="2200" dirty="0"/>
              <a:t>Um serviço REST pode ser programado para ler parâmetros da URL pelo “caminho” traçado nesta</a:t>
            </a:r>
          </a:p>
          <a:p>
            <a:r>
              <a:rPr lang="pt-BR" sz="2200" dirty="0"/>
              <a:t>Os valores dos parâmetros são separados por /</a:t>
            </a:r>
          </a:p>
          <a:p>
            <a:r>
              <a:rPr lang="pt-BR" sz="2200" dirty="0"/>
              <a:t>No serviço, há uma forma específica para determinar o “match” dos valores recebidos com as variáveis de entrada do serviço</a:t>
            </a:r>
          </a:p>
          <a:p>
            <a:r>
              <a:rPr lang="pt-BR" sz="2200" dirty="0"/>
              <a:t>Exemplos de URLs com “</a:t>
            </a:r>
            <a:r>
              <a:rPr lang="pt-BR" sz="2200" dirty="0" err="1"/>
              <a:t>PathParameters</a:t>
            </a:r>
            <a:r>
              <a:rPr lang="pt-BR" sz="2200" dirty="0"/>
              <a:t>”</a:t>
            </a:r>
          </a:p>
          <a:p>
            <a:pPr lvl="1"/>
            <a:r>
              <a:rPr lang="pt-BR" sz="2000" dirty="0">
                <a:hlinkClick r:id="rId2"/>
              </a:rPr>
              <a:t>https://www.boo.com/pesquisaCliente/MASCULINO/REC</a:t>
            </a:r>
            <a:endParaRPr lang="pt-BR" sz="2000" dirty="0"/>
          </a:p>
          <a:p>
            <a:pPr lvl="1"/>
            <a:r>
              <a:rPr lang="pt-BR" sz="2000" dirty="0">
                <a:hlinkClick r:id="rId3"/>
              </a:rPr>
              <a:t>https://www.foo.com.br/buscarCarro/KKK6666</a:t>
            </a:r>
            <a:endParaRPr lang="pt-BR" sz="2000" dirty="0"/>
          </a:p>
          <a:p>
            <a:pPr marL="0" indent="0">
              <a:buNone/>
            </a:pPr>
            <a:endParaRPr lang="pt-BR" sz="2200" dirty="0"/>
          </a:p>
          <a:p>
            <a:endParaRPr lang="pt-BR" sz="2200" b="1" dirty="0"/>
          </a:p>
          <a:p>
            <a:pPr marL="0" indent="0">
              <a:buNone/>
            </a:pP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04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95AB-4553-62E4-8C6A-34171BA9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051F4-9EC5-B604-9BCC-D87DCC27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– </a:t>
            </a:r>
            <a:r>
              <a:rPr lang="pt-BR" dirty="0" err="1"/>
              <a:t>QueryParameter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046D1A-F440-7879-6499-83FE6AEF1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248"/>
            <a:ext cx="9211384" cy="3880773"/>
          </a:xfrm>
        </p:spPr>
        <p:txBody>
          <a:bodyPr>
            <a:normAutofit lnSpcReduction="10000"/>
          </a:bodyPr>
          <a:lstStyle/>
          <a:p>
            <a:r>
              <a:rPr lang="pt-BR" sz="2200" dirty="0"/>
              <a:t>Um serviço REST pode ser programado para ler parâmetros da URL por um conjunto de pares parâmetro x valor</a:t>
            </a:r>
          </a:p>
          <a:p>
            <a:r>
              <a:rPr lang="pt-BR" sz="2200" dirty="0"/>
              <a:t>O caractere &amp; separa os pares parâmetro x valor</a:t>
            </a:r>
          </a:p>
          <a:p>
            <a:r>
              <a:rPr lang="pt-BR" sz="2200" dirty="0"/>
              <a:t>O caractere ? Separa </a:t>
            </a:r>
            <a:r>
              <a:rPr lang="pt-BR" sz="2200" dirty="0" err="1"/>
              <a:t>url_base</a:t>
            </a:r>
            <a:r>
              <a:rPr lang="pt-BR" sz="2200" dirty="0"/>
              <a:t>/</a:t>
            </a:r>
            <a:r>
              <a:rPr lang="pt-BR" sz="2200" dirty="0" err="1"/>
              <a:t>nome_do_serviço</a:t>
            </a:r>
            <a:r>
              <a:rPr lang="pt-BR" sz="2200" dirty="0"/>
              <a:t> dos pares parâmetro x valor</a:t>
            </a:r>
          </a:p>
          <a:p>
            <a:r>
              <a:rPr lang="pt-BR" sz="2200" dirty="0"/>
              <a:t>No serviço, há uma forma específica para determinar o “match” dos valores recebidos com as variáveis de entrada do serviço</a:t>
            </a:r>
          </a:p>
          <a:p>
            <a:r>
              <a:rPr lang="pt-BR" sz="2200" dirty="0"/>
              <a:t>Exemplos de URLs com “</a:t>
            </a:r>
            <a:r>
              <a:rPr lang="pt-BR" sz="2200" dirty="0" err="1"/>
              <a:t>QueryParameters</a:t>
            </a:r>
            <a:r>
              <a:rPr lang="pt-BR" sz="2200" dirty="0"/>
              <a:t>”</a:t>
            </a:r>
          </a:p>
          <a:p>
            <a:pPr lvl="1"/>
            <a:r>
              <a:rPr lang="pt-BR" sz="2000" dirty="0">
                <a:hlinkClick r:id="rId2"/>
              </a:rPr>
              <a:t>https://www.boo.com/pesquisaCliente?sexo=MASCULINO&amp;cidade=REC</a:t>
            </a:r>
            <a:endParaRPr lang="pt-BR" sz="2000" dirty="0"/>
          </a:p>
          <a:p>
            <a:pPr lvl="1"/>
            <a:r>
              <a:rPr lang="pt-BR" sz="2000" dirty="0">
                <a:hlinkClick r:id="rId3"/>
              </a:rPr>
              <a:t>https://www.foo.com.br/buscarCarro?placa=KKK6666</a:t>
            </a:r>
            <a:endParaRPr lang="pt-BR" sz="2000" dirty="0"/>
          </a:p>
          <a:p>
            <a:pPr marL="0" indent="0">
              <a:buNone/>
            </a:pPr>
            <a:endParaRPr lang="pt-BR" sz="2200" dirty="0"/>
          </a:p>
          <a:p>
            <a:endParaRPr lang="pt-BR" sz="2200" b="1" dirty="0"/>
          </a:p>
          <a:p>
            <a:pPr marL="0" indent="0">
              <a:buNone/>
            </a:pP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636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23A72-BD56-735F-0F14-49111BC47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12E48-A6C9-F9AB-4DA5-5D65A473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– dados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39F68-D30C-9FDC-4153-66AF4B97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211384" cy="5223272"/>
          </a:xfrm>
        </p:spPr>
        <p:txBody>
          <a:bodyPr>
            <a:normAutofit fontScale="92500" lnSpcReduction="20000"/>
          </a:bodyPr>
          <a:lstStyle/>
          <a:p>
            <a:r>
              <a:rPr lang="pt-BR" sz="2200" dirty="0"/>
              <a:t>Dados estruturados podem ser enviados e são recebidos em requisições HTTP que usam o padrão REST</a:t>
            </a:r>
          </a:p>
          <a:p>
            <a:r>
              <a:rPr lang="pt-BR" sz="2200" dirty="0"/>
              <a:t>JSON (Java Script </a:t>
            </a:r>
            <a:r>
              <a:rPr lang="pt-BR" sz="2200" dirty="0" err="1"/>
              <a:t>Object</a:t>
            </a:r>
            <a:r>
              <a:rPr lang="pt-BR" sz="2200" dirty="0"/>
              <a:t> </a:t>
            </a:r>
            <a:r>
              <a:rPr lang="pt-BR" sz="2200" dirty="0" err="1"/>
              <a:t>Notation</a:t>
            </a:r>
            <a:r>
              <a:rPr lang="pt-BR" sz="2200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"produto":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"id": 1,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"nome": "Fones de Ouvido",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": 149.99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700" dirty="0"/>
          </a:p>
          <a:p>
            <a:r>
              <a:rPr lang="pt-BR" sz="2000" dirty="0"/>
              <a:t>XML (</a:t>
            </a:r>
            <a:r>
              <a:rPr lang="pt-BR" sz="2000" dirty="0" err="1"/>
              <a:t>Extended</a:t>
            </a:r>
            <a:r>
              <a:rPr lang="pt-BR" sz="2000" dirty="0"/>
              <a:t> Markup </a:t>
            </a:r>
            <a:r>
              <a:rPr lang="pt-BR" sz="2000" dirty="0" err="1"/>
              <a:t>Language</a:t>
            </a:r>
            <a:r>
              <a:rPr lang="pt-BR" sz="2000" dirty="0"/>
              <a:t>)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&lt;produto&gt;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&lt;id&gt;1&lt;/id&gt;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&lt;nome&gt;Fones de Ouvido&lt;/nome&gt;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&gt;149.99&lt;/</a:t>
            </a:r>
            <a:r>
              <a:rPr 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preco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&lt;/produto&gt;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000" dirty="0"/>
          </a:p>
          <a:p>
            <a:pPr marL="0" indent="0">
              <a:buNone/>
            </a:pPr>
            <a:endParaRPr lang="pt-BR" sz="2200" dirty="0"/>
          </a:p>
          <a:p>
            <a:endParaRPr lang="pt-BR" sz="2200" b="1" dirty="0"/>
          </a:p>
          <a:p>
            <a:pPr marL="0" indent="0">
              <a:buNone/>
            </a:pP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09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7D8CC-2C08-9535-4BC8-23158DAE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49D06-6885-0182-1C43-7D549D67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– dados estruturados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8C1FA-DE1C-0494-ECE1-8C0BD13E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211384" cy="5223272"/>
          </a:xfrm>
        </p:spPr>
        <p:txBody>
          <a:bodyPr>
            <a:normAutofit/>
          </a:bodyPr>
          <a:lstStyle/>
          <a:p>
            <a:r>
              <a:rPr lang="pt-BR" sz="2200" dirty="0"/>
              <a:t>O envio se dá pelo corpo (body) da requisição HTTP</a:t>
            </a:r>
          </a:p>
          <a:p>
            <a:r>
              <a:rPr lang="pt-BR" sz="2200" dirty="0"/>
              <a:t>O padrão REST prevê que requisições com verbos PUT e POST encapsulem dados a serem enviados no corpo das requisição </a:t>
            </a:r>
          </a:p>
          <a:p>
            <a:r>
              <a:rPr lang="pt-BR" sz="2200" dirty="0"/>
              <a:t>No serviço, há uma forma específica para determinar o “match” do que foi enviado no body HTTP com estruturas de dados dos serviço, normalmente na forma de objetos</a:t>
            </a:r>
          </a:p>
          <a:p>
            <a:pPr marL="0" indent="0">
              <a:buNone/>
            </a:pPr>
            <a:endParaRPr lang="pt-BR" sz="2200" dirty="0"/>
          </a:p>
          <a:p>
            <a:endParaRPr lang="pt-BR" sz="2000" dirty="0"/>
          </a:p>
          <a:p>
            <a:pPr marL="0" indent="0">
              <a:buNone/>
            </a:pPr>
            <a:endParaRPr lang="pt-BR" sz="2200" dirty="0"/>
          </a:p>
          <a:p>
            <a:endParaRPr lang="pt-BR" sz="2200" b="1" dirty="0"/>
          </a:p>
          <a:p>
            <a:pPr marL="0" indent="0">
              <a:buNone/>
            </a:pP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60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2BFF1-D983-DE96-24AD-F560AF199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10DF-9A29-7855-2E4C-37478DAE6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91" y="2300840"/>
            <a:ext cx="9647582" cy="1646302"/>
          </a:xfrm>
        </p:spPr>
        <p:txBody>
          <a:bodyPr/>
          <a:lstStyle/>
          <a:p>
            <a:pPr algn="ctr"/>
            <a:r>
              <a:rPr lang="en-GB" dirty="0"/>
              <a:t>ORM</a:t>
            </a:r>
            <a:br>
              <a:rPr lang="en-GB" dirty="0"/>
            </a:br>
            <a:r>
              <a:rPr lang="en-GB" sz="4800" dirty="0"/>
              <a:t>(Object Relational Mapping)</a:t>
            </a:r>
            <a:endParaRPr lang="pt-BR" sz="4800" dirty="0"/>
          </a:p>
        </p:txBody>
      </p:sp>
      <p:grpSp>
        <p:nvGrpSpPr>
          <p:cNvPr id="4" name="Google Shape;333;p44">
            <a:extLst>
              <a:ext uri="{FF2B5EF4-FFF2-40B4-BE49-F238E27FC236}">
                <a16:creationId xmlns:a16="http://schemas.microsoft.com/office/drawing/2014/main" id="{E43F68B1-F7B8-E2BB-E0F9-1AF7E13E808D}"/>
              </a:ext>
            </a:extLst>
          </p:cNvPr>
          <p:cNvGrpSpPr/>
          <p:nvPr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5" name="Google Shape;334;p44">
              <a:extLst>
                <a:ext uri="{FF2B5EF4-FFF2-40B4-BE49-F238E27FC236}">
                  <a16:creationId xmlns:a16="http://schemas.microsoft.com/office/drawing/2014/main" id="{E01C8CE4-3207-6E10-2CCC-4E4334DB010D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" name="Google Shape;335;p44">
              <a:extLst>
                <a:ext uri="{FF2B5EF4-FFF2-40B4-BE49-F238E27FC236}">
                  <a16:creationId xmlns:a16="http://schemas.microsoft.com/office/drawing/2014/main" id="{0C8231C8-2523-001B-9153-99FAEDD73AF9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" name="Google Shape;336;p44">
                <a:extLst>
                  <a:ext uri="{FF2B5EF4-FFF2-40B4-BE49-F238E27FC236}">
                    <a16:creationId xmlns:a16="http://schemas.microsoft.com/office/drawing/2014/main" id="{E4DEE36D-DA27-32C4-CEF3-8A2B31484D3E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Google Shape;337;p44">
                <a:extLst>
                  <a:ext uri="{FF2B5EF4-FFF2-40B4-BE49-F238E27FC236}">
                    <a16:creationId xmlns:a16="http://schemas.microsoft.com/office/drawing/2014/main" id="{CF9D91C9-A7D7-635B-B2B1-7E0DBAA3D19D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Google Shape;338;p44">
                <a:extLst>
                  <a:ext uri="{FF2B5EF4-FFF2-40B4-BE49-F238E27FC236}">
                    <a16:creationId xmlns:a16="http://schemas.microsoft.com/office/drawing/2014/main" id="{429E25C0-FC7E-E006-73CF-846D74629B41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Google Shape;339;p44">
                <a:extLst>
                  <a:ext uri="{FF2B5EF4-FFF2-40B4-BE49-F238E27FC236}">
                    <a16:creationId xmlns:a16="http://schemas.microsoft.com/office/drawing/2014/main" id="{1D770D01-FDC6-228E-947E-61BD7F54231D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40;p44">
                <a:extLst>
                  <a:ext uri="{FF2B5EF4-FFF2-40B4-BE49-F238E27FC236}">
                    <a16:creationId xmlns:a16="http://schemas.microsoft.com/office/drawing/2014/main" id="{37BD6371-BD0A-58F9-6AD1-9E6013E33F20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41;p44">
                <a:extLst>
                  <a:ext uri="{FF2B5EF4-FFF2-40B4-BE49-F238E27FC236}">
                    <a16:creationId xmlns:a16="http://schemas.microsoft.com/office/drawing/2014/main" id="{5505FDE8-3B44-0D47-567A-96836DECBC19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42;p44">
                <a:extLst>
                  <a:ext uri="{FF2B5EF4-FFF2-40B4-BE49-F238E27FC236}">
                    <a16:creationId xmlns:a16="http://schemas.microsoft.com/office/drawing/2014/main" id="{ED9D379F-77A9-7D32-BD19-2A7A653A6016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249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584583"/>
            <a:ext cx="9797143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Aparecimento das linguagens OO 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Necessidade de mapear registros (banco) em objetos (memória)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Ferramentas ORM (</a:t>
            </a:r>
            <a:r>
              <a:rPr lang="pt-BR" sz="2400" dirty="0" err="1"/>
              <a:t>Object-Relational</a:t>
            </a:r>
            <a:r>
              <a:rPr lang="pt-BR" sz="2400" dirty="0"/>
              <a:t> Mapping)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solidFill>
                  <a:srgbClr val="00B050"/>
                </a:solidFill>
              </a:rPr>
              <a:t>Manter a arquitetura anterior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Dos anos 2000 para frente </a:t>
            </a:r>
          </a:p>
          <a:p>
            <a:pPr lvl="1">
              <a:lnSpc>
                <a:spcPct val="90000"/>
              </a:lnSpc>
            </a:pPr>
            <a:r>
              <a:rPr lang="pt-BR" sz="2400" dirty="0" err="1"/>
              <a:t>Hibernate</a:t>
            </a:r>
            <a:r>
              <a:rPr lang="pt-BR" sz="2400" dirty="0"/>
              <a:t>, JPA, ADO .NET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 err="1"/>
              <a:t>Acesso</a:t>
            </a:r>
            <a:r>
              <a:rPr lang="en-US" sz="4000" dirty="0"/>
              <a:t> a </a:t>
            </a:r>
            <a:r>
              <a:rPr lang="en-US" sz="4000" dirty="0" err="1"/>
              <a:t>bancos</a:t>
            </a:r>
            <a:r>
              <a:rPr lang="en-US" sz="4000" dirty="0"/>
              <a:t> de dados</a:t>
            </a:r>
            <a:br>
              <a:rPr lang="en-US" sz="4000" dirty="0"/>
            </a:br>
            <a:r>
              <a:rPr lang="en-US" sz="3100" dirty="0" err="1"/>
              <a:t>Mapeamento</a:t>
            </a:r>
            <a:r>
              <a:rPr lang="en-US" sz="3100" dirty="0"/>
              <a:t> OO-</a:t>
            </a:r>
            <a:r>
              <a:rPr lang="en-US" sz="3100" dirty="0" err="1"/>
              <a:t>relacional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3076" name="Picture 4" descr="ícone de linha de banco de dados 4568917 Vetor no Vecteezy">
            <a:extLst>
              <a:ext uri="{FF2B5EF4-FFF2-40B4-BE49-F238E27FC236}">
                <a16:creationId xmlns:a16="http://schemas.microsoft.com/office/drawing/2014/main" id="{3DA6CC8F-E948-F82C-7615-25647C487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205" y="111967"/>
            <a:ext cx="1360251" cy="136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6D45F62-C059-3D63-CAA9-B902AAF3426E}"/>
              </a:ext>
            </a:extLst>
          </p:cNvPr>
          <p:cNvSpPr/>
          <p:nvPr/>
        </p:nvSpPr>
        <p:spPr>
          <a:xfrm>
            <a:off x="6136036" y="3112758"/>
            <a:ext cx="2086086" cy="34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EC5B32CD-8F9C-BDE2-2A80-95B6F64B7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5224" y="5842217"/>
            <a:ext cx="914400" cy="914400"/>
          </a:xfrm>
          <a:prstGeom prst="rect">
            <a:avLst/>
          </a:prstGeom>
        </p:spPr>
      </p:pic>
      <p:pic>
        <p:nvPicPr>
          <p:cNvPr id="6" name="Gráfico 5" descr="Banco de dados com preenchimento sólido">
            <a:extLst>
              <a:ext uri="{FF2B5EF4-FFF2-40B4-BE49-F238E27FC236}">
                <a16:creationId xmlns:a16="http://schemas.microsoft.com/office/drawing/2014/main" id="{26120080-30C7-5522-0585-73FBE2E14D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7968" y="5842217"/>
            <a:ext cx="914400" cy="914400"/>
          </a:xfrm>
          <a:prstGeom prst="rect">
            <a:avLst/>
          </a:prstGeom>
        </p:spPr>
      </p:pic>
      <p:pic>
        <p:nvPicPr>
          <p:cNvPr id="7" name="Gráfico 6" descr="Banco de dados com preenchimento sólido">
            <a:extLst>
              <a:ext uri="{FF2B5EF4-FFF2-40B4-BE49-F238E27FC236}">
                <a16:creationId xmlns:a16="http://schemas.microsoft.com/office/drawing/2014/main" id="{CC3B802D-0E3B-DB8C-BE48-99618AE0D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2654" y="5842217"/>
            <a:ext cx="914400" cy="9144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0D39FC3-2C89-CA28-C6F3-2A88A0A52348}"/>
              </a:ext>
            </a:extLst>
          </p:cNvPr>
          <p:cNvSpPr/>
          <p:nvPr/>
        </p:nvSpPr>
        <p:spPr>
          <a:xfrm>
            <a:off x="4992290" y="5273417"/>
            <a:ext cx="1019517" cy="346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88A1DA-2CF5-4F43-9DEC-970A75C7FE55}"/>
              </a:ext>
            </a:extLst>
          </p:cNvPr>
          <p:cNvSpPr/>
          <p:nvPr/>
        </p:nvSpPr>
        <p:spPr>
          <a:xfrm>
            <a:off x="6535408" y="5273417"/>
            <a:ext cx="1070774" cy="3460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008343-88B2-86D7-F62F-35BEB71D8B41}"/>
              </a:ext>
            </a:extLst>
          </p:cNvPr>
          <p:cNvSpPr/>
          <p:nvPr/>
        </p:nvSpPr>
        <p:spPr>
          <a:xfrm>
            <a:off x="8130691" y="5273417"/>
            <a:ext cx="1019517" cy="34602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242B9B-1F8F-D86E-83C8-755C11BEECF0}"/>
              </a:ext>
            </a:extLst>
          </p:cNvPr>
          <p:cNvSpPr txBox="1"/>
          <p:nvPr/>
        </p:nvSpPr>
        <p:spPr>
          <a:xfrm>
            <a:off x="7648665" y="518655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25CFED-F30B-2896-5C5F-F4E040D29E12}"/>
              </a:ext>
            </a:extLst>
          </p:cNvPr>
          <p:cNvSpPr txBox="1"/>
          <p:nvPr/>
        </p:nvSpPr>
        <p:spPr>
          <a:xfrm>
            <a:off x="7592739" y="61147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82EA494-4176-5356-A502-345D9C513F5F}"/>
              </a:ext>
            </a:extLst>
          </p:cNvPr>
          <p:cNvCxnSpPr>
            <a:cxnSpLocks/>
          </p:cNvCxnSpPr>
          <p:nvPr/>
        </p:nvCxnSpPr>
        <p:spPr>
          <a:xfrm>
            <a:off x="7045167" y="5657222"/>
            <a:ext cx="0" cy="3413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6F7B5A29-8011-2A2C-D6A7-43B18A63A271}"/>
              </a:ext>
            </a:extLst>
          </p:cNvPr>
          <p:cNvCxnSpPr>
            <a:cxnSpLocks/>
          </p:cNvCxnSpPr>
          <p:nvPr/>
        </p:nvCxnSpPr>
        <p:spPr>
          <a:xfrm>
            <a:off x="8599479" y="5657222"/>
            <a:ext cx="0" cy="34132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C7DC776-EE61-6058-FAD9-DDD1C560A567}"/>
              </a:ext>
            </a:extLst>
          </p:cNvPr>
          <p:cNvCxnSpPr>
            <a:cxnSpLocks/>
          </p:cNvCxnSpPr>
          <p:nvPr/>
        </p:nvCxnSpPr>
        <p:spPr>
          <a:xfrm>
            <a:off x="5502049" y="5657222"/>
            <a:ext cx="0" cy="3679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90925C3C-C51E-32CE-BF21-743A22CDA442}"/>
              </a:ext>
            </a:extLst>
          </p:cNvPr>
          <p:cNvSpPr/>
          <p:nvPr/>
        </p:nvSpPr>
        <p:spPr>
          <a:xfrm>
            <a:off x="5868239" y="4544390"/>
            <a:ext cx="2626680" cy="3460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padrão</a:t>
            </a:r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0A5247CE-8285-9852-0FF7-A8432806C0A8}"/>
              </a:ext>
            </a:extLst>
          </p:cNvPr>
          <p:cNvSpPr/>
          <p:nvPr/>
        </p:nvSpPr>
        <p:spPr>
          <a:xfrm>
            <a:off x="7045167" y="3468175"/>
            <a:ext cx="280081" cy="3389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D4DF729-38DB-0F73-3CEB-4E01A417400C}"/>
              </a:ext>
            </a:extLst>
          </p:cNvPr>
          <p:cNvCxnSpPr>
            <a:cxnSpLocks/>
          </p:cNvCxnSpPr>
          <p:nvPr/>
        </p:nvCxnSpPr>
        <p:spPr>
          <a:xfrm flipH="1">
            <a:off x="5757705" y="4890416"/>
            <a:ext cx="424701" cy="3724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C9E41B4-10B0-1BE7-A560-213C443B89C6}"/>
              </a:ext>
            </a:extLst>
          </p:cNvPr>
          <p:cNvCxnSpPr>
            <a:cxnSpLocks/>
          </p:cNvCxnSpPr>
          <p:nvPr/>
        </p:nvCxnSpPr>
        <p:spPr>
          <a:xfrm>
            <a:off x="8032283" y="4922438"/>
            <a:ext cx="368139" cy="340395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1D269BD-62CF-8EC8-34BD-B01CD006CB4C}"/>
              </a:ext>
            </a:extLst>
          </p:cNvPr>
          <p:cNvCxnSpPr>
            <a:cxnSpLocks/>
          </p:cNvCxnSpPr>
          <p:nvPr/>
        </p:nvCxnSpPr>
        <p:spPr>
          <a:xfrm>
            <a:off x="7201923" y="4933741"/>
            <a:ext cx="0" cy="33967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24DD85E6-56D7-F986-BF12-F28E9D09CC4A}"/>
              </a:ext>
            </a:extLst>
          </p:cNvPr>
          <p:cNvSpPr/>
          <p:nvPr/>
        </p:nvSpPr>
        <p:spPr>
          <a:xfrm>
            <a:off x="6136036" y="3818736"/>
            <a:ext cx="2086086" cy="3460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Ferramenta ORM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2CB88D6F-5229-4C0A-97EC-652D43D563E8}"/>
              </a:ext>
            </a:extLst>
          </p:cNvPr>
          <p:cNvSpPr/>
          <p:nvPr/>
        </p:nvSpPr>
        <p:spPr>
          <a:xfrm>
            <a:off x="7035117" y="4162272"/>
            <a:ext cx="290131" cy="37153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18" name="Picture 2" descr="8,876 Right Eye Stock Photos and Images - 123RF">
            <a:extLst>
              <a:ext uri="{FF2B5EF4-FFF2-40B4-BE49-F238E27FC236}">
                <a16:creationId xmlns:a16="http://schemas.microsoft.com/office/drawing/2014/main" id="{54EEEEE4-A52C-4EB1-BAEB-4EA03E00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87" y="3703855"/>
            <a:ext cx="785313" cy="5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heck mark Computer Icons OK Clip art - symbol png download - 733*720 -  Free Transparent Check Mark png Download. - Clip Art Library">
            <a:extLst>
              <a:ext uri="{FF2B5EF4-FFF2-40B4-BE49-F238E27FC236}">
                <a16:creationId xmlns:a16="http://schemas.microsoft.com/office/drawing/2014/main" id="{C8FF6749-5EFF-546D-8BAA-37799E23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38" y="5649268"/>
            <a:ext cx="93499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F85A60E-C426-A2AA-D13F-57A7F0C76488}"/>
              </a:ext>
            </a:extLst>
          </p:cNvPr>
          <p:cNvSpPr txBox="1"/>
          <p:nvPr/>
        </p:nvSpPr>
        <p:spPr>
          <a:xfrm>
            <a:off x="7325248" y="4142013"/>
            <a:ext cx="1707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usa a mesma API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C71982B-BDAC-EB59-ADA7-EA70A04F351E}"/>
              </a:ext>
            </a:extLst>
          </p:cNvPr>
          <p:cNvSpPr txBox="1"/>
          <p:nvPr/>
        </p:nvSpPr>
        <p:spPr>
          <a:xfrm>
            <a:off x="5292118" y="4889061"/>
            <a:ext cx="3744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é implementada por diferentes drivers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AE8FDC4-5DE0-F358-B01F-A4ECAFCEF755}"/>
              </a:ext>
            </a:extLst>
          </p:cNvPr>
          <p:cNvSpPr txBox="1"/>
          <p:nvPr/>
        </p:nvSpPr>
        <p:spPr>
          <a:xfrm>
            <a:off x="7258551" y="343413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141479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C39E0-5677-6419-0072-C6C28490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do curso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D74C736-4112-7DEE-2BCA-8A44815B7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85564"/>
          </a:xfrm>
        </p:spPr>
        <p:txBody>
          <a:bodyPr>
            <a:normAutofit/>
          </a:bodyPr>
          <a:lstStyle/>
          <a:p>
            <a:r>
              <a:rPr lang="pt-BR" dirty="0"/>
              <a:t>Base conceitual com alguns demonstrativos práticos (3h)</a:t>
            </a:r>
          </a:p>
          <a:p>
            <a:pPr lvl="1"/>
            <a:r>
              <a:rPr lang="pt-BR" dirty="0"/>
              <a:t>Glossário de termos e siglas dos padrões da Internet</a:t>
            </a:r>
          </a:p>
          <a:p>
            <a:pPr lvl="1"/>
            <a:r>
              <a:rPr lang="pt-BR" dirty="0"/>
              <a:t>Páginas WEB x serviços WEB</a:t>
            </a:r>
          </a:p>
          <a:p>
            <a:pPr lvl="1"/>
            <a:r>
              <a:rPr lang="pt-BR" dirty="0"/>
              <a:t>REST (</a:t>
            </a: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ORM 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Relational</a:t>
            </a:r>
            <a:r>
              <a:rPr lang="pt-BR" dirty="0"/>
              <a:t> Mapping)</a:t>
            </a:r>
          </a:p>
          <a:p>
            <a:pPr lvl="1"/>
            <a:r>
              <a:rPr lang="pt-BR" dirty="0"/>
              <a:t>Spring e </a:t>
            </a:r>
            <a:r>
              <a:rPr lang="pt-BR" dirty="0" err="1"/>
              <a:t>SpringBoot</a:t>
            </a:r>
            <a:endParaRPr lang="pt-BR" dirty="0"/>
          </a:p>
          <a:p>
            <a:pPr lvl="1"/>
            <a:r>
              <a:rPr lang="pt-BR"/>
              <a:t>Arquitetura </a:t>
            </a:r>
            <a:r>
              <a:rPr lang="pt-BR" dirty="0"/>
              <a:t>dos exemplos a serem trabalhados</a:t>
            </a:r>
          </a:p>
          <a:p>
            <a:r>
              <a:rPr lang="pt-BR" dirty="0"/>
              <a:t>Instalação do ferramental (2,0h ou para ser feito em casa – MELHOR!)</a:t>
            </a:r>
          </a:p>
          <a:p>
            <a:pPr lvl="1"/>
            <a:r>
              <a:rPr lang="pt-BR" dirty="0"/>
              <a:t>Eclipse STS (Spring Tool </a:t>
            </a:r>
            <a:r>
              <a:rPr lang="pt-BR" dirty="0" err="1"/>
              <a:t>Suite</a:t>
            </a:r>
            <a:r>
              <a:rPr lang="pt-BR" dirty="0"/>
              <a:t>) e </a:t>
            </a:r>
            <a:r>
              <a:rPr lang="pt-BR" dirty="0" err="1"/>
              <a:t>Maven</a:t>
            </a:r>
            <a:endParaRPr lang="pt-BR" dirty="0"/>
          </a:p>
          <a:p>
            <a:pPr lvl="1"/>
            <a:r>
              <a:rPr lang="pt-BR" dirty="0" err="1"/>
              <a:t>Insomnia</a:t>
            </a:r>
            <a:r>
              <a:rPr lang="pt-BR" dirty="0"/>
              <a:t> ou </a:t>
            </a:r>
            <a:r>
              <a:rPr lang="pt-BR" dirty="0" err="1"/>
              <a:t>Postman</a:t>
            </a:r>
            <a:endParaRPr lang="pt-BR" dirty="0"/>
          </a:p>
          <a:p>
            <a:pPr lvl="1"/>
            <a:r>
              <a:rPr lang="pt-BR" dirty="0"/>
              <a:t>SGBD MySQL </a:t>
            </a:r>
          </a:p>
        </p:txBody>
      </p:sp>
    </p:spTree>
    <p:extLst>
      <p:ext uri="{BB962C8B-B14F-4D97-AF65-F5344CB8AC3E}">
        <p14:creationId xmlns:p14="http://schemas.microsoft.com/office/powerpoint/2010/main" val="175597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Ferramentas ORM</a:t>
            </a:r>
            <a:br>
              <a:rPr lang="en-US" sz="4000" dirty="0"/>
            </a:br>
            <a:r>
              <a:rPr lang="en-US" sz="3100" dirty="0" err="1"/>
              <a:t>Princípio</a:t>
            </a:r>
            <a:r>
              <a:rPr lang="en-US" sz="3100" dirty="0"/>
              <a:t> </a:t>
            </a:r>
            <a:r>
              <a:rPr lang="en-US" sz="3100" dirty="0" err="1"/>
              <a:t>básico</a:t>
            </a:r>
            <a:endParaRPr lang="en-US" sz="3100" dirty="0"/>
          </a:p>
        </p:txBody>
      </p:sp>
      <p:pic>
        <p:nvPicPr>
          <p:cNvPr id="4100" name="Picture 4" descr="Object Relational Mapping - OO Software Modeling Tool">
            <a:extLst>
              <a:ext uri="{FF2B5EF4-FFF2-40B4-BE49-F238E27FC236}">
                <a16:creationId xmlns:a16="http://schemas.microsoft.com/office/drawing/2014/main" id="{FF2CA212-7129-FF77-99DD-D6C81C58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7" y="1767006"/>
            <a:ext cx="4387740" cy="26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ED6B9BF-34B8-EA0B-BA07-1D5F0539208D}"/>
              </a:ext>
            </a:extLst>
          </p:cNvPr>
          <p:cNvSpPr txBox="1"/>
          <p:nvPr/>
        </p:nvSpPr>
        <p:spPr>
          <a:xfrm>
            <a:off x="334086" y="4493611"/>
            <a:ext cx="4727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B050"/>
                </a:solidFill>
              </a:rPr>
              <a:t>Mapeamento das equivalências entre</a:t>
            </a:r>
          </a:p>
          <a:p>
            <a:r>
              <a:rPr lang="pt-BR" sz="1600" b="1" dirty="0">
                <a:solidFill>
                  <a:srgbClr val="00B050"/>
                </a:solidFill>
              </a:rPr>
              <a:t>classes e tabelas, incluindo:</a:t>
            </a:r>
          </a:p>
          <a:p>
            <a:r>
              <a:rPr lang="pt-BR" sz="1600" b="1" dirty="0">
                <a:solidFill>
                  <a:srgbClr val="00B050"/>
                </a:solidFill>
              </a:rPr>
              <a:t>Campos x Atributos</a:t>
            </a:r>
          </a:p>
          <a:p>
            <a:r>
              <a:rPr lang="pt-BR" sz="1600" b="1" dirty="0">
                <a:solidFill>
                  <a:srgbClr val="00B050"/>
                </a:solidFill>
              </a:rPr>
              <a:t>Relacionamentos x Associações/Heranças</a:t>
            </a:r>
          </a:p>
          <a:p>
            <a:r>
              <a:rPr lang="pt-BR" sz="1600" b="1" dirty="0">
                <a:solidFill>
                  <a:srgbClr val="00B050"/>
                </a:solidFill>
              </a:rPr>
              <a:t>(EM DESENVOLVIMENTO)</a:t>
            </a:r>
          </a:p>
        </p:txBody>
      </p:sp>
      <p:pic>
        <p:nvPicPr>
          <p:cNvPr id="4104" name="Picture 8" descr="데이터베이스] ORM이란? (Node.js ORM Lib Sequelize 소개) - 하나몬">
            <a:extLst>
              <a:ext uri="{FF2B5EF4-FFF2-40B4-BE49-F238E27FC236}">
                <a16:creationId xmlns:a16="http://schemas.microsoft.com/office/drawing/2014/main" id="{3374EC14-4FBE-BC36-CC09-ADF5227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67" y="396374"/>
            <a:ext cx="2029767" cy="10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ORM – object relational mapping – The Book of Threes">
            <a:extLst>
              <a:ext uri="{FF2B5EF4-FFF2-40B4-BE49-F238E27FC236}">
                <a16:creationId xmlns:a16="http://schemas.microsoft.com/office/drawing/2014/main" id="{F50A412F-8316-AAE4-EE1F-E9FC12981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61" y="2071400"/>
            <a:ext cx="4555429" cy="217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E64E652-EF4D-25F8-425E-57DFD8255BAC}"/>
              </a:ext>
            </a:extLst>
          </p:cNvPr>
          <p:cNvSpPr txBox="1"/>
          <p:nvPr/>
        </p:nvSpPr>
        <p:spPr>
          <a:xfrm>
            <a:off x="4764009" y="4493611"/>
            <a:ext cx="4908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Execução das conversões objeto-registro</a:t>
            </a:r>
          </a:p>
          <a:p>
            <a:r>
              <a:rPr lang="pt-BR" sz="1600" b="1" dirty="0">
                <a:solidFill>
                  <a:srgbClr val="0070C0"/>
                </a:solidFill>
              </a:rPr>
              <a:t>e registro-objeto, incluindo:</a:t>
            </a:r>
          </a:p>
          <a:p>
            <a:r>
              <a:rPr lang="pt-BR" sz="1600" b="1" dirty="0">
                <a:solidFill>
                  <a:srgbClr val="0070C0"/>
                </a:solidFill>
              </a:rPr>
              <a:t>Valores de campos x Valores de atributos</a:t>
            </a:r>
          </a:p>
          <a:p>
            <a:r>
              <a:rPr lang="pt-BR" sz="1600" b="1" dirty="0">
                <a:solidFill>
                  <a:srgbClr val="0070C0"/>
                </a:solidFill>
              </a:rPr>
              <a:t>Navegações em memória x Navegações no banco </a:t>
            </a:r>
          </a:p>
          <a:p>
            <a:r>
              <a:rPr lang="pt-BR" sz="1600" b="1" dirty="0">
                <a:solidFill>
                  <a:srgbClr val="0070C0"/>
                </a:solidFill>
              </a:rPr>
              <a:t>(EM RUNTIME)</a:t>
            </a:r>
          </a:p>
        </p:txBody>
      </p:sp>
    </p:spTree>
    <p:extLst>
      <p:ext uri="{BB962C8B-B14F-4D97-AF65-F5344CB8AC3E}">
        <p14:creationId xmlns:p14="http://schemas.microsoft.com/office/powerpoint/2010/main" val="64042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ORM – </a:t>
            </a:r>
            <a:r>
              <a:rPr lang="pt-BR" sz="2400" dirty="0" err="1"/>
              <a:t>Object-relational</a:t>
            </a:r>
            <a:r>
              <a:rPr lang="pt-BR" sz="2400" dirty="0"/>
              <a:t> mapping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Dentro de um contexto de aplicação OO, automatiza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A montagem de comandos SQL de atualização (UPDATE, DELETE, INSERT) a partir de dados de objetos em memória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A montagem de comandos SQL de consulta (SELECT)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A construção de objetos (individuais ou em listas) que representam resultados de consultas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Definição do mapeamento por anotações em classes e/ou por arquivos XML de configuração 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Linguagem de consulta SQL-like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Possível abstração de SQL e de SQL-like</a:t>
            </a:r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Ferramentas ORM</a:t>
            </a:r>
            <a:br>
              <a:rPr lang="en-US" sz="4000" dirty="0"/>
            </a:br>
            <a:r>
              <a:rPr lang="en-US" sz="3100" dirty="0" err="1"/>
              <a:t>Características</a:t>
            </a:r>
            <a:r>
              <a:rPr lang="en-US" sz="3100" dirty="0"/>
              <a:t> </a:t>
            </a:r>
            <a:r>
              <a:rPr lang="en-US" sz="3100" dirty="0" err="1"/>
              <a:t>gerais</a:t>
            </a:r>
            <a:endParaRPr lang="en-US" sz="3100" dirty="0"/>
          </a:p>
        </p:txBody>
      </p:sp>
      <p:pic>
        <p:nvPicPr>
          <p:cNvPr id="2" name="Picture 8" descr="데이터베이스] ORM이란? (Node.js ORM Lib Sequelize 소개) - 하나몬">
            <a:extLst>
              <a:ext uri="{FF2B5EF4-FFF2-40B4-BE49-F238E27FC236}">
                <a16:creationId xmlns:a16="http://schemas.microsoft.com/office/drawing/2014/main" id="{B8886E55-90BC-FDE9-DF4F-C45974CF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67" y="396374"/>
            <a:ext cx="2029767" cy="10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00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Abstração do gerenciamento de transações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Controle do nível de isolamento de transações </a:t>
            </a:r>
            <a:endParaRPr lang="pt-BR" sz="22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Construção dinâmica de comandos SQL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Objetos proxies para registros nos bancos de dados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Atualizações de registros no banco de dados sincronizadas com atualizações de estados dos objetos em memória 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Navegação entre objetos como “</a:t>
            </a:r>
            <a:r>
              <a:rPr lang="pt-BR" sz="2400" dirty="0" err="1"/>
              <a:t>joins</a:t>
            </a:r>
            <a:r>
              <a:rPr lang="pt-BR" sz="2400" dirty="0"/>
              <a:t>” de tabelas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Ferramentas ORM</a:t>
            </a:r>
            <a:br>
              <a:rPr lang="en-US" sz="4000" dirty="0"/>
            </a:br>
            <a:r>
              <a:rPr lang="en-US" sz="3100" dirty="0" err="1"/>
              <a:t>Características</a:t>
            </a:r>
            <a:r>
              <a:rPr lang="en-US" sz="3100" dirty="0"/>
              <a:t> </a:t>
            </a:r>
            <a:r>
              <a:rPr lang="en-US" sz="3100" dirty="0" err="1"/>
              <a:t>gerais</a:t>
            </a:r>
            <a:endParaRPr lang="en-US" sz="3100" dirty="0"/>
          </a:p>
        </p:txBody>
      </p:sp>
      <p:pic>
        <p:nvPicPr>
          <p:cNvPr id="2" name="Picture 8" descr="데이터베이스] ORM이란? (Node.js ORM Lib Sequelize 소개) - 하나몬">
            <a:extLst>
              <a:ext uri="{FF2B5EF4-FFF2-40B4-BE49-F238E27FC236}">
                <a16:creationId xmlns:a16="http://schemas.microsoft.com/office/drawing/2014/main" id="{B8886E55-90BC-FDE9-DF4F-C45974CF4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67" y="396374"/>
            <a:ext cx="2029767" cy="10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4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JAVA </a:t>
            </a:r>
            <a:r>
              <a:rPr lang="pt-BR" sz="2400" dirty="0" err="1"/>
              <a:t>Persistence</a:t>
            </a:r>
            <a:r>
              <a:rPr lang="pt-BR" sz="2400" dirty="0"/>
              <a:t> API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Framework leve de persistência em JAVA que substitui o modelo EJB / </a:t>
            </a:r>
            <a:r>
              <a:rPr lang="pt-BR" sz="2400" dirty="0" err="1"/>
              <a:t>Entity</a:t>
            </a:r>
            <a:r>
              <a:rPr lang="pt-BR" sz="2400" dirty="0"/>
              <a:t> </a:t>
            </a:r>
            <a:r>
              <a:rPr lang="pt-BR" sz="2400" dirty="0" err="1"/>
              <a:t>Beans</a:t>
            </a:r>
            <a:r>
              <a:rPr lang="pt-BR" sz="2400" dirty="0"/>
              <a:t> com suporte a mapeamento OO-relacional (ORM)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JPA é a </a:t>
            </a:r>
            <a:r>
              <a:rPr lang="pt-BR" sz="2400" dirty="0">
                <a:solidFill>
                  <a:schemeClr val="tx1"/>
                </a:solidFill>
              </a:rPr>
              <a:t>especificação</a:t>
            </a:r>
            <a:r>
              <a:rPr lang="pt-BR" sz="2400" dirty="0"/>
              <a:t> de um padrão de acesso a dados a ser implementado por provedores de soluções desta natureza para as plataformas JAVA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Objetos são </a:t>
            </a:r>
            <a:r>
              <a:rPr lang="pt-BR" sz="2400" dirty="0" err="1"/>
              <a:t>POJOs</a:t>
            </a:r>
            <a:r>
              <a:rPr lang="pt-BR" sz="2400" dirty="0"/>
              <a:t> (</a:t>
            </a:r>
            <a:r>
              <a:rPr lang="pt-BR" sz="2400" dirty="0" err="1"/>
              <a:t>Plain</a:t>
            </a:r>
            <a:r>
              <a:rPr lang="pt-BR" sz="2400" dirty="0"/>
              <a:t> </a:t>
            </a:r>
            <a:r>
              <a:rPr lang="pt-BR" sz="2400" dirty="0" err="1"/>
              <a:t>Old</a:t>
            </a:r>
            <a:r>
              <a:rPr lang="pt-BR" sz="2400" dirty="0"/>
              <a:t> Java </a:t>
            </a:r>
            <a:r>
              <a:rPr lang="pt-BR" sz="2400" dirty="0" err="1"/>
              <a:t>Object</a:t>
            </a:r>
            <a:r>
              <a:rPr lang="pt-BR" sz="2400" dirty="0"/>
              <a:t> ou Velho e Simples Objeto Java): qualquer objeto com um construtor default deve poder ser feito persistente sem nenhuma alteração numa linha de código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Mapeamento Objeto-Relacional é inteiramente dirigido a metadados - anotações no código ou XML definido externamente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As consultas podem ser realizadas através da Java </a:t>
            </a:r>
            <a:r>
              <a:rPr lang="pt-BR" sz="2400" dirty="0" err="1"/>
              <a:t>Persistence</a:t>
            </a:r>
            <a:r>
              <a:rPr lang="pt-BR" sz="2400" dirty="0"/>
              <a:t> Query </a:t>
            </a:r>
            <a:r>
              <a:rPr lang="pt-BR" sz="2400" dirty="0" err="1"/>
              <a:t>Language</a:t>
            </a:r>
            <a:r>
              <a:rPr lang="pt-BR" sz="2400" dirty="0"/>
              <a:t> (JPQL), uma linguagem de consulta que é derivada do EJB QL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Configurações através de anotações, XML ou uma combinação das duas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100" dirty="0">
                <a:solidFill>
                  <a:srgbClr val="FF0000"/>
                </a:solidFill>
                <a:latin typeface="Arial Nova" panose="020B0604020202020204" pitchFamily="34" charset="0"/>
              </a:rPr>
              <a:t>Fonte: devmedia.com.br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/>
              <a:t>JPA – </a:t>
            </a:r>
            <a:r>
              <a:rPr lang="en-US" sz="3100" dirty="0" err="1"/>
              <a:t>conceito</a:t>
            </a:r>
            <a:r>
              <a:rPr lang="en-US" sz="3100" dirty="0"/>
              <a:t> e </a:t>
            </a:r>
            <a:r>
              <a:rPr lang="en-US" sz="3100" dirty="0" err="1"/>
              <a:t>características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C578A8A4-2A10-DE60-C999-81D21EE1E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0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Hibernate</a:t>
            </a:r>
            <a:r>
              <a:rPr lang="en-US" sz="3100" dirty="0"/>
              <a:t> – </a:t>
            </a:r>
            <a:r>
              <a:rPr lang="en-US" sz="3100" dirty="0" err="1"/>
              <a:t>conceito</a:t>
            </a:r>
            <a:r>
              <a:rPr lang="en-US" sz="3100" dirty="0"/>
              <a:t> e </a:t>
            </a:r>
            <a:r>
              <a:rPr lang="en-US" sz="3100" dirty="0" err="1"/>
              <a:t>características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52400" y="1795318"/>
            <a:ext cx="9224865" cy="5259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 err="1"/>
              <a:t>Hibernate</a:t>
            </a:r>
            <a:r>
              <a:rPr lang="pt-BR" sz="2600" dirty="0"/>
              <a:t> é uma ferramenta de mapeamento objeto / relacional para ambientes Java 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Provê facilidades para consultar e retornar os dados da consulta, e pode reduzir significativamente o tempo de desenvolvimento em contrapartida ao alto tempo gasto pelas operações manuais dos dados feitas com SQL e JDBC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Consulta e persistência objeto/relacional de alta performance. Uma das soluções ORM mais flexíveis e poderosas no mercado, faz o mapeamento de classes Java para tabelas de banco de dados e de tipos de dados Java para tipos de dados SQL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Mapeamento OO-relacional dinâmico</a:t>
            </a:r>
          </a:p>
          <a:p>
            <a:pPr lvl="2">
              <a:lnSpc>
                <a:spcPct val="90000"/>
              </a:lnSpc>
            </a:pPr>
            <a:r>
              <a:rPr lang="pt-BR" sz="2300" dirty="0"/>
              <a:t>Geração de SQL em tempo de execução</a:t>
            </a:r>
          </a:p>
          <a:p>
            <a:pPr lvl="2">
              <a:lnSpc>
                <a:spcPct val="90000"/>
              </a:lnSpc>
            </a:pPr>
            <a:r>
              <a:rPr lang="pt-BR" sz="2300" dirty="0"/>
              <a:t>Objetos entidade proxies para tabelas de bancos de dados</a:t>
            </a:r>
          </a:p>
          <a:p>
            <a:pPr lvl="2">
              <a:lnSpc>
                <a:spcPct val="90000"/>
              </a:lnSpc>
            </a:pPr>
            <a:r>
              <a:rPr lang="pt-BR" sz="2300" dirty="0"/>
              <a:t>Abstração total da conversão de campos (tabelas) em atributos (classes) e vice-versa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1900" dirty="0">
                <a:solidFill>
                  <a:srgbClr val="FF0000"/>
                </a:solidFill>
                <a:latin typeface="Arial Nova" panose="020B0604020202020204" pitchFamily="34" charset="0"/>
              </a:rPr>
              <a:t>Fonte: devmedia.com.br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2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Relação</a:t>
            </a:r>
            <a:r>
              <a:rPr lang="en-US" sz="3100" dirty="0"/>
              <a:t> entre JPA e Hibernate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52400" y="1795318"/>
            <a:ext cx="9224865" cy="5259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 err="1"/>
              <a:t>Hibernate</a:t>
            </a:r>
            <a:r>
              <a:rPr lang="pt-BR" sz="2600" dirty="0"/>
              <a:t> implementa JPA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JPA é a </a:t>
            </a:r>
            <a:r>
              <a:rPr lang="pt-BR" sz="2600" b="1" dirty="0">
                <a:solidFill>
                  <a:srgbClr val="FF0000"/>
                </a:solidFill>
              </a:rPr>
              <a:t>especificação</a:t>
            </a:r>
            <a:r>
              <a:rPr lang="pt-BR" sz="2600" dirty="0"/>
              <a:t> de um padrão de acesso a dados relacionais, incluindo: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API de algumas funções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Padrão de mapeamento OO-relacional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Padrão de consultas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Padrão de configurações</a:t>
            </a:r>
          </a:p>
          <a:p>
            <a:pPr lvl="1">
              <a:lnSpc>
                <a:spcPct val="90000"/>
              </a:lnSpc>
            </a:pPr>
            <a:r>
              <a:rPr lang="pt-BR" sz="2600" dirty="0" err="1"/>
              <a:t>Hibernate</a:t>
            </a:r>
            <a:r>
              <a:rPr lang="pt-BR" sz="2600" dirty="0"/>
              <a:t> é uma das </a:t>
            </a:r>
            <a:r>
              <a:rPr lang="pt-BR" sz="2600" b="1" dirty="0">
                <a:solidFill>
                  <a:srgbClr val="FF0000"/>
                </a:solidFill>
              </a:rPr>
              <a:t>implementações</a:t>
            </a:r>
            <a:r>
              <a:rPr lang="pt-BR" sz="2600" dirty="0"/>
              <a:t> do padrão JPA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8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AD83C3-78C3-32A7-C937-B4740A9BDE7B}"/>
              </a:ext>
            </a:extLst>
          </p:cNvPr>
          <p:cNvSpPr/>
          <p:nvPr/>
        </p:nvSpPr>
        <p:spPr>
          <a:xfrm>
            <a:off x="3245177" y="1760553"/>
            <a:ext cx="4113500" cy="34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Aplicação</a:t>
            </a:r>
          </a:p>
        </p:txBody>
      </p:sp>
      <p:pic>
        <p:nvPicPr>
          <p:cNvPr id="5" name="Gráfico 4" descr="Banco de dados com preenchimento sólido">
            <a:extLst>
              <a:ext uri="{FF2B5EF4-FFF2-40B4-BE49-F238E27FC236}">
                <a16:creationId xmlns:a16="http://schemas.microsoft.com/office/drawing/2014/main" id="{0A95B331-0105-5C67-8492-711BF8572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279" y="5547226"/>
            <a:ext cx="914400" cy="914400"/>
          </a:xfrm>
          <a:prstGeom prst="rect">
            <a:avLst/>
          </a:prstGeom>
        </p:spPr>
      </p:pic>
      <p:pic>
        <p:nvPicPr>
          <p:cNvPr id="6" name="Gráfico 5" descr="Banco de dados com preenchimento sólido">
            <a:extLst>
              <a:ext uri="{FF2B5EF4-FFF2-40B4-BE49-F238E27FC236}">
                <a16:creationId xmlns:a16="http://schemas.microsoft.com/office/drawing/2014/main" id="{4BAD812F-A49D-BEE5-27A6-B2BB43ECC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9023" y="5547226"/>
            <a:ext cx="914400" cy="914400"/>
          </a:xfrm>
          <a:prstGeom prst="rect">
            <a:avLst/>
          </a:prstGeom>
        </p:spPr>
      </p:pic>
      <p:pic>
        <p:nvPicPr>
          <p:cNvPr id="7" name="Gráfico 6" descr="Banco de dados com preenchimento sólido">
            <a:extLst>
              <a:ext uri="{FF2B5EF4-FFF2-40B4-BE49-F238E27FC236}">
                <a16:creationId xmlns:a16="http://schemas.microsoft.com/office/drawing/2014/main" id="{968CD7AB-5CFD-40A9-87F8-FAD4E8BBE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3709" y="5547226"/>
            <a:ext cx="914400" cy="9144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B398297-5FD5-1FBE-3DF0-F56BDB6B9DD1}"/>
              </a:ext>
            </a:extLst>
          </p:cNvPr>
          <p:cNvSpPr/>
          <p:nvPr/>
        </p:nvSpPr>
        <p:spPr>
          <a:xfrm>
            <a:off x="3133345" y="4978426"/>
            <a:ext cx="1019517" cy="346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DE1DFA6-C370-41D8-8AA7-E22021BE0AA3}"/>
              </a:ext>
            </a:extLst>
          </p:cNvPr>
          <p:cNvSpPr/>
          <p:nvPr/>
        </p:nvSpPr>
        <p:spPr>
          <a:xfrm>
            <a:off x="4676463" y="4978426"/>
            <a:ext cx="1019517" cy="34602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2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BB3C216-59A7-7DEC-176A-0A329F7F7350}"/>
              </a:ext>
            </a:extLst>
          </p:cNvPr>
          <p:cNvSpPr/>
          <p:nvPr/>
        </p:nvSpPr>
        <p:spPr>
          <a:xfrm>
            <a:off x="6271746" y="4978426"/>
            <a:ext cx="1019517" cy="34602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Driver 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C40240-5B82-0EFC-19D0-53575876F12A}"/>
              </a:ext>
            </a:extLst>
          </p:cNvPr>
          <p:cNvSpPr txBox="1"/>
          <p:nvPr/>
        </p:nvSpPr>
        <p:spPr>
          <a:xfrm>
            <a:off x="5789720" y="489156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073048-7991-2456-474F-108897E540F4}"/>
              </a:ext>
            </a:extLst>
          </p:cNvPr>
          <p:cNvSpPr txBox="1"/>
          <p:nvPr/>
        </p:nvSpPr>
        <p:spPr>
          <a:xfrm>
            <a:off x="5733794" y="581976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4214655-C508-5CAA-C973-4A8C9F5E1202}"/>
              </a:ext>
            </a:extLst>
          </p:cNvPr>
          <p:cNvSpPr/>
          <p:nvPr/>
        </p:nvSpPr>
        <p:spPr>
          <a:xfrm>
            <a:off x="4009294" y="4249399"/>
            <a:ext cx="2626680" cy="34602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JDBC</a:t>
            </a: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E80A6F60-D518-33CA-E299-87103F00250F}"/>
              </a:ext>
            </a:extLst>
          </p:cNvPr>
          <p:cNvSpPr/>
          <p:nvPr/>
        </p:nvSpPr>
        <p:spPr>
          <a:xfrm>
            <a:off x="5088663" y="2106579"/>
            <a:ext cx="254316" cy="380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28EA262-302C-AC12-A844-ED49D825D6A8}"/>
              </a:ext>
            </a:extLst>
          </p:cNvPr>
          <p:cNvCxnSpPr>
            <a:cxnSpLocks/>
          </p:cNvCxnSpPr>
          <p:nvPr/>
        </p:nvCxnSpPr>
        <p:spPr>
          <a:xfrm flipH="1">
            <a:off x="3898760" y="4595425"/>
            <a:ext cx="424701" cy="37241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037D6B9-BB74-F7D3-4601-815A082A1810}"/>
              </a:ext>
            </a:extLst>
          </p:cNvPr>
          <p:cNvCxnSpPr>
            <a:cxnSpLocks/>
          </p:cNvCxnSpPr>
          <p:nvPr/>
        </p:nvCxnSpPr>
        <p:spPr>
          <a:xfrm>
            <a:off x="6173338" y="4627447"/>
            <a:ext cx="353849" cy="34011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54B72B0-AE11-D779-9B60-1C73095E3D8C}"/>
              </a:ext>
            </a:extLst>
          </p:cNvPr>
          <p:cNvCxnSpPr>
            <a:cxnSpLocks/>
          </p:cNvCxnSpPr>
          <p:nvPr/>
        </p:nvCxnSpPr>
        <p:spPr>
          <a:xfrm>
            <a:off x="5342978" y="4638750"/>
            <a:ext cx="0" cy="33967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BB5CC829-A15D-A1CA-82A6-6B5EBDD341B6}"/>
              </a:ext>
            </a:extLst>
          </p:cNvPr>
          <p:cNvSpPr/>
          <p:nvPr/>
        </p:nvSpPr>
        <p:spPr>
          <a:xfrm>
            <a:off x="3327278" y="3515823"/>
            <a:ext cx="4031399" cy="34602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Hibernate</a:t>
            </a:r>
            <a:endParaRPr lang="pt-BR" dirty="0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A62302E0-1436-11E5-EB0E-71CDCD6F7671}"/>
              </a:ext>
            </a:extLst>
          </p:cNvPr>
          <p:cNvSpPr/>
          <p:nvPr/>
        </p:nvSpPr>
        <p:spPr>
          <a:xfrm>
            <a:off x="5176172" y="3867281"/>
            <a:ext cx="290131" cy="37153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CFB21D3C-A212-1B30-63B7-9AE60973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Funcionamento</a:t>
            </a:r>
            <a:r>
              <a:rPr lang="en-US" sz="3100" dirty="0"/>
              <a:t> </a:t>
            </a:r>
            <a:r>
              <a:rPr lang="en-US" sz="3100" dirty="0" err="1"/>
              <a:t>básico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1" name="Picture 2" descr="JPA e Hibernate - Existe diferença? - Bluesoft Labs">
            <a:extLst>
              <a:ext uri="{FF2B5EF4-FFF2-40B4-BE49-F238E27FC236}">
                <a16:creationId xmlns:a16="http://schemas.microsoft.com/office/drawing/2014/main" id="{1857F42B-3156-EB4A-ACF3-58A9602E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4FC774A-548E-1711-0DD1-80FD325FCCB1}"/>
              </a:ext>
            </a:extLst>
          </p:cNvPr>
          <p:cNvCxnSpPr>
            <a:cxnSpLocks/>
          </p:cNvCxnSpPr>
          <p:nvPr/>
        </p:nvCxnSpPr>
        <p:spPr>
          <a:xfrm>
            <a:off x="5186222" y="5335317"/>
            <a:ext cx="0" cy="341324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BC47D8CC-8070-BB2A-AFD8-CAD4EA90DD4B}"/>
              </a:ext>
            </a:extLst>
          </p:cNvPr>
          <p:cNvCxnSpPr>
            <a:cxnSpLocks/>
          </p:cNvCxnSpPr>
          <p:nvPr/>
        </p:nvCxnSpPr>
        <p:spPr>
          <a:xfrm>
            <a:off x="6740534" y="5335317"/>
            <a:ext cx="0" cy="34132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6BBACA9-336B-DEF1-9690-067EA9948684}"/>
              </a:ext>
            </a:extLst>
          </p:cNvPr>
          <p:cNvCxnSpPr>
            <a:cxnSpLocks/>
          </p:cNvCxnSpPr>
          <p:nvPr/>
        </p:nvCxnSpPr>
        <p:spPr>
          <a:xfrm>
            <a:off x="3643104" y="5335317"/>
            <a:ext cx="0" cy="3679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07304528-2C1C-EEDF-0E4B-E9438A2CE97C}"/>
              </a:ext>
            </a:extLst>
          </p:cNvPr>
          <p:cNvSpPr/>
          <p:nvPr/>
        </p:nvSpPr>
        <p:spPr>
          <a:xfrm>
            <a:off x="3327278" y="2487513"/>
            <a:ext cx="2307966" cy="3460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JPA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393C5F90-6EAE-05DB-A9A1-8C42B9C18EBD}"/>
              </a:ext>
            </a:extLst>
          </p:cNvPr>
          <p:cNvSpPr/>
          <p:nvPr/>
        </p:nvSpPr>
        <p:spPr>
          <a:xfrm>
            <a:off x="4357330" y="2858382"/>
            <a:ext cx="303098" cy="65200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Picture 2" descr="8,876 Right Eye Stock Photos and Images - 123RF">
            <a:extLst>
              <a:ext uri="{FF2B5EF4-FFF2-40B4-BE49-F238E27FC236}">
                <a16:creationId xmlns:a16="http://schemas.microsoft.com/office/drawing/2014/main" id="{B13AF481-6B98-A74D-A8A0-21A306C10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50" y="2289616"/>
            <a:ext cx="785313" cy="5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8,876 Right Eye Stock Photos and Images - 123RF">
            <a:extLst>
              <a:ext uri="{FF2B5EF4-FFF2-40B4-BE49-F238E27FC236}">
                <a16:creationId xmlns:a16="http://schemas.microsoft.com/office/drawing/2014/main" id="{949A8253-C732-302D-B260-E4E7B18F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22" y="3308695"/>
            <a:ext cx="785313" cy="58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heck mark Computer Icons OK Clip art - symbol png download - 733*720 -  Free Transparent Check Mark png Download. - Clip Art Library">
            <a:extLst>
              <a:ext uri="{FF2B5EF4-FFF2-40B4-BE49-F238E27FC236}">
                <a16:creationId xmlns:a16="http://schemas.microsoft.com/office/drawing/2014/main" id="{8328628C-AC86-5AA2-B1EE-2AC4CC65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3" y="5300398"/>
            <a:ext cx="93499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4D84F5BA-D036-0859-28F9-728BFABECFD5}"/>
              </a:ext>
            </a:extLst>
          </p:cNvPr>
          <p:cNvSpPr/>
          <p:nvPr/>
        </p:nvSpPr>
        <p:spPr>
          <a:xfrm>
            <a:off x="6527187" y="2118137"/>
            <a:ext cx="303097" cy="1392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3093E23-776A-BDF3-D5CD-A12387630813}"/>
              </a:ext>
            </a:extLst>
          </p:cNvPr>
          <p:cNvSpPr txBox="1"/>
          <p:nvPr/>
        </p:nvSpPr>
        <p:spPr>
          <a:xfrm>
            <a:off x="4518318" y="209333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D8D7337-61FA-7493-23A2-70AEAF4FAAF2}"/>
              </a:ext>
            </a:extLst>
          </p:cNvPr>
          <p:cNvSpPr txBox="1"/>
          <p:nvPr/>
        </p:nvSpPr>
        <p:spPr>
          <a:xfrm>
            <a:off x="6096000" y="209333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usa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4BACE35-9A1B-A7CF-35FB-9F6936E857CA}"/>
              </a:ext>
            </a:extLst>
          </p:cNvPr>
          <p:cNvSpPr txBox="1"/>
          <p:nvPr/>
        </p:nvSpPr>
        <p:spPr>
          <a:xfrm>
            <a:off x="2370065" y="2835315"/>
            <a:ext cx="2111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é implementada por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AEB6F8C-2F1A-4562-5132-D35FD431F908}"/>
              </a:ext>
            </a:extLst>
          </p:cNvPr>
          <p:cNvSpPr txBox="1"/>
          <p:nvPr/>
        </p:nvSpPr>
        <p:spPr>
          <a:xfrm>
            <a:off x="3643103" y="4578354"/>
            <a:ext cx="386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é implementada por diferentes drivers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6D770BA-0CAB-D73E-542C-50040B8250B2}"/>
              </a:ext>
            </a:extLst>
          </p:cNvPr>
          <p:cNvSpPr txBox="1"/>
          <p:nvPr/>
        </p:nvSpPr>
        <p:spPr>
          <a:xfrm>
            <a:off x="3478713" y="3853420"/>
            <a:ext cx="1864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usa a mesma API</a:t>
            </a:r>
          </a:p>
        </p:txBody>
      </p:sp>
    </p:spTree>
    <p:extLst>
      <p:ext uri="{BB962C8B-B14F-4D97-AF65-F5344CB8AC3E}">
        <p14:creationId xmlns:p14="http://schemas.microsoft.com/office/powerpoint/2010/main" val="1950105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62448" y="1632816"/>
            <a:ext cx="9224865" cy="1359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Modelar classes (atributos, associações / heranças)</a:t>
            </a:r>
          </a:p>
          <a:p>
            <a:pPr lvl="1">
              <a:lnSpc>
                <a:spcPct val="90000"/>
              </a:lnSpc>
            </a:pPr>
            <a:r>
              <a:rPr lang="pt-BR" sz="2600" dirty="0"/>
              <a:t>Modelar tabelas (campos e relacionamentos)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17FD7E8-5F17-55A7-9055-7878108EF206}"/>
              </a:ext>
            </a:extLst>
          </p:cNvPr>
          <p:cNvSpPr/>
          <p:nvPr/>
        </p:nvSpPr>
        <p:spPr>
          <a:xfrm>
            <a:off x="5996672" y="2876855"/>
            <a:ext cx="2843684" cy="16981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PRD_PRODUTO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PRD_ID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PRD_CD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PRD_NOME</a:t>
            </a:r>
          </a:p>
          <a:p>
            <a:r>
              <a:rPr lang="pt-BR" sz="1600" dirty="0">
                <a:solidFill>
                  <a:schemeClr val="tx1"/>
                </a:solidFill>
              </a:rPr>
              <a:t>DECIMAL PRD_PRECO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TPR_ID</a:t>
            </a:r>
          </a:p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4CE1976-0237-5B8D-4C38-54E7DC364E33}"/>
              </a:ext>
            </a:extLst>
          </p:cNvPr>
          <p:cNvSpPr/>
          <p:nvPr/>
        </p:nvSpPr>
        <p:spPr>
          <a:xfrm>
            <a:off x="5996672" y="5459830"/>
            <a:ext cx="2843684" cy="1266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TPR_TIPO_PRODUTO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TPR_ID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TPR_CD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TPR_NOME</a:t>
            </a:r>
          </a:p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79E3EB-7FF6-E5CE-79BE-014FF8F43DF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418514" y="4605186"/>
            <a:ext cx="0" cy="854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6BC4C8-C09F-70B9-A433-25C1C5C0A32D}"/>
              </a:ext>
            </a:extLst>
          </p:cNvPr>
          <p:cNvSpPr txBox="1"/>
          <p:nvPr/>
        </p:nvSpPr>
        <p:spPr>
          <a:xfrm>
            <a:off x="7457811" y="50904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82CED0-BD85-267E-3109-441882F4BCE8}"/>
              </a:ext>
            </a:extLst>
          </p:cNvPr>
          <p:cNvSpPr txBox="1"/>
          <p:nvPr/>
        </p:nvSpPr>
        <p:spPr>
          <a:xfrm>
            <a:off x="7457811" y="460518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1...N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FBB82E7-2FD5-DAB7-7CB0-586C9917E0B3}"/>
              </a:ext>
            </a:extLst>
          </p:cNvPr>
          <p:cNvSpPr/>
          <p:nvPr/>
        </p:nvSpPr>
        <p:spPr>
          <a:xfrm>
            <a:off x="1392893" y="2853732"/>
            <a:ext cx="2843684" cy="14670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Produto</a:t>
            </a:r>
          </a:p>
          <a:p>
            <a:r>
              <a:rPr lang="pt-BR" sz="1600" dirty="0">
                <a:solidFill>
                  <a:schemeClr val="tx1"/>
                </a:solidFill>
              </a:rPr>
              <a:t>- id: </a:t>
            </a:r>
            <a:r>
              <a:rPr lang="pt-BR" sz="1600" dirty="0" err="1">
                <a:solidFill>
                  <a:schemeClr val="tx1"/>
                </a:solidFill>
              </a:rPr>
              <a:t>Long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</a:t>
            </a:r>
            <a:r>
              <a:rPr lang="pt-BR" sz="1600" dirty="0" err="1">
                <a:solidFill>
                  <a:schemeClr val="tx1"/>
                </a:solidFill>
              </a:rPr>
              <a:t>codigo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Long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nome: 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  <a:p>
            <a:r>
              <a:rPr lang="pt-BR" sz="1600" dirty="0">
                <a:solidFill>
                  <a:schemeClr val="tx1"/>
                </a:solidFill>
              </a:rPr>
              <a:t>- </a:t>
            </a:r>
            <a:r>
              <a:rPr lang="pt-BR" sz="1600" dirty="0" err="1">
                <a:solidFill>
                  <a:schemeClr val="tx1"/>
                </a:solidFill>
              </a:rPr>
              <a:t>preco</a:t>
            </a:r>
            <a:r>
              <a:rPr lang="pt-BR" sz="1600" dirty="0">
                <a:solidFill>
                  <a:schemeClr val="tx1"/>
                </a:solidFill>
              </a:rPr>
              <a:t>: Double </a:t>
            </a:r>
          </a:p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347632F-5998-7434-63C4-8A0E1F02A31A}"/>
              </a:ext>
            </a:extLst>
          </p:cNvPr>
          <p:cNvSpPr/>
          <p:nvPr/>
        </p:nvSpPr>
        <p:spPr>
          <a:xfrm>
            <a:off x="1392893" y="5436707"/>
            <a:ext cx="2843684" cy="1266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solidFill>
                  <a:schemeClr val="tx1"/>
                </a:solidFill>
              </a:rPr>
              <a:t>TipoProduto</a:t>
            </a:r>
            <a:endParaRPr lang="pt-BR" sz="1600" b="1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id: </a:t>
            </a:r>
            <a:r>
              <a:rPr lang="pt-BR" sz="1600" dirty="0" err="1">
                <a:solidFill>
                  <a:schemeClr val="tx1"/>
                </a:solidFill>
              </a:rPr>
              <a:t>Long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</a:t>
            </a:r>
            <a:r>
              <a:rPr lang="pt-BR" sz="1600" dirty="0" err="1">
                <a:solidFill>
                  <a:schemeClr val="tx1"/>
                </a:solidFill>
              </a:rPr>
              <a:t>codigo</a:t>
            </a:r>
            <a:r>
              <a:rPr lang="pt-BR" sz="1600" dirty="0">
                <a:solidFill>
                  <a:schemeClr val="tx1"/>
                </a:solidFill>
              </a:rPr>
              <a:t>: 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endParaRPr lang="pt-BR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- nome: 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endParaRPr lang="pt-BR" sz="1600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C5CCAC8-CB11-90E5-4969-535B9BF2A18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814735" y="4320791"/>
            <a:ext cx="0" cy="11159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CB3379-F150-7576-135D-1BE456B08D95}"/>
              </a:ext>
            </a:extLst>
          </p:cNvPr>
          <p:cNvSpPr txBox="1"/>
          <p:nvPr/>
        </p:nvSpPr>
        <p:spPr>
          <a:xfrm>
            <a:off x="3057712" y="50673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7727EC0-4DC7-B49E-9AEE-A63BFC2139A9}"/>
              </a:ext>
            </a:extLst>
          </p:cNvPr>
          <p:cNvSpPr txBox="1"/>
          <p:nvPr/>
        </p:nvSpPr>
        <p:spPr>
          <a:xfrm>
            <a:off x="3059164" y="43207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1...*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73B908-B2A3-2EAA-0BB4-B291D39D2209}"/>
              </a:ext>
            </a:extLst>
          </p:cNvPr>
          <p:cNvSpPr txBox="1"/>
          <p:nvPr/>
        </p:nvSpPr>
        <p:spPr>
          <a:xfrm>
            <a:off x="2067415" y="432079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tipo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7968D71-720C-A27B-7F0C-85A949A6C389}"/>
              </a:ext>
            </a:extLst>
          </p:cNvPr>
          <p:cNvCxnSpPr/>
          <p:nvPr/>
        </p:nvCxnSpPr>
        <p:spPr>
          <a:xfrm>
            <a:off x="2682910" y="5252041"/>
            <a:ext cx="131825" cy="184666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0DBB40A-D6C2-6061-305C-9A4C79C11DA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814735" y="5275164"/>
            <a:ext cx="131825" cy="16154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99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62448" y="1632816"/>
            <a:ext cx="9224865" cy="45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modelo lógico no  banco de dados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17FD7E8-5F17-55A7-9055-7878108EF206}"/>
              </a:ext>
            </a:extLst>
          </p:cNvPr>
          <p:cNvSpPr/>
          <p:nvPr/>
        </p:nvSpPr>
        <p:spPr>
          <a:xfrm>
            <a:off x="892110" y="2388706"/>
            <a:ext cx="2843684" cy="16981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PRD_PRODUTO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PRD_ID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PRD_CD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PRD_NOME</a:t>
            </a:r>
          </a:p>
          <a:p>
            <a:r>
              <a:rPr lang="pt-BR" sz="1600" dirty="0">
                <a:solidFill>
                  <a:schemeClr val="tx1"/>
                </a:solidFill>
              </a:rPr>
              <a:t>DECIMAL PRD_PRECO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TPR_ID</a:t>
            </a:r>
          </a:p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4CE1976-0237-5B8D-4C38-54E7DC364E33}"/>
              </a:ext>
            </a:extLst>
          </p:cNvPr>
          <p:cNvSpPr/>
          <p:nvPr/>
        </p:nvSpPr>
        <p:spPr>
          <a:xfrm>
            <a:off x="892110" y="4971681"/>
            <a:ext cx="2843684" cy="1266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TPR_TIPO_PRODUTO</a:t>
            </a:r>
          </a:p>
          <a:p>
            <a:r>
              <a:rPr lang="pt-BR" sz="1600" dirty="0" err="1">
                <a:solidFill>
                  <a:schemeClr val="tx1"/>
                </a:solidFill>
              </a:rPr>
              <a:t>Integer</a:t>
            </a:r>
            <a:r>
              <a:rPr lang="pt-BR" sz="1600" dirty="0">
                <a:solidFill>
                  <a:schemeClr val="tx1"/>
                </a:solidFill>
              </a:rPr>
              <a:t> TPR_ID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TPR_CD</a:t>
            </a:r>
          </a:p>
          <a:p>
            <a:r>
              <a:rPr lang="pt-BR" sz="1600" dirty="0">
                <a:solidFill>
                  <a:schemeClr val="tx1"/>
                </a:solidFill>
              </a:rPr>
              <a:t>CHAR TPR_NOME</a:t>
            </a:r>
          </a:p>
          <a:p>
            <a:pPr algn="ctr"/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79E3EB-7FF6-E5CE-79BE-014FF8F43DF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313952" y="4117037"/>
            <a:ext cx="0" cy="8546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6BC4C8-C09F-70B9-A433-25C1C5C0A32D}"/>
              </a:ext>
            </a:extLst>
          </p:cNvPr>
          <p:cNvSpPr txBox="1"/>
          <p:nvPr/>
        </p:nvSpPr>
        <p:spPr>
          <a:xfrm>
            <a:off x="2353249" y="4602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82CED0-BD85-267E-3109-441882F4BCE8}"/>
              </a:ext>
            </a:extLst>
          </p:cNvPr>
          <p:cNvSpPr txBox="1"/>
          <p:nvPr/>
        </p:nvSpPr>
        <p:spPr>
          <a:xfrm>
            <a:off x="2353249" y="411703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1...N</a:t>
            </a:r>
          </a:p>
        </p:txBody>
      </p:sp>
      <p:sp useBgFill="1">
        <p:nvSpPr>
          <p:cNvPr id="6" name="Seta: para a Direita 5">
            <a:extLst>
              <a:ext uri="{FF2B5EF4-FFF2-40B4-BE49-F238E27FC236}">
                <a16:creationId xmlns:a16="http://schemas.microsoft.com/office/drawing/2014/main" id="{AE5C93D9-F039-100B-4925-C74117CF7ADE}"/>
              </a:ext>
            </a:extLst>
          </p:cNvPr>
          <p:cNvSpPr/>
          <p:nvPr/>
        </p:nvSpPr>
        <p:spPr>
          <a:xfrm>
            <a:off x="3930974" y="2995476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59D27242-BFC2-EDC2-361E-F254818C97B0}"/>
              </a:ext>
            </a:extLst>
          </p:cNvPr>
          <p:cNvSpPr/>
          <p:nvPr/>
        </p:nvSpPr>
        <p:spPr>
          <a:xfrm>
            <a:off x="5104562" y="2408856"/>
            <a:ext cx="1283271" cy="40527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Script DDL</a:t>
            </a:r>
          </a:p>
        </p:txBody>
      </p:sp>
      <p:sp useBgFill="1">
        <p:nvSpPr>
          <p:cNvPr id="18" name="Seta: para a Direita 17">
            <a:extLst>
              <a:ext uri="{FF2B5EF4-FFF2-40B4-BE49-F238E27FC236}">
                <a16:creationId xmlns:a16="http://schemas.microsoft.com/office/drawing/2014/main" id="{2330B7D6-B9CD-CF10-E943-4C1D18DAF59C}"/>
              </a:ext>
            </a:extLst>
          </p:cNvPr>
          <p:cNvSpPr/>
          <p:nvPr/>
        </p:nvSpPr>
        <p:spPr>
          <a:xfrm>
            <a:off x="3941661" y="4117037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20" name="Seta: para a Direita 19">
            <a:extLst>
              <a:ext uri="{FF2B5EF4-FFF2-40B4-BE49-F238E27FC236}">
                <a16:creationId xmlns:a16="http://schemas.microsoft.com/office/drawing/2014/main" id="{E4CC3969-35BB-D06C-8049-FAEE8E683ABB}"/>
              </a:ext>
            </a:extLst>
          </p:cNvPr>
          <p:cNvSpPr/>
          <p:nvPr/>
        </p:nvSpPr>
        <p:spPr>
          <a:xfrm>
            <a:off x="3964284" y="5316765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Gráfico 23" descr="Banco de dados estrutura de tópicos">
            <a:extLst>
              <a:ext uri="{FF2B5EF4-FFF2-40B4-BE49-F238E27FC236}">
                <a16:creationId xmlns:a16="http://schemas.microsoft.com/office/drawing/2014/main" id="{E879FB16-3F4A-7C51-6E1D-7AED8699E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3139" y="3185086"/>
            <a:ext cx="2233234" cy="2233234"/>
          </a:xfrm>
          <a:prstGeom prst="rect">
            <a:avLst/>
          </a:prstGeom>
        </p:spPr>
      </p:pic>
      <p:sp useBgFill="1">
        <p:nvSpPr>
          <p:cNvPr id="25" name="Seta: para a Direita 24">
            <a:extLst>
              <a:ext uri="{FF2B5EF4-FFF2-40B4-BE49-F238E27FC236}">
                <a16:creationId xmlns:a16="http://schemas.microsoft.com/office/drawing/2014/main" id="{4C83C8C3-E85F-654A-0C55-1F463C6DA97B}"/>
              </a:ext>
            </a:extLst>
          </p:cNvPr>
          <p:cNvSpPr/>
          <p:nvPr/>
        </p:nvSpPr>
        <p:spPr>
          <a:xfrm>
            <a:off x="6778193" y="4117037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213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62448" y="1632816"/>
            <a:ext cx="9224865" cy="49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classes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7B77B0F-1C84-932C-3674-1A615EDAE962}"/>
              </a:ext>
            </a:extLst>
          </p:cNvPr>
          <p:cNvSpPr txBox="1"/>
          <p:nvPr/>
        </p:nvSpPr>
        <p:spPr>
          <a:xfrm>
            <a:off x="768100" y="2463377"/>
            <a:ext cx="40067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TipoProduto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b="1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7393EC-8D10-E302-9A17-AA8E73CD8AEA}"/>
              </a:ext>
            </a:extLst>
          </p:cNvPr>
          <p:cNvSpPr txBox="1"/>
          <p:nvPr/>
        </p:nvSpPr>
        <p:spPr>
          <a:xfrm>
            <a:off x="5026689" y="2449070"/>
            <a:ext cx="6295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Produto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Long </a:t>
            </a:r>
            <a:r>
              <a:rPr lang="en-US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preco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Tipo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tipo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0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AFCD-1114-2FDE-1800-2FA8F4E43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E5940-C336-6AB0-199A-D7FECC48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do curso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610D79A-F687-29D4-F84B-CEFBB2CC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85564"/>
          </a:xfrm>
        </p:spPr>
        <p:txBody>
          <a:bodyPr>
            <a:normAutofit/>
          </a:bodyPr>
          <a:lstStyle/>
          <a:p>
            <a:r>
              <a:rPr lang="pt-BR" dirty="0"/>
              <a:t>Apresentação de um CRUD pronto (1h)</a:t>
            </a:r>
          </a:p>
          <a:p>
            <a:pPr lvl="1"/>
            <a:r>
              <a:rPr lang="pt-BR" dirty="0"/>
              <a:t>Feita pelo professor</a:t>
            </a:r>
          </a:p>
          <a:p>
            <a:pPr lvl="1"/>
            <a:r>
              <a:rPr lang="pt-BR" dirty="0"/>
              <a:t>Implementação de um CRUD básico</a:t>
            </a:r>
          </a:p>
          <a:p>
            <a:r>
              <a:rPr lang="pt-BR" dirty="0"/>
              <a:t>Mão na massa (6h)</a:t>
            </a:r>
          </a:p>
          <a:p>
            <a:pPr lvl="1"/>
            <a:r>
              <a:rPr lang="pt-BR" dirty="0"/>
              <a:t>Feito pelos alunos</a:t>
            </a:r>
          </a:p>
          <a:p>
            <a:pPr lvl="1"/>
            <a:r>
              <a:rPr lang="pt-BR" dirty="0"/>
              <a:t>Implementação de um CRUD previamente especificado</a:t>
            </a:r>
          </a:p>
        </p:txBody>
      </p:sp>
    </p:spTree>
    <p:extLst>
      <p:ext uri="{BB962C8B-B14F-4D97-AF65-F5344CB8AC3E}">
        <p14:creationId xmlns:p14="http://schemas.microsoft.com/office/powerpoint/2010/main" val="1851422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62448" y="1632816"/>
            <a:ext cx="9224865" cy="49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mapeamento entre tabelas e classes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5E81E-936D-8FD3-1FD4-F8B8FAE77351}"/>
              </a:ext>
            </a:extLst>
          </p:cNvPr>
          <p:cNvSpPr txBox="1"/>
          <p:nvPr/>
        </p:nvSpPr>
        <p:spPr>
          <a:xfrm>
            <a:off x="528043" y="2289703"/>
            <a:ext cx="92248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@Entity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@Table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 =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"TPR_TIPO_PRODUTO"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TipoProduto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@Id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@GeneratedValue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(strategy =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GenerationType.</a:t>
            </a:r>
            <a:r>
              <a:rPr lang="pt-BR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IDENTITY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"TPR_ID"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pt-BR" sz="1800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"TPR_CODIGO"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=10)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"TPR_NOME"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=40)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917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172496" y="1502495"/>
            <a:ext cx="9224865" cy="49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mapeamento entre tabelas e classes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4CF214-1C9C-8CAF-68EF-D1B9EAA4D7D3}"/>
              </a:ext>
            </a:extLst>
          </p:cNvPr>
          <p:cNvSpPr txBox="1"/>
          <p:nvPr/>
        </p:nvSpPr>
        <p:spPr>
          <a:xfrm>
            <a:off x="528043" y="1957462"/>
            <a:ext cx="104084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@Entity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@Table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 =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"PRD_PRODUTO"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Produto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@Id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@GeneratedValue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(strategy =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GenerationType.</a:t>
            </a:r>
            <a:r>
              <a:rPr lang="pt-BR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IDENTITY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"PRD_ID"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"PRD_CD"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codigo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"PRD_NOME"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50)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nome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(name=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"PRD_PRECO"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nullable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preco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@ManyToOne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@JoinColumn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(name =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"TPR_ID"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referencedColumnName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"TPR_ID"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TipoProduto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tipo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59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0" y="1556256"/>
            <a:ext cx="9610530" cy="497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métodos de atualização nas classes de repositório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93EC43-DB7B-8855-7398-1900ADB69B14}"/>
              </a:ext>
            </a:extLst>
          </p:cNvPr>
          <p:cNvSpPr txBox="1"/>
          <p:nvPr/>
        </p:nvSpPr>
        <p:spPr>
          <a:xfrm>
            <a:off x="643094" y="1998038"/>
            <a:ext cx="99177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@Service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"produtoRepositoryExt"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ProdutoRepositoryExt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	@PersistenceContext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incluir(Produto </a:t>
            </a:r>
            <a:r>
              <a:rPr lang="pt-BR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.save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alterar(Produto </a:t>
            </a:r>
            <a:r>
              <a:rPr lang="pt-BR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.saveOrUpdate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excluir(Produto </a:t>
            </a:r>
            <a:r>
              <a:rPr lang="pt-BR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8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8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.delete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6A3E3E"/>
                </a:solidFill>
                <a:latin typeface="Courier New" panose="020703090202050204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30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101919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229779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0" y="1245562"/>
            <a:ext cx="9610530" cy="497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métodos de consulta nas classes de repositório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5C560E-9B9F-CF3B-3CCA-5D5EFBF082B5}"/>
              </a:ext>
            </a:extLst>
          </p:cNvPr>
          <p:cNvSpPr txBox="1"/>
          <p:nvPr/>
        </p:nvSpPr>
        <p:spPr>
          <a:xfrm>
            <a:off x="447656" y="1673220"/>
            <a:ext cx="1058091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ProdutoRepositoryExt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600" dirty="0">
                <a:solidFill>
                  <a:srgbClr val="646464"/>
                </a:solidFill>
                <a:latin typeface="Courier New" panose="02070309020205020404" pitchFamily="49" charset="0"/>
              </a:rPr>
              <a:t>	@PersistenceContext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...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Produto buscar(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codigo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Query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"FROM 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Produto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WHERE 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codigo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= :cod"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cod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codigo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(Produto)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.getSingleResult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&lt;Produto&gt;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consultarPorCodigoEntreComNome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valor1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Long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valor2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Query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"FROM 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Produto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WHERE " </a:t>
            </a:r>
          </a:p>
          <a:p>
            <a:pPr algn="l"/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nome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IS NOT null AND "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+ 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codigo</a:t>
            </a:r>
            <a:r>
              <a:rPr lang="en-US" sz="1600" dirty="0">
                <a:solidFill>
                  <a:srgbClr val="2A00FF"/>
                </a:solidFill>
                <a:latin typeface="Courier New" panose="02070309020205020404" pitchFamily="49" charset="0"/>
              </a:rPr>
              <a:t> BETWEEN :valor1 AND :valor2"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"valor1"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valor1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.setParameter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"valor2"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valor2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.getResultList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7316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385087" y="1652966"/>
            <a:ext cx="9610530" cy="510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JPA / Hibernate</a:t>
            </a:r>
            <a:br>
              <a:rPr lang="en-US" sz="4000" dirty="0"/>
            </a:br>
            <a:r>
              <a:rPr lang="en-US" sz="3100" dirty="0" err="1"/>
              <a:t>Exemplo</a:t>
            </a:r>
            <a:r>
              <a:rPr lang="en-US" sz="3100" dirty="0"/>
              <a:t> 1 e </a:t>
            </a:r>
            <a:r>
              <a:rPr lang="en-US" sz="3100" dirty="0" err="1"/>
              <a:t>passo</a:t>
            </a:r>
            <a:r>
              <a:rPr lang="en-US" sz="3100" dirty="0"/>
              <a:t> a </a:t>
            </a:r>
            <a:r>
              <a:rPr lang="en-US" sz="3100" dirty="0" err="1"/>
              <a:t>passo</a:t>
            </a:r>
            <a:br>
              <a:rPr lang="en-US" dirty="0"/>
            </a:br>
            <a:endParaRPr lang="en-US" sz="3100" dirty="0"/>
          </a:p>
        </p:txBody>
      </p:sp>
      <p:pic>
        <p:nvPicPr>
          <p:cNvPr id="2" name="Picture 2" descr="JPA e Hibernate - Existe diferença? - Bluesoft Labs">
            <a:extLst>
              <a:ext uri="{FF2B5EF4-FFF2-40B4-BE49-F238E27FC236}">
                <a16:creationId xmlns:a16="http://schemas.microsoft.com/office/drawing/2014/main" id="{6E420BC8-8901-D586-D164-E43524F49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299" y="376223"/>
            <a:ext cx="1735144" cy="95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37BCE-3FB6-53FC-2F04-1C797416E641}"/>
              </a:ext>
            </a:extLst>
          </p:cNvPr>
          <p:cNvSpPr txBox="1">
            <a:spLocks/>
          </p:cNvSpPr>
          <p:nvPr/>
        </p:nvSpPr>
        <p:spPr>
          <a:xfrm>
            <a:off x="0" y="1556256"/>
            <a:ext cx="9610530" cy="4974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600" dirty="0"/>
              <a:t>Implementar métodos de consulta nas classes de repositório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3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1DA353-AA08-0337-723E-87DED6781303}"/>
              </a:ext>
            </a:extLst>
          </p:cNvPr>
          <p:cNvSpPr txBox="1"/>
          <p:nvPr/>
        </p:nvSpPr>
        <p:spPr>
          <a:xfrm>
            <a:off x="805542" y="2207530"/>
            <a:ext cx="1058091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ProdutoRepositoryExt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pt-BR" sz="1600" dirty="0">
                <a:solidFill>
                  <a:srgbClr val="646464"/>
                </a:solidFill>
                <a:latin typeface="Courier New" panose="02070309020205020404" pitchFamily="49" charset="0"/>
              </a:rPr>
              <a:t>	@PersistenceContext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...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&lt;Produto&gt;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consultarPorPrecoMaiorQue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valor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urier New" panose="02070309020205020404" pitchFamily="49" charset="0"/>
              </a:rPr>
              <a:t>entityManager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.unwrap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Session.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CriteriaBuilder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cb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.getCriteriaBuilder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CriteriaQuery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&lt;Produto&gt;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cq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cb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Produto.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Root&lt;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cq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.from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Produto.</a:t>
            </a:r>
            <a:r>
              <a:rPr lang="en-US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Predicate[] 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predicates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Predicate[1];</a:t>
            </a:r>
          </a:p>
          <a:p>
            <a:pPr algn="l"/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predicates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[0] = 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cb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.greaterThan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root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600" dirty="0" err="1">
                <a:solidFill>
                  <a:srgbClr val="2A00FF"/>
                </a:solidFill>
                <a:latin typeface="Courier New" panose="02070309020205020404" pitchFamily="49" charset="0"/>
              </a:rPr>
              <a:t>preco</a:t>
            </a:r>
            <a:r>
              <a:rPr lang="pt-BR" sz="16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pt-BR" sz="1600" dirty="0">
                <a:solidFill>
                  <a:srgbClr val="6A3E3E"/>
                </a:solidFill>
                <a:latin typeface="Courier New" panose="02070309020205020404" pitchFamily="49" charset="0"/>
              </a:rPr>
              <a:t>valor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cq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.select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).where(</a:t>
            </a:r>
            <a:r>
              <a:rPr lang="en-US" sz="1600" dirty="0">
                <a:solidFill>
                  <a:srgbClr val="6A3E3E"/>
                </a:solidFill>
                <a:latin typeface="Courier New" panose="02070309020205020404" pitchFamily="49" charset="0"/>
              </a:rPr>
              <a:t>predicates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Query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session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.createQuery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cq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query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.getResultList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pt-BR" sz="16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algn="l"/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0686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8413-0CAC-0626-8D17-7E4736E0C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9A418-03CA-259B-A3AC-E95F7C65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373" y="1782698"/>
            <a:ext cx="9647582" cy="1646302"/>
          </a:xfrm>
        </p:spPr>
        <p:txBody>
          <a:bodyPr/>
          <a:lstStyle/>
          <a:p>
            <a:pPr algn="ctr"/>
            <a:r>
              <a:rPr lang="en-GB" dirty="0"/>
              <a:t>Spring e </a:t>
            </a:r>
            <a:r>
              <a:rPr lang="en-GB" dirty="0" err="1"/>
              <a:t>SpringBoot</a:t>
            </a:r>
            <a:endParaRPr lang="pt-BR" sz="4800" dirty="0"/>
          </a:p>
        </p:txBody>
      </p:sp>
      <p:grpSp>
        <p:nvGrpSpPr>
          <p:cNvPr id="4" name="Google Shape;333;p44">
            <a:extLst>
              <a:ext uri="{FF2B5EF4-FFF2-40B4-BE49-F238E27FC236}">
                <a16:creationId xmlns:a16="http://schemas.microsoft.com/office/drawing/2014/main" id="{2A5D16E0-59A0-47B8-1730-A0ADD3B3E252}"/>
              </a:ext>
            </a:extLst>
          </p:cNvPr>
          <p:cNvGrpSpPr/>
          <p:nvPr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5" name="Google Shape;334;p44">
              <a:extLst>
                <a:ext uri="{FF2B5EF4-FFF2-40B4-BE49-F238E27FC236}">
                  <a16:creationId xmlns:a16="http://schemas.microsoft.com/office/drawing/2014/main" id="{BC0DF2FF-36BC-0E1A-2B72-971D31AA0A6A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" name="Google Shape;335;p44">
              <a:extLst>
                <a:ext uri="{FF2B5EF4-FFF2-40B4-BE49-F238E27FC236}">
                  <a16:creationId xmlns:a16="http://schemas.microsoft.com/office/drawing/2014/main" id="{C74205E6-278A-3ABB-0B3C-F292BA03C9ED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" name="Google Shape;336;p44">
                <a:extLst>
                  <a:ext uri="{FF2B5EF4-FFF2-40B4-BE49-F238E27FC236}">
                    <a16:creationId xmlns:a16="http://schemas.microsoft.com/office/drawing/2014/main" id="{0424923F-447D-0498-D18A-C850F836DA0D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Google Shape;337;p44">
                <a:extLst>
                  <a:ext uri="{FF2B5EF4-FFF2-40B4-BE49-F238E27FC236}">
                    <a16:creationId xmlns:a16="http://schemas.microsoft.com/office/drawing/2014/main" id="{AC7E5E6D-84C9-416D-DEBB-DB2FA6FA6EF2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Google Shape;338;p44">
                <a:extLst>
                  <a:ext uri="{FF2B5EF4-FFF2-40B4-BE49-F238E27FC236}">
                    <a16:creationId xmlns:a16="http://schemas.microsoft.com/office/drawing/2014/main" id="{A31B1121-269F-329E-1083-A590C0F5A9FF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Google Shape;339;p44">
                <a:extLst>
                  <a:ext uri="{FF2B5EF4-FFF2-40B4-BE49-F238E27FC236}">
                    <a16:creationId xmlns:a16="http://schemas.microsoft.com/office/drawing/2014/main" id="{DFFF03B7-21B6-9993-74C2-05DB80582617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40;p44">
                <a:extLst>
                  <a:ext uri="{FF2B5EF4-FFF2-40B4-BE49-F238E27FC236}">
                    <a16:creationId xmlns:a16="http://schemas.microsoft.com/office/drawing/2014/main" id="{731C72B1-AFB5-3768-13F8-1B4FF2BAE16D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41;p44">
                <a:extLst>
                  <a:ext uri="{FF2B5EF4-FFF2-40B4-BE49-F238E27FC236}">
                    <a16:creationId xmlns:a16="http://schemas.microsoft.com/office/drawing/2014/main" id="{49186077-2259-86A5-32BF-C0AEECD65710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42;p44">
                <a:extLst>
                  <a:ext uri="{FF2B5EF4-FFF2-40B4-BE49-F238E27FC236}">
                    <a16:creationId xmlns:a16="http://schemas.microsoft.com/office/drawing/2014/main" id="{D9C0D472-8FE9-B221-556C-271B80A94450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2373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Spring MVC Course, Training Institutes - Programmers Point, Indore | ID:  21459248762">
            <a:extLst>
              <a:ext uri="{FF2B5EF4-FFF2-40B4-BE49-F238E27FC236}">
                <a16:creationId xmlns:a16="http://schemas.microsoft.com/office/drawing/2014/main" id="{B2F86D33-A78C-A6E0-F210-62FB59CD5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7" r="11088" b="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Spring - o que é</a:t>
            </a:r>
            <a:br>
              <a:rPr lang="en-US" dirty="0"/>
            </a:br>
            <a:endParaRPr lang="en-US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69633" y="2540001"/>
            <a:ext cx="50665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Plataforma que </a:t>
            </a:r>
            <a:r>
              <a:rPr lang="en-US" sz="2000" dirty="0" err="1"/>
              <a:t>provê</a:t>
            </a:r>
            <a:r>
              <a:rPr lang="en-US" sz="2000" dirty="0"/>
              <a:t> um </a:t>
            </a:r>
            <a:r>
              <a:rPr lang="en-US" sz="2000" dirty="0" err="1"/>
              <a:t>suporte</a:t>
            </a:r>
            <a:r>
              <a:rPr lang="en-US" sz="2000" dirty="0"/>
              <a:t> de </a:t>
            </a:r>
            <a:r>
              <a:rPr lang="en-US" sz="2000" dirty="0" err="1"/>
              <a:t>infraestrutura</a:t>
            </a:r>
            <a:r>
              <a:rPr lang="en-US" sz="2000" dirty="0"/>
              <a:t> </a:t>
            </a:r>
            <a:r>
              <a:rPr lang="en-US" sz="2000" dirty="0" err="1"/>
              <a:t>abrangente</a:t>
            </a:r>
            <a:r>
              <a:rPr lang="en-US" sz="2000" dirty="0"/>
              <a:t> e </a:t>
            </a:r>
            <a:r>
              <a:rPr lang="en-US" sz="2000" dirty="0" err="1"/>
              <a:t>amplo</a:t>
            </a:r>
            <a:r>
              <a:rPr lang="en-US" sz="2000" dirty="0"/>
              <a:t> para o </a:t>
            </a:r>
            <a:r>
              <a:rPr lang="en-US" sz="2000" dirty="0" err="1"/>
              <a:t>desenvolvimento</a:t>
            </a:r>
            <a:r>
              <a:rPr lang="en-US" sz="2000" dirty="0"/>
              <a:t> </a:t>
            </a:r>
            <a:r>
              <a:rPr lang="en-US" sz="2000" dirty="0" err="1"/>
              <a:t>facilitado</a:t>
            </a:r>
            <a:r>
              <a:rPr lang="en-US" sz="2000" dirty="0"/>
              <a:t> e </a:t>
            </a:r>
            <a:r>
              <a:rPr lang="en-US" sz="2000" dirty="0" err="1"/>
              <a:t>rápido</a:t>
            </a:r>
            <a:r>
              <a:rPr lang="en-US" sz="2000" dirty="0"/>
              <a:t> de </a:t>
            </a:r>
            <a:r>
              <a:rPr lang="en-US" sz="2000" dirty="0" err="1"/>
              <a:t>aplicações</a:t>
            </a:r>
            <a:r>
              <a:rPr lang="en-US" sz="2000" dirty="0"/>
              <a:t> JAVA </a:t>
            </a:r>
            <a:r>
              <a:rPr lang="en-US" sz="2000" dirty="0" err="1"/>
              <a:t>robustas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o </a:t>
            </a:r>
            <a:r>
              <a:rPr lang="en-US" sz="2000" dirty="0" err="1"/>
              <a:t>mais</a:t>
            </a:r>
            <a:r>
              <a:rPr lang="en-US" sz="2000" dirty="0"/>
              <a:t> popular framework de </a:t>
            </a:r>
            <a:r>
              <a:rPr lang="en-US" sz="2000" dirty="0" err="1"/>
              <a:t>desenvolvimento</a:t>
            </a:r>
            <a:r>
              <a:rPr lang="en-US" sz="2000" dirty="0"/>
              <a:t> para </a:t>
            </a:r>
            <a:r>
              <a:rPr lang="en-US" sz="2000" dirty="0" err="1"/>
              <a:t>aplicações</a:t>
            </a:r>
            <a:r>
              <a:rPr lang="en-US" sz="2000" dirty="0"/>
              <a:t> JAVA enterprise</a:t>
            </a:r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  <p:cxnSp>
        <p:nvCxnSpPr>
          <p:cNvPr id="10249" name="Straight Connector 1024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25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25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25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26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26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26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891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4956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Baseado em POJO (</a:t>
            </a:r>
            <a:r>
              <a:rPr lang="pt-BR" sz="2400" dirty="0" err="1"/>
              <a:t>Plain</a:t>
            </a:r>
            <a:r>
              <a:rPr lang="pt-BR" sz="2400" dirty="0"/>
              <a:t> </a:t>
            </a:r>
            <a:r>
              <a:rPr lang="pt-BR" sz="2400" dirty="0" err="1"/>
              <a:t>Old</a:t>
            </a:r>
            <a:r>
              <a:rPr lang="pt-BR" sz="2400" dirty="0"/>
              <a:t> Java </a:t>
            </a:r>
            <a:r>
              <a:rPr lang="pt-BR" sz="2400" dirty="0" err="1"/>
              <a:t>Objects</a:t>
            </a:r>
            <a:r>
              <a:rPr lang="pt-BR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Modular 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Integrável com frameworks existentes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Suporta padrões existentes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Facilita testes automatizados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WEB MVC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Tratamento centralizado e padronizado de exceções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Provê gerenciamento de transações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Gratuito e open </a:t>
            </a:r>
            <a:r>
              <a:rPr lang="pt-BR" sz="2400" dirty="0" err="1"/>
              <a:t>source</a:t>
            </a:r>
            <a:endParaRPr lang="pt-BR" sz="24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Promove naturalmente boas práticas de programação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Leve e robusto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Spring</a:t>
            </a:r>
            <a:br>
              <a:rPr lang="en-US" sz="4000" dirty="0"/>
            </a:br>
            <a:r>
              <a:rPr lang="en-US" sz="3100" dirty="0" err="1"/>
              <a:t>Principais</a:t>
            </a:r>
            <a:r>
              <a:rPr lang="en-US" sz="3100" dirty="0"/>
              <a:t> </a:t>
            </a:r>
            <a:r>
              <a:rPr lang="en-US" sz="3100" dirty="0" err="1"/>
              <a:t>características</a:t>
            </a:r>
            <a:endParaRPr lang="en-US" sz="3100" dirty="0"/>
          </a:p>
        </p:txBody>
      </p:sp>
      <p:pic>
        <p:nvPicPr>
          <p:cNvPr id="2" name="Picture 2" descr="Spring Framework SVG Vector Logos - Vector Logo Zone">
            <a:extLst>
              <a:ext uri="{FF2B5EF4-FFF2-40B4-BE49-F238E27FC236}">
                <a16:creationId xmlns:a16="http://schemas.microsoft.com/office/drawing/2014/main" id="{BA95CED7-3FA8-C47E-B61E-B0D7552F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8" y="587765"/>
            <a:ext cx="2110304" cy="10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05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Building Java Project with Spring Boot at Google ...">
            <a:extLst>
              <a:ext uri="{FF2B5EF4-FFF2-40B4-BE49-F238E27FC236}">
                <a16:creationId xmlns:a16="http://schemas.microsoft.com/office/drawing/2014/main" id="{7D992120-20DA-689D-A4BE-DE80EFACA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" r="-2" b="7080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56" y="768221"/>
            <a:ext cx="478107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Spring Boot - o que é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60302" y="2453813"/>
            <a:ext cx="508518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Ferramenta que </a:t>
            </a:r>
            <a:r>
              <a:rPr lang="en-US" sz="2000" dirty="0" err="1"/>
              <a:t>torna</a:t>
            </a:r>
            <a:r>
              <a:rPr lang="en-US" sz="2000" dirty="0"/>
              <a:t> o </a:t>
            </a:r>
            <a:r>
              <a:rPr lang="en-US" sz="2000" dirty="0" err="1"/>
              <a:t>desenvolvimento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JAVA de </a:t>
            </a:r>
            <a:r>
              <a:rPr lang="en-US" sz="2000" dirty="0" err="1"/>
              <a:t>aplicações</a:t>
            </a:r>
            <a:r>
              <a:rPr lang="en-US" sz="2000" dirty="0"/>
              <a:t> Web e de </a:t>
            </a:r>
            <a:r>
              <a:rPr lang="en-US" sz="2000" dirty="0" err="1"/>
              <a:t>microserviços</a:t>
            </a:r>
            <a:r>
              <a:rPr lang="en-US" sz="2000" dirty="0"/>
              <a:t> com Spring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fácil</a:t>
            </a:r>
            <a:r>
              <a:rPr lang="en-US" sz="2000" dirty="0"/>
              <a:t> e </a:t>
            </a:r>
            <a:r>
              <a:rPr lang="en-US" sz="2000" dirty="0" err="1"/>
              <a:t>rápida</a:t>
            </a:r>
            <a:r>
              <a:rPr lang="en-US" sz="2000" dirty="0"/>
              <a:t> </a:t>
            </a:r>
            <a:r>
              <a:rPr lang="en-US" sz="2000" dirty="0" err="1"/>
              <a:t>através</a:t>
            </a:r>
            <a:r>
              <a:rPr lang="en-US" sz="2000" dirty="0"/>
              <a:t> de </a:t>
            </a:r>
            <a:r>
              <a:rPr lang="en-US" sz="2000" dirty="0" err="1"/>
              <a:t>três</a:t>
            </a:r>
            <a:r>
              <a:rPr lang="en-US" sz="2000" dirty="0"/>
              <a:t> </a:t>
            </a:r>
            <a:r>
              <a:rPr lang="en-US" sz="2000" dirty="0" err="1"/>
              <a:t>pilares</a:t>
            </a:r>
            <a:r>
              <a:rPr lang="en-US" sz="2000" dirty="0"/>
              <a:t> </a:t>
            </a:r>
            <a:r>
              <a:rPr lang="en-US" sz="2000" dirty="0" err="1"/>
              <a:t>principais</a:t>
            </a:r>
            <a:r>
              <a:rPr lang="en-US" sz="2000" dirty="0"/>
              <a:t>: </a:t>
            </a:r>
            <a:r>
              <a:rPr lang="en-US" sz="2000" dirty="0" err="1"/>
              <a:t>autoconfiguração</a:t>
            </a:r>
            <a:r>
              <a:rPr lang="en-US" sz="2000" dirty="0"/>
              <a:t>, </a:t>
            </a:r>
            <a:r>
              <a:rPr lang="en-US" sz="2000" dirty="0" err="1"/>
              <a:t>abordagem</a:t>
            </a:r>
            <a:r>
              <a:rPr lang="en-US" sz="2000" dirty="0"/>
              <a:t> </a:t>
            </a:r>
            <a:r>
              <a:rPr lang="en-US" sz="2000" dirty="0" err="1"/>
              <a:t>dogmática</a:t>
            </a:r>
            <a:r>
              <a:rPr lang="en-US" sz="2000" dirty="0"/>
              <a:t> e o </a:t>
            </a:r>
            <a:r>
              <a:rPr lang="en-US" sz="2000" dirty="0" err="1"/>
              <a:t>poder</a:t>
            </a:r>
            <a:r>
              <a:rPr lang="en-US" sz="2000" dirty="0"/>
              <a:t> de </a:t>
            </a:r>
            <a:r>
              <a:rPr lang="en-US" sz="2000" dirty="0" err="1"/>
              <a:t>criar</a:t>
            </a:r>
            <a:r>
              <a:rPr lang="en-US" sz="2000" dirty="0"/>
              <a:t> </a:t>
            </a:r>
            <a:r>
              <a:rPr lang="en-US" sz="2000" dirty="0" err="1"/>
              <a:t>aplicações</a:t>
            </a:r>
            <a:r>
              <a:rPr lang="en-US" sz="2000" dirty="0"/>
              <a:t> standalone (</a:t>
            </a:r>
            <a:r>
              <a:rPr lang="en-US" sz="2000" dirty="0" err="1"/>
              <a:t>autocontidas</a:t>
            </a:r>
            <a:r>
              <a:rPr lang="en-US" sz="2000" dirty="0"/>
              <a:t>)</a:t>
            </a:r>
          </a:p>
          <a:p>
            <a:endParaRPr lang="en-US" dirty="0"/>
          </a:p>
          <a:p>
            <a:pPr marL="457200" lvl="1" indent="0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8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8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8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9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9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9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001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42918"/>
            <a:ext cx="9610530" cy="49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Aplicações são inicializadas com dependências </a:t>
            </a:r>
            <a:r>
              <a:rPr lang="pt-BR" sz="2400" dirty="0" err="1"/>
              <a:t>pré</a:t>
            </a:r>
            <a:r>
              <a:rPr lang="pt-BR" sz="2400" dirty="0"/>
              <a:t>-setadas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Programador não tem que configurá-las manualmente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Configuração automática das premissas básicas do Spring e de alguns outros frameworks 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Baseada em uma </a:t>
            </a:r>
            <a:r>
              <a:rPr lang="pt-BR" sz="2200" dirty="0" err="1"/>
              <a:t>pré</a:t>
            </a:r>
            <a:r>
              <a:rPr lang="pt-BR" sz="2200" dirty="0"/>
              <a:t>-configuração determinada uma única vez pelo desenvolvedor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Baseada nas melhores práticas ou em padrões pré-estabelecidos, o que ajuda a evitar erros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Ainda que o programador possa sobrescrever os “defaults” do Spring Boot, a </a:t>
            </a:r>
            <a:r>
              <a:rPr lang="pt-BR" sz="2400" dirty="0" err="1"/>
              <a:t>pré</a:t>
            </a:r>
            <a:r>
              <a:rPr lang="pt-BR" sz="2400" dirty="0"/>
              <a:t>-configuração do Spring Boot permite o desenvolvimento rápido de aplicações e evita erros humanos 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Spring Boot</a:t>
            </a:r>
            <a:br>
              <a:rPr lang="en-US" sz="4000" dirty="0"/>
            </a:br>
            <a:r>
              <a:rPr lang="en-US" sz="3100" dirty="0" err="1"/>
              <a:t>Autoconfiguração</a:t>
            </a:r>
            <a:endParaRPr lang="en-US" sz="3100" dirty="0"/>
          </a:p>
        </p:txBody>
      </p:sp>
      <p:pic>
        <p:nvPicPr>
          <p:cNvPr id="9218" name="Picture 2" descr="spring boot selenium cucumber Online Sale, UP TO 75% OFF">
            <a:extLst>
              <a:ext uri="{FF2B5EF4-FFF2-40B4-BE49-F238E27FC236}">
                <a16:creationId xmlns:a16="http://schemas.microsoft.com/office/drawing/2014/main" id="{5C02A395-3387-8F59-2A5C-C1ABA4C2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38" y="226574"/>
            <a:ext cx="3277281" cy="140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3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DF9F0-9529-2AB3-AE93-3AB2A7A0B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A2E43-0DD6-78E2-906E-D5A9468C3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301" y="1556122"/>
            <a:ext cx="9647582" cy="1646302"/>
          </a:xfrm>
        </p:spPr>
        <p:txBody>
          <a:bodyPr/>
          <a:lstStyle/>
          <a:p>
            <a:r>
              <a:rPr lang="en-GB" dirty="0" err="1"/>
              <a:t>Aplicações</a:t>
            </a:r>
            <a:r>
              <a:rPr lang="en-GB" dirty="0"/>
              <a:t> e Serviços WEB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5F90BA-FCD8-4D32-9B71-7D8B7507A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grpSp>
        <p:nvGrpSpPr>
          <p:cNvPr id="4" name="Google Shape;333;p44">
            <a:extLst>
              <a:ext uri="{FF2B5EF4-FFF2-40B4-BE49-F238E27FC236}">
                <a16:creationId xmlns:a16="http://schemas.microsoft.com/office/drawing/2014/main" id="{3A6369EE-0DA2-D9F2-B352-980DD5FF69AC}"/>
              </a:ext>
            </a:extLst>
          </p:cNvPr>
          <p:cNvGrpSpPr/>
          <p:nvPr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5" name="Google Shape;334;p44">
              <a:extLst>
                <a:ext uri="{FF2B5EF4-FFF2-40B4-BE49-F238E27FC236}">
                  <a16:creationId xmlns:a16="http://schemas.microsoft.com/office/drawing/2014/main" id="{9DE586A0-59DD-138A-F02E-241EA2069D9B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" name="Google Shape;335;p44">
              <a:extLst>
                <a:ext uri="{FF2B5EF4-FFF2-40B4-BE49-F238E27FC236}">
                  <a16:creationId xmlns:a16="http://schemas.microsoft.com/office/drawing/2014/main" id="{44428826-C3C9-EAF6-CB31-87A8818112E2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" name="Google Shape;336;p44">
                <a:extLst>
                  <a:ext uri="{FF2B5EF4-FFF2-40B4-BE49-F238E27FC236}">
                    <a16:creationId xmlns:a16="http://schemas.microsoft.com/office/drawing/2014/main" id="{51C6E133-0506-316A-AE52-2A68CD284081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Google Shape;337;p44">
                <a:extLst>
                  <a:ext uri="{FF2B5EF4-FFF2-40B4-BE49-F238E27FC236}">
                    <a16:creationId xmlns:a16="http://schemas.microsoft.com/office/drawing/2014/main" id="{EC1D7DBD-2EA4-F4FE-FB02-51737A5B7B68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Google Shape;338;p44">
                <a:extLst>
                  <a:ext uri="{FF2B5EF4-FFF2-40B4-BE49-F238E27FC236}">
                    <a16:creationId xmlns:a16="http://schemas.microsoft.com/office/drawing/2014/main" id="{D4503803-5E2E-D722-39D7-5270A026EBDA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Google Shape;339;p44">
                <a:extLst>
                  <a:ext uri="{FF2B5EF4-FFF2-40B4-BE49-F238E27FC236}">
                    <a16:creationId xmlns:a16="http://schemas.microsoft.com/office/drawing/2014/main" id="{C1548D1B-451F-0293-62B7-73BF573AB8E6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40;p44">
                <a:extLst>
                  <a:ext uri="{FF2B5EF4-FFF2-40B4-BE49-F238E27FC236}">
                    <a16:creationId xmlns:a16="http://schemas.microsoft.com/office/drawing/2014/main" id="{7BE5AFFF-1C64-1635-1D45-A6C9B2CF6D80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41;p44">
                <a:extLst>
                  <a:ext uri="{FF2B5EF4-FFF2-40B4-BE49-F238E27FC236}">
                    <a16:creationId xmlns:a16="http://schemas.microsoft.com/office/drawing/2014/main" id="{341D9435-E746-7A86-0877-4A10C814A938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42;p44">
                <a:extLst>
                  <a:ext uri="{FF2B5EF4-FFF2-40B4-BE49-F238E27FC236}">
                    <a16:creationId xmlns:a16="http://schemas.microsoft.com/office/drawing/2014/main" id="{6B07B9D7-959D-F141-DA07-6294916D0199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9398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70910"/>
            <a:ext cx="9610530" cy="49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Adição e configuração automática de dependências, baseadas nas necessidades específicas de cada projeto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Baseado no seu próprio julgamento, o Spring Boot escolhe: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Que pacotes instalar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Que valores default usar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Spring starter</a:t>
            </a:r>
          </a:p>
          <a:p>
            <a:pPr lvl="2">
              <a:lnSpc>
                <a:spcPct val="90000"/>
              </a:lnSpc>
            </a:pPr>
            <a:r>
              <a:rPr lang="pt-BR" sz="2400" dirty="0"/>
              <a:t>Múltiplas dependências a serem escolhidas pelo programador de forma declarativa, em um web </a:t>
            </a:r>
            <a:r>
              <a:rPr lang="pt-BR" sz="2400" dirty="0" err="1"/>
              <a:t>form</a:t>
            </a:r>
            <a:endParaRPr lang="pt-BR" sz="2400" dirty="0"/>
          </a:p>
          <a:p>
            <a:pPr lvl="2">
              <a:lnSpc>
                <a:spcPct val="90000"/>
              </a:lnSpc>
            </a:pPr>
            <a:r>
              <a:rPr lang="pt-BR" sz="2400" dirty="0"/>
              <a:t>Estão pré-definidas e configuradas</a:t>
            </a:r>
          </a:p>
          <a:p>
            <a:pPr lvl="2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Spring Boot</a:t>
            </a:r>
            <a:br>
              <a:rPr lang="en-US" sz="4000" dirty="0"/>
            </a:br>
            <a:r>
              <a:rPr lang="en-US" sz="3100" dirty="0" err="1"/>
              <a:t>Abordagem</a:t>
            </a:r>
            <a:r>
              <a:rPr lang="en-US" sz="3100" dirty="0"/>
              <a:t> </a:t>
            </a:r>
            <a:r>
              <a:rPr lang="en-US" sz="3100" dirty="0" err="1"/>
              <a:t>dogmática</a:t>
            </a:r>
            <a:br>
              <a:rPr lang="en-US" sz="3100" dirty="0"/>
            </a:br>
            <a:endParaRPr lang="en-US" sz="3100" dirty="0"/>
          </a:p>
        </p:txBody>
      </p:sp>
      <p:pic>
        <p:nvPicPr>
          <p:cNvPr id="2" name="Picture 2" descr="spring boot selenium cucumber Online Sale, UP TO 75% OFF">
            <a:extLst>
              <a:ext uri="{FF2B5EF4-FFF2-40B4-BE49-F238E27FC236}">
                <a16:creationId xmlns:a16="http://schemas.microsoft.com/office/drawing/2014/main" id="{470A4A10-0A1B-9A8B-7C07-98E87D71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38" y="226574"/>
            <a:ext cx="3277281" cy="140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696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70910"/>
            <a:ext cx="9610530" cy="49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Criação de aplicações cujo </a:t>
            </a:r>
            <a:r>
              <a:rPr lang="pt-BR" sz="2400" dirty="0" err="1"/>
              <a:t>deployment</a:t>
            </a:r>
            <a:r>
              <a:rPr lang="pt-BR" sz="2400" dirty="0"/>
              <a:t> “simplesmente rodam” por si só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Não há necessidade de rodar nada “em torno” ou que “encapsule” a aplicação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Servidor web, servidor de aplicação, e tudo que a aplicação precisa para executar suas tarefas, é autocontido num único processo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Um simples “</a:t>
            </a:r>
            <a:r>
              <a:rPr lang="pt-BR" sz="2400" dirty="0" err="1"/>
              <a:t>java</a:t>
            </a:r>
            <a:r>
              <a:rPr lang="pt-BR" sz="2400" dirty="0"/>
              <a:t> app”</a:t>
            </a:r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Spring Boot</a:t>
            </a:r>
            <a:br>
              <a:rPr lang="en-US" sz="4000" dirty="0"/>
            </a:br>
            <a:r>
              <a:rPr lang="en-US" sz="3100" dirty="0" err="1"/>
              <a:t>Aplicações</a:t>
            </a:r>
            <a:r>
              <a:rPr lang="en-US" sz="3100" dirty="0"/>
              <a:t> standalone</a:t>
            </a:r>
          </a:p>
        </p:txBody>
      </p:sp>
      <p:pic>
        <p:nvPicPr>
          <p:cNvPr id="2" name="Picture 2" descr="spring boot selenium cucumber Online Sale, UP TO 75% OFF">
            <a:extLst>
              <a:ext uri="{FF2B5EF4-FFF2-40B4-BE49-F238E27FC236}">
                <a16:creationId xmlns:a16="http://schemas.microsoft.com/office/drawing/2014/main" id="{470A4A10-0A1B-9A8B-7C07-98E87D71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038" y="226574"/>
            <a:ext cx="3277281" cy="140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932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Spring quick start</a:t>
            </a:r>
            <a:br>
              <a:rPr lang="en-US" sz="3300"/>
            </a:br>
            <a:endParaRPr lang="en-US" sz="330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/>
              <a:t>Inversão de controle</a:t>
            </a:r>
          </a:p>
          <a:p>
            <a:pPr lvl="1"/>
            <a:r>
              <a:rPr lang="en-US"/>
              <a:t>Injeção de dependência</a:t>
            </a:r>
          </a:p>
          <a:p>
            <a:pPr lvl="1"/>
            <a:r>
              <a:rPr lang="en-US"/>
              <a:t>Gerenciamento de beans</a:t>
            </a:r>
          </a:p>
          <a:p>
            <a:pPr lvl="1"/>
            <a:r>
              <a:rPr lang="en-US"/>
              <a:t>Abstração JPA / Hibernate</a:t>
            </a:r>
          </a:p>
          <a:p>
            <a:pPr lvl="1"/>
            <a:r>
              <a:rPr lang="en-US"/>
              <a:t>API RestFul</a:t>
            </a:r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marL="457200" lvl="1" indent="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base"/>
            <a:endParaRPr lang="en-US" dirty="0"/>
          </a:p>
          <a:p>
            <a:pPr lvl="1" fontAlgn="base"/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</p:txBody>
      </p:sp>
      <p:pic>
        <p:nvPicPr>
          <p:cNvPr id="10244" name="Picture 4" descr="Spring MVC Course, Training Institutes - Programmers Point, Indore | ID:  21459248762">
            <a:extLst>
              <a:ext uri="{FF2B5EF4-FFF2-40B4-BE49-F238E27FC236}">
                <a16:creationId xmlns:a16="http://schemas.microsoft.com/office/drawing/2014/main" id="{B2F86D33-A78C-A6E0-F210-62FB59CD52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7" r="11088" b="1"/>
          <a:stretch/>
        </p:blipFill>
        <p:spPr bwMode="auto">
          <a:xfrm>
            <a:off x="4812655" y="951564"/>
            <a:ext cx="4602747" cy="39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032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0" y="1670910"/>
            <a:ext cx="9610530" cy="4956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Classes não controlam os recursos dos quais elas dependem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Instanciação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Definição de que implementação usar (no caso dos recursos serem apresentados como interfaces)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Ciclo de vida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Em vez disso, de alguma forma, um elemento de um framework, ou um elemento centralizador da própria implementação, realiza este controle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Há várias formas de se implementar </a:t>
            </a:r>
            <a:r>
              <a:rPr lang="pt-BR" sz="2400" dirty="0" err="1"/>
              <a:t>IoC</a:t>
            </a:r>
            <a:endParaRPr lang="pt-BR" sz="2400" dirty="0"/>
          </a:p>
          <a:p>
            <a:pPr lvl="2">
              <a:lnSpc>
                <a:spcPct val="90000"/>
              </a:lnSpc>
            </a:pPr>
            <a:r>
              <a:rPr lang="pt-BR" sz="2200" dirty="0"/>
              <a:t>Estratégias de padrões de projeto – </a:t>
            </a:r>
            <a:r>
              <a:rPr lang="pt-BR" sz="2200" dirty="0" err="1"/>
              <a:t>factory</a:t>
            </a:r>
            <a:r>
              <a:rPr lang="pt-BR" sz="2200" dirty="0"/>
              <a:t>, </a:t>
            </a:r>
            <a:r>
              <a:rPr lang="pt-BR" sz="2200" dirty="0" err="1"/>
              <a:t>service</a:t>
            </a:r>
            <a:r>
              <a:rPr lang="pt-BR" sz="2200" dirty="0"/>
              <a:t> </a:t>
            </a:r>
            <a:r>
              <a:rPr lang="pt-BR" sz="2200" dirty="0" err="1"/>
              <a:t>locator</a:t>
            </a:r>
            <a:endParaRPr lang="pt-BR" sz="2200" dirty="0"/>
          </a:p>
          <a:p>
            <a:pPr lvl="2">
              <a:lnSpc>
                <a:spcPct val="90000"/>
              </a:lnSpc>
            </a:pPr>
            <a:r>
              <a:rPr lang="pt-BR" sz="2200" dirty="0"/>
              <a:t>Injeção de dependências 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Exemplo: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XYZMediator.java, XYZMediatorIoC.java, Repository.java, RepositoryImpl.java e XYZRepositoryFactory.java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43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Spring</a:t>
            </a:r>
            <a:br>
              <a:rPr lang="en-US" sz="4000" dirty="0"/>
            </a:br>
            <a:r>
              <a:rPr lang="en-US" sz="3100" dirty="0"/>
              <a:t>IoC – </a:t>
            </a:r>
            <a:r>
              <a:rPr lang="en-US" sz="3100" dirty="0" err="1"/>
              <a:t>Inversão</a:t>
            </a:r>
            <a:r>
              <a:rPr lang="en-US" sz="3100" dirty="0"/>
              <a:t> de </a:t>
            </a:r>
            <a:r>
              <a:rPr lang="en-US" sz="3100" dirty="0" err="1"/>
              <a:t>controle</a:t>
            </a:r>
            <a:endParaRPr lang="en-US" sz="3100" dirty="0"/>
          </a:p>
        </p:txBody>
      </p:sp>
      <p:pic>
        <p:nvPicPr>
          <p:cNvPr id="3" name="Picture 2" descr="Spring Framework SVG Vector Logos - Vector Logo Zone">
            <a:extLst>
              <a:ext uri="{FF2B5EF4-FFF2-40B4-BE49-F238E27FC236}">
                <a16:creationId xmlns:a16="http://schemas.microsoft.com/office/drawing/2014/main" id="{49D777C4-6A88-AF08-77BA-EB3B2FBC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8" y="587765"/>
            <a:ext cx="2110304" cy="10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15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155275" y="1739921"/>
            <a:ext cx="9610530" cy="49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Realizada por um framework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Dependência é declarada na classe 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Diretiva da injeção de dependência é declarada junto com a dependência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O framework instancia e gerencia o ciclo de vida da dependência em tempo de execução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Configurações do framework podem definir como ele gerencia tal dependência e que implementação ele deve usar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No Spring...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Quem gerencia dependências é o core container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As diretivas de injeção são anotações (normalmente @Autowired)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7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Spring</a:t>
            </a:r>
            <a:br>
              <a:rPr lang="en-US" sz="4000" dirty="0"/>
            </a:br>
            <a:r>
              <a:rPr lang="en-US" sz="3100" dirty="0" err="1"/>
              <a:t>Injeção</a:t>
            </a:r>
            <a:r>
              <a:rPr lang="en-US" sz="3100" dirty="0"/>
              <a:t> de </a:t>
            </a:r>
            <a:r>
              <a:rPr lang="en-US" sz="3100" dirty="0" err="1"/>
              <a:t>dependência</a:t>
            </a:r>
            <a:endParaRPr lang="en-US" sz="3100" dirty="0"/>
          </a:p>
        </p:txBody>
      </p:sp>
      <p:pic>
        <p:nvPicPr>
          <p:cNvPr id="3" name="Picture 2" descr="Spring Framework SVG Vector Logos - Vector Logo Zone">
            <a:extLst>
              <a:ext uri="{FF2B5EF4-FFF2-40B4-BE49-F238E27FC236}">
                <a16:creationId xmlns:a16="http://schemas.microsoft.com/office/drawing/2014/main" id="{49D777C4-6A88-AF08-77BA-EB3B2FBC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8" y="587765"/>
            <a:ext cx="2110304" cy="10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909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155275" y="1739921"/>
            <a:ext cx="9610530" cy="49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 err="1"/>
              <a:t>Bean</a:t>
            </a:r>
            <a:r>
              <a:rPr lang="pt-BR" sz="2400" dirty="0"/>
              <a:t> – no JAVA, classe que representa uma funcionalidade ou um conjunto de dados (antigos </a:t>
            </a:r>
            <a:r>
              <a:rPr lang="pt-BR" sz="2400" dirty="0" err="1"/>
              <a:t>session</a:t>
            </a:r>
            <a:r>
              <a:rPr lang="pt-BR" sz="2400" dirty="0"/>
              <a:t> </a:t>
            </a:r>
            <a:r>
              <a:rPr lang="pt-BR" sz="2400" dirty="0" err="1"/>
              <a:t>bean</a:t>
            </a:r>
            <a:r>
              <a:rPr lang="pt-BR" sz="2400" dirty="0"/>
              <a:t> e </a:t>
            </a:r>
            <a:r>
              <a:rPr lang="pt-BR" sz="2400" dirty="0" err="1"/>
              <a:t>entity</a:t>
            </a:r>
            <a:r>
              <a:rPr lang="pt-BR" sz="2400" dirty="0"/>
              <a:t> </a:t>
            </a:r>
            <a:r>
              <a:rPr lang="pt-BR" sz="2400" dirty="0" err="1"/>
              <a:t>bean</a:t>
            </a:r>
            <a:r>
              <a:rPr lang="pt-BR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pt-BR" sz="2400" dirty="0" err="1"/>
              <a:t>Beans</a:t>
            </a:r>
            <a:r>
              <a:rPr lang="pt-BR" sz="2400" dirty="0"/>
              <a:t> normalmente são </a:t>
            </a:r>
            <a:r>
              <a:rPr lang="pt-BR" sz="2400" dirty="0" err="1"/>
              <a:t>stateless</a:t>
            </a:r>
            <a:r>
              <a:rPr lang="pt-BR" sz="2400" dirty="0"/>
              <a:t> (</a:t>
            </a:r>
            <a:r>
              <a:rPr lang="pt-BR" sz="2400" dirty="0" err="1"/>
              <a:t>beans</a:t>
            </a:r>
            <a:r>
              <a:rPr lang="pt-BR" sz="2400" dirty="0"/>
              <a:t> funcionais) ou </a:t>
            </a:r>
            <a:r>
              <a:rPr lang="pt-BR" sz="2400" dirty="0" err="1"/>
              <a:t>statefull</a:t>
            </a:r>
            <a:r>
              <a:rPr lang="pt-BR" sz="2400" dirty="0"/>
              <a:t> (</a:t>
            </a:r>
            <a:r>
              <a:rPr lang="pt-BR" sz="2400" dirty="0" err="1"/>
              <a:t>beans</a:t>
            </a:r>
            <a:r>
              <a:rPr lang="pt-BR" sz="2400" dirty="0"/>
              <a:t> que representam entidades)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No Spring, </a:t>
            </a:r>
            <a:r>
              <a:rPr lang="pt-BR" sz="2400" dirty="0" err="1"/>
              <a:t>beans</a:t>
            </a:r>
            <a:r>
              <a:rPr lang="pt-BR" sz="2400" dirty="0"/>
              <a:t> podem ser </a:t>
            </a:r>
            <a:r>
              <a:rPr lang="pt-BR" sz="2400" dirty="0" err="1"/>
              <a:t>POJOs</a:t>
            </a:r>
            <a:endParaRPr lang="pt-BR" sz="2200" dirty="0"/>
          </a:p>
          <a:p>
            <a:pPr lvl="1">
              <a:lnSpc>
                <a:spcPct val="90000"/>
              </a:lnSpc>
            </a:pPr>
            <a:r>
              <a:rPr lang="pt-BR" sz="2400" dirty="0"/>
              <a:t>No Spring, o gerenciamento é realizado pelo core container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Escopo (por range de pacotes) definido de forma declarativa, vai anotações específicas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Criação e destruição de objetos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Quantidade de instâncias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Implementação de interfaces ou de </a:t>
            </a:r>
            <a:r>
              <a:rPr lang="pt-BR" sz="2400" dirty="0" err="1"/>
              <a:t>beans</a:t>
            </a:r>
            <a:r>
              <a:rPr lang="pt-BR" sz="2400" dirty="0"/>
              <a:t> que definem serviços 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7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Spring</a:t>
            </a:r>
            <a:br>
              <a:rPr lang="en-US" sz="4000" dirty="0"/>
            </a:br>
            <a:r>
              <a:rPr lang="en-US" sz="3100" dirty="0" err="1"/>
              <a:t>Gerenciemento</a:t>
            </a:r>
            <a:r>
              <a:rPr lang="en-US" sz="3100" dirty="0"/>
              <a:t> de beans</a:t>
            </a:r>
          </a:p>
        </p:txBody>
      </p:sp>
      <p:pic>
        <p:nvPicPr>
          <p:cNvPr id="3" name="Picture 2" descr="Spring Framework SVG Vector Logos - Vector Logo Zone">
            <a:extLst>
              <a:ext uri="{FF2B5EF4-FFF2-40B4-BE49-F238E27FC236}">
                <a16:creationId xmlns:a16="http://schemas.microsoft.com/office/drawing/2014/main" id="{49D777C4-6A88-AF08-77BA-EB3B2FBC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8" y="587765"/>
            <a:ext cx="2110304" cy="10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7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155275" y="1739921"/>
            <a:ext cx="9610530" cy="4956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Spring Boot provê injeção de dependência para a interface padrão de acesso a dados do JPA (CRUD)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Basta declarar a interface de um repositório herdando da interface padrão e a implementação é injetada automaticamente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Facilidade de se criar </a:t>
            </a:r>
            <a:r>
              <a:rPr lang="pt-BR" sz="2400" dirty="0" err="1"/>
              <a:t>CRUDs</a:t>
            </a:r>
            <a:r>
              <a:rPr lang="pt-BR" sz="2400" dirty="0"/>
              <a:t> – não se escreve uma linha de código nos métodos de atualização e de consulta de dados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 É possível usar, com relativa facilidade, um </a:t>
            </a:r>
            <a:r>
              <a:rPr lang="pt-BR" sz="2400" dirty="0" err="1"/>
              <a:t>Session</a:t>
            </a:r>
            <a:r>
              <a:rPr lang="pt-BR" sz="2400" dirty="0"/>
              <a:t> e criar um repositório com implementação proprietária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/>
              <a:t> 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7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Spring</a:t>
            </a:r>
            <a:br>
              <a:rPr lang="en-US" sz="4000" dirty="0"/>
            </a:br>
            <a:r>
              <a:rPr lang="en-US" sz="3100" dirty="0" err="1"/>
              <a:t>Abstração</a:t>
            </a:r>
            <a:r>
              <a:rPr lang="en-US" sz="3100" dirty="0"/>
              <a:t> JPA / Hibernate</a:t>
            </a:r>
          </a:p>
        </p:txBody>
      </p:sp>
      <p:pic>
        <p:nvPicPr>
          <p:cNvPr id="3" name="Picture 2" descr="Spring Framework SVG Vector Logos - Vector Logo Zone">
            <a:extLst>
              <a:ext uri="{FF2B5EF4-FFF2-40B4-BE49-F238E27FC236}">
                <a16:creationId xmlns:a16="http://schemas.microsoft.com/office/drawing/2014/main" id="{49D777C4-6A88-AF08-77BA-EB3B2FBC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8" y="587765"/>
            <a:ext cx="2110304" cy="10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59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23B2A56-07B5-4B70-B167-DFE0EBF15D2D}"/>
              </a:ext>
            </a:extLst>
          </p:cNvPr>
          <p:cNvSpPr txBox="1">
            <a:spLocks/>
          </p:cNvSpPr>
          <p:nvPr/>
        </p:nvSpPr>
        <p:spPr>
          <a:xfrm>
            <a:off x="-155275" y="1642918"/>
            <a:ext cx="9610530" cy="5118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Presente nos padrões do Spring Boot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Mapeamento de rotas em métodos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Mapeamento automático bidirecional de objeto JAVA para objeto REST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Exposição facilitada de serviços Web 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Para um </a:t>
            </a:r>
            <a:r>
              <a:rPr lang="pt-BR" sz="2200" dirty="0" err="1"/>
              <a:t>client</a:t>
            </a:r>
            <a:r>
              <a:rPr lang="pt-BR" sz="2200" dirty="0"/>
              <a:t> </a:t>
            </a:r>
            <a:r>
              <a:rPr lang="pt-BR" sz="2200" dirty="0" err="1"/>
              <a:t>side</a:t>
            </a:r>
            <a:r>
              <a:rPr lang="pt-BR" sz="2200" dirty="0"/>
              <a:t> HTML Java Script 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Ou para outras aplicações clientes 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Permite a realização de testes submetendo </a:t>
            </a:r>
            <a:r>
              <a:rPr lang="pt-BR" sz="2400" dirty="0" err="1"/>
              <a:t>URL`s</a:t>
            </a:r>
            <a:r>
              <a:rPr lang="pt-BR" sz="2400" dirty="0"/>
              <a:t> simples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Permite o consumo de serviços REST externos à aplicação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Implementação e uso simples e bem facilitados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/>
              <a:t> 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E04D66-CE53-7D4D-7548-52A50B1C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7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Spring</a:t>
            </a:r>
            <a:br>
              <a:rPr lang="en-US" sz="4000" dirty="0"/>
            </a:br>
            <a:r>
              <a:rPr lang="en-US" sz="3100" dirty="0"/>
              <a:t>API </a:t>
            </a:r>
            <a:r>
              <a:rPr lang="en-US" sz="3100" dirty="0" err="1"/>
              <a:t>RestFul</a:t>
            </a:r>
            <a:endParaRPr lang="en-US" sz="3100" dirty="0"/>
          </a:p>
        </p:txBody>
      </p:sp>
      <p:pic>
        <p:nvPicPr>
          <p:cNvPr id="3" name="Picture 2" descr="Spring Framework SVG Vector Logos - Vector Logo Zone">
            <a:extLst>
              <a:ext uri="{FF2B5EF4-FFF2-40B4-BE49-F238E27FC236}">
                <a16:creationId xmlns:a16="http://schemas.microsoft.com/office/drawing/2014/main" id="{49D777C4-6A88-AF08-77BA-EB3B2FBC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8" y="587765"/>
            <a:ext cx="2110304" cy="10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25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066B6-904D-EA2E-0861-30078D750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CFAEBE9-9D27-A1A1-B5F1-C528EB792168}"/>
              </a:ext>
            </a:extLst>
          </p:cNvPr>
          <p:cNvSpPr txBox="1">
            <a:spLocks/>
          </p:cNvSpPr>
          <p:nvPr/>
        </p:nvSpPr>
        <p:spPr>
          <a:xfrm>
            <a:off x="-155275" y="1642918"/>
            <a:ext cx="9610530" cy="51180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</a:pPr>
            <a:r>
              <a:rPr lang="pt-BR" sz="2400" dirty="0"/>
              <a:t>Anotações no código definem: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 Relação entre rotas e métodos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Verbos HTTP associados a serviços (rotas e, no fim das contas, métodos)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“Match” de valores de path </a:t>
            </a:r>
            <a:r>
              <a:rPr lang="pt-BR" sz="2200" dirty="0" err="1"/>
              <a:t>parameters</a:t>
            </a:r>
            <a:r>
              <a:rPr lang="pt-BR" sz="2200" dirty="0"/>
              <a:t> com parâmetros de métodos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“Match” de pares parâmetro x valor de query </a:t>
            </a:r>
            <a:r>
              <a:rPr lang="pt-BR" sz="2200" dirty="0" err="1"/>
              <a:t>parameters</a:t>
            </a:r>
            <a:r>
              <a:rPr lang="pt-BR" sz="2200" dirty="0"/>
              <a:t> com parâmetros de métodos</a:t>
            </a:r>
          </a:p>
          <a:p>
            <a:pPr lvl="2">
              <a:lnSpc>
                <a:spcPct val="90000"/>
              </a:lnSpc>
            </a:pPr>
            <a:r>
              <a:rPr lang="pt-BR" sz="2200" dirty="0"/>
              <a:t>“Match” de objetos JSON ou XML inseridos no corpo de requisições HTTP com parâmetros de métodos</a:t>
            </a:r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pt-BR" sz="2400" dirty="0"/>
              <a:t> </a:t>
            </a:r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6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marL="457200" lvl="1" indent="0">
              <a:lnSpc>
                <a:spcPct val="90000"/>
              </a:lnSpc>
              <a:buNone/>
            </a:pPr>
            <a:endParaRPr lang="pt-BR" sz="2400" dirty="0"/>
          </a:p>
          <a:p>
            <a:pPr lvl="1">
              <a:lnSpc>
                <a:spcPct val="90000"/>
              </a:lnSpc>
            </a:pPr>
            <a:endParaRPr lang="pt-BR" sz="24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2">
              <a:lnSpc>
                <a:spcPct val="90000"/>
              </a:lnSpc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pt-BR" sz="2400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pt-BR" sz="2200" dirty="0"/>
          </a:p>
          <a:p>
            <a:pPr lvl="1"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2200" dirty="0"/>
          </a:p>
          <a:p>
            <a:pPr>
              <a:lnSpc>
                <a:spcPct val="90000"/>
              </a:lnSpc>
            </a:pPr>
            <a:endParaRPr lang="pt-BR" sz="3800" dirty="0"/>
          </a:p>
          <a:p>
            <a:pPr fontAlgn="base">
              <a:lnSpc>
                <a:spcPct val="90000"/>
              </a:lnSpc>
            </a:pPr>
            <a:endParaRPr lang="en-US" dirty="0"/>
          </a:p>
          <a:p>
            <a:pPr lvl="1" fontAlgn="base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71849E7-C394-E5A7-6753-4343E19A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97" y="396374"/>
            <a:ext cx="7412308" cy="9176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Spring</a:t>
            </a:r>
            <a:br>
              <a:rPr lang="en-US" sz="4000" dirty="0"/>
            </a:br>
            <a:r>
              <a:rPr lang="en-US" sz="3100" dirty="0"/>
              <a:t>API </a:t>
            </a:r>
            <a:r>
              <a:rPr lang="en-US" sz="3100" dirty="0" err="1"/>
              <a:t>RestFul</a:t>
            </a:r>
            <a:endParaRPr lang="en-US" sz="3100" dirty="0"/>
          </a:p>
        </p:txBody>
      </p:sp>
      <p:pic>
        <p:nvPicPr>
          <p:cNvPr id="3" name="Picture 2" descr="Spring Framework SVG Vector Logos - Vector Logo Zone">
            <a:extLst>
              <a:ext uri="{FF2B5EF4-FFF2-40B4-BE49-F238E27FC236}">
                <a16:creationId xmlns:a16="http://schemas.microsoft.com/office/drawing/2014/main" id="{D41AC86D-01C2-01C7-E813-31CE434B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218" y="587765"/>
            <a:ext cx="2110304" cy="10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2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9A62-CAF0-DF5F-7687-7DDABA661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94790-6AA8-1FCC-FEFB-E6B94D0D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Glossário de termos e siglas dos padrões mais básicos da Internet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3A8CB-444F-9238-33B2-41C07BC6E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664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URL (</a:t>
            </a:r>
            <a:r>
              <a:rPr lang="pt-BR" sz="2000" dirty="0" err="1"/>
              <a:t>Uniform</a:t>
            </a:r>
            <a:r>
              <a:rPr lang="pt-BR" sz="2000" dirty="0"/>
              <a:t> </a:t>
            </a:r>
            <a:r>
              <a:rPr lang="pt-BR" sz="2000" dirty="0" err="1"/>
              <a:t>Resource</a:t>
            </a:r>
            <a:r>
              <a:rPr lang="pt-BR" sz="2000" dirty="0"/>
              <a:t> </a:t>
            </a:r>
            <a:r>
              <a:rPr lang="pt-BR" sz="2000" dirty="0" err="1"/>
              <a:t>Locator</a:t>
            </a:r>
            <a:r>
              <a:rPr lang="pt-B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URI (</a:t>
            </a:r>
            <a:r>
              <a:rPr lang="pt-BR" sz="2000" dirty="0" err="1"/>
              <a:t>Uniform</a:t>
            </a:r>
            <a:r>
              <a:rPr lang="pt-BR" sz="2000" dirty="0"/>
              <a:t> </a:t>
            </a:r>
            <a:r>
              <a:rPr lang="pt-BR" sz="2000" dirty="0" err="1"/>
              <a:t>Resource</a:t>
            </a:r>
            <a:r>
              <a:rPr lang="pt-BR" sz="2000" dirty="0"/>
              <a:t> </a:t>
            </a:r>
            <a:r>
              <a:rPr lang="pt-BR" sz="2000" dirty="0" err="1"/>
              <a:t>Identifier</a:t>
            </a:r>
            <a:r>
              <a:rPr lang="pt-B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HTTP (Hyper </a:t>
            </a:r>
            <a:r>
              <a:rPr lang="pt-BR" sz="2000" dirty="0" err="1"/>
              <a:t>Text</a:t>
            </a:r>
            <a:r>
              <a:rPr lang="pt-BR" sz="2000" dirty="0"/>
              <a:t> </a:t>
            </a:r>
            <a:r>
              <a:rPr lang="pt-BR" sz="2000" dirty="0" err="1"/>
              <a:t>Transfer</a:t>
            </a:r>
            <a:r>
              <a:rPr lang="pt-BR" sz="2000" dirty="0"/>
              <a:t> </a:t>
            </a:r>
            <a:r>
              <a:rPr lang="pt-BR" sz="2000" dirty="0" err="1"/>
              <a:t>Protocol</a:t>
            </a:r>
            <a:r>
              <a:rPr lang="pt-B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HTML (Hyper </a:t>
            </a:r>
            <a:r>
              <a:rPr lang="pt-BR" sz="2000" dirty="0" err="1"/>
              <a:t>Text</a:t>
            </a:r>
            <a:r>
              <a:rPr lang="pt-BR" sz="2000" dirty="0"/>
              <a:t> Markup </a:t>
            </a:r>
            <a:r>
              <a:rPr lang="pt-BR" sz="2000" dirty="0" err="1"/>
              <a:t>Language</a:t>
            </a:r>
            <a:r>
              <a:rPr lang="pt-B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CSS (</a:t>
            </a:r>
            <a:r>
              <a:rPr lang="pt-BR" sz="2000" dirty="0" err="1"/>
              <a:t>Cascade</a:t>
            </a:r>
            <a:r>
              <a:rPr lang="pt-BR" sz="2000" dirty="0"/>
              <a:t> </a:t>
            </a:r>
            <a:r>
              <a:rPr lang="pt-BR" sz="2000" dirty="0" err="1"/>
              <a:t>Style</a:t>
            </a:r>
            <a:r>
              <a:rPr lang="pt-BR" sz="2000" dirty="0"/>
              <a:t> </a:t>
            </a:r>
            <a:r>
              <a:rPr lang="pt-BR" sz="2000" dirty="0" err="1"/>
              <a:t>Sheet</a:t>
            </a:r>
            <a:r>
              <a:rPr lang="pt-B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SOAP (</a:t>
            </a:r>
            <a:r>
              <a:rPr lang="pt-BR" sz="2000" dirty="0" err="1"/>
              <a:t>Simple</a:t>
            </a:r>
            <a:r>
              <a:rPr lang="pt-BR" sz="2000" dirty="0"/>
              <a:t> </a:t>
            </a:r>
            <a:r>
              <a:rPr lang="pt-BR" sz="2000" dirty="0" err="1"/>
              <a:t>Object</a:t>
            </a:r>
            <a:r>
              <a:rPr lang="pt-BR" sz="2000" dirty="0"/>
              <a:t> Access </a:t>
            </a:r>
            <a:r>
              <a:rPr lang="pt-BR" sz="2000" dirty="0" err="1"/>
              <a:t>Protocol</a:t>
            </a:r>
            <a:r>
              <a:rPr lang="pt-B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REST (</a:t>
            </a:r>
            <a:r>
              <a:rPr lang="pt-BR" sz="2000" dirty="0" err="1"/>
              <a:t>Representational</a:t>
            </a:r>
            <a:r>
              <a:rPr lang="pt-BR" sz="2000" dirty="0"/>
              <a:t> </a:t>
            </a:r>
            <a:r>
              <a:rPr lang="pt-BR" sz="2000" dirty="0" err="1"/>
              <a:t>State</a:t>
            </a:r>
            <a:r>
              <a:rPr lang="pt-BR" sz="2000" dirty="0"/>
              <a:t> </a:t>
            </a:r>
            <a:r>
              <a:rPr lang="pt-BR" sz="2000" dirty="0" err="1"/>
              <a:t>Transfer</a:t>
            </a:r>
            <a:r>
              <a:rPr lang="pt-B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JSON (Java Script </a:t>
            </a:r>
            <a:r>
              <a:rPr lang="pt-BR" sz="2000" dirty="0" err="1"/>
              <a:t>Object</a:t>
            </a:r>
            <a:r>
              <a:rPr lang="pt-BR" sz="2000" dirty="0"/>
              <a:t> </a:t>
            </a:r>
            <a:r>
              <a:rPr lang="pt-BR" sz="2000" dirty="0" err="1"/>
              <a:t>Notation</a:t>
            </a:r>
            <a:r>
              <a:rPr lang="pt-B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XML (</a:t>
            </a:r>
            <a:r>
              <a:rPr lang="pt-BR" sz="2000" dirty="0" err="1"/>
              <a:t>Extended</a:t>
            </a:r>
            <a:r>
              <a:rPr lang="pt-BR" sz="2000" dirty="0"/>
              <a:t> Markup </a:t>
            </a:r>
            <a:r>
              <a:rPr lang="pt-BR" sz="2000" dirty="0" err="1"/>
              <a:t>Language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299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6D055-00CF-A235-8553-61D13C4A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789F0-0D57-0379-F073-84D51592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Páginas WEB x Serviços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72FCA-8AD0-76B9-EB2A-7B2D20BE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996"/>
            <a:ext cx="8596668" cy="4996206"/>
          </a:xfrm>
        </p:spPr>
        <p:txBody>
          <a:bodyPr>
            <a:normAutofit/>
          </a:bodyPr>
          <a:lstStyle/>
          <a:p>
            <a:r>
              <a:rPr lang="pt-BR" sz="2000" dirty="0"/>
              <a:t>Como funciona o esquema de disponibilização de páginas na WEB? </a:t>
            </a:r>
          </a:p>
          <a:p>
            <a:r>
              <a:rPr lang="pt-BR" sz="2000" dirty="0"/>
              <a:t>Como funciona a execução de sistemas WEB? </a:t>
            </a:r>
          </a:p>
          <a:p>
            <a:pPr lvl="1"/>
            <a:r>
              <a:rPr lang="pt-BR" sz="1800" dirty="0"/>
              <a:t>Front </a:t>
            </a:r>
            <a:r>
              <a:rPr lang="pt-BR" sz="1800" dirty="0" err="1"/>
              <a:t>end</a:t>
            </a:r>
            <a:r>
              <a:rPr lang="pt-BR" sz="1800" dirty="0"/>
              <a:t> são páginas HTML</a:t>
            </a:r>
          </a:p>
          <a:p>
            <a:pPr lvl="1"/>
            <a:r>
              <a:rPr lang="pt-BR" sz="1800" dirty="0"/>
              <a:t>Uso do HTTP como protocolo de comunicação</a:t>
            </a:r>
          </a:p>
          <a:p>
            <a:pPr lvl="1"/>
            <a:r>
              <a:rPr lang="pt-BR" sz="1800" dirty="0"/>
              <a:t>Renderização de páginas dinâmicas no </a:t>
            </a:r>
            <a:r>
              <a:rPr lang="pt-BR" sz="1800" dirty="0" err="1"/>
              <a:t>back</a:t>
            </a:r>
            <a:r>
              <a:rPr lang="pt-BR" sz="1800" dirty="0"/>
              <a:t> </a:t>
            </a:r>
            <a:r>
              <a:rPr lang="pt-BR" sz="1800" dirty="0" err="1"/>
              <a:t>end</a:t>
            </a:r>
            <a:r>
              <a:rPr lang="pt-BR" sz="1800" dirty="0"/>
              <a:t> </a:t>
            </a:r>
          </a:p>
          <a:p>
            <a:pPr lvl="2"/>
            <a:r>
              <a:rPr lang="pt-BR" sz="1600" dirty="0"/>
              <a:t>Páginas HTML inteiras são recebidas como resultados de processamento no </a:t>
            </a:r>
            <a:r>
              <a:rPr lang="pt-BR" sz="1600" dirty="0" err="1"/>
              <a:t>back</a:t>
            </a:r>
            <a:r>
              <a:rPr lang="pt-BR" sz="1600" dirty="0"/>
              <a:t> </a:t>
            </a:r>
            <a:r>
              <a:rPr lang="pt-BR" sz="1600" dirty="0" err="1"/>
              <a:t>end</a:t>
            </a:r>
            <a:endParaRPr lang="pt-BR" sz="1600" dirty="0"/>
          </a:p>
          <a:p>
            <a:pPr lvl="1"/>
            <a:r>
              <a:rPr lang="pt-BR" sz="1800" dirty="0"/>
              <a:t>Renderização de páginas dinâmicas no front </a:t>
            </a:r>
            <a:r>
              <a:rPr lang="pt-BR" sz="1800" dirty="0" err="1"/>
              <a:t>end</a:t>
            </a:r>
            <a:r>
              <a:rPr lang="pt-BR" sz="1800" dirty="0"/>
              <a:t> 	</a:t>
            </a:r>
          </a:p>
          <a:p>
            <a:pPr lvl="2"/>
            <a:r>
              <a:rPr lang="pt-BR" sz="1600" dirty="0"/>
              <a:t>Dados são recebidos como resultados de processamento no </a:t>
            </a:r>
            <a:r>
              <a:rPr lang="pt-BR" sz="1600" dirty="0" err="1"/>
              <a:t>back</a:t>
            </a:r>
            <a:r>
              <a:rPr lang="pt-BR" sz="1600" dirty="0"/>
              <a:t> </a:t>
            </a:r>
            <a:r>
              <a:rPr lang="pt-BR" sz="1600" dirty="0" err="1"/>
              <a:t>end</a:t>
            </a:r>
            <a:endParaRPr lang="pt-BR" sz="1600" dirty="0"/>
          </a:p>
          <a:p>
            <a:pPr lvl="2"/>
            <a:r>
              <a:rPr lang="pt-BR" sz="1600" dirty="0"/>
              <a:t>Uso do padrão REST para envio e recebimento de dados</a:t>
            </a:r>
          </a:p>
          <a:p>
            <a:pPr lvl="2"/>
            <a:r>
              <a:rPr lang="pt-BR" sz="1600" dirty="0"/>
              <a:t>O </a:t>
            </a:r>
            <a:r>
              <a:rPr lang="pt-BR" sz="1600" dirty="0" err="1"/>
              <a:t>back</a:t>
            </a:r>
            <a:r>
              <a:rPr lang="pt-BR" sz="1600" dirty="0"/>
              <a:t> </a:t>
            </a:r>
            <a:r>
              <a:rPr lang="pt-BR" sz="1600" dirty="0" err="1"/>
              <a:t>end</a:t>
            </a:r>
            <a:r>
              <a:rPr lang="pt-BR" sz="1600" dirty="0"/>
              <a:t> acaba sendo um board de serviços, que podem atender a requisições de páginas HTML feitas por </a:t>
            </a:r>
            <a:r>
              <a:rPr lang="pt-BR" sz="1600" dirty="0" err="1"/>
              <a:t>JavaScript</a:t>
            </a:r>
            <a:r>
              <a:rPr lang="pt-BR" sz="1600" dirty="0"/>
              <a:t>, ou a requisições de outros sistemas e serviços  </a:t>
            </a:r>
          </a:p>
        </p:txBody>
      </p:sp>
    </p:spTree>
    <p:extLst>
      <p:ext uri="{BB962C8B-B14F-4D97-AF65-F5344CB8AC3E}">
        <p14:creationId xmlns:p14="http://schemas.microsoft.com/office/powerpoint/2010/main" val="275650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83F46-04D8-7F2E-2309-DC6E0C454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3803A-A6D0-B4EF-65F7-2AE0FE882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91" y="2300840"/>
            <a:ext cx="9647582" cy="1646302"/>
          </a:xfrm>
        </p:spPr>
        <p:txBody>
          <a:bodyPr/>
          <a:lstStyle/>
          <a:p>
            <a:pPr algn="ctr"/>
            <a:r>
              <a:rPr lang="en-GB" dirty="0"/>
              <a:t>REST</a:t>
            </a:r>
            <a:br>
              <a:rPr lang="en-GB" dirty="0"/>
            </a:br>
            <a:r>
              <a:rPr lang="en-GB" sz="4800" dirty="0"/>
              <a:t>(Representational State Transfer)</a:t>
            </a:r>
            <a:endParaRPr lang="pt-BR" sz="4800" dirty="0"/>
          </a:p>
        </p:txBody>
      </p:sp>
      <p:grpSp>
        <p:nvGrpSpPr>
          <p:cNvPr id="4" name="Google Shape;333;p44">
            <a:extLst>
              <a:ext uri="{FF2B5EF4-FFF2-40B4-BE49-F238E27FC236}">
                <a16:creationId xmlns:a16="http://schemas.microsoft.com/office/drawing/2014/main" id="{C2589823-330A-2BB2-0EDA-9E05A11313C1}"/>
              </a:ext>
            </a:extLst>
          </p:cNvPr>
          <p:cNvGrpSpPr/>
          <p:nvPr/>
        </p:nvGrpSpPr>
        <p:grpSpPr>
          <a:xfrm>
            <a:off x="9084776" y="6502272"/>
            <a:ext cx="2954779" cy="327323"/>
            <a:chOff x="5918400" y="372727"/>
            <a:chExt cx="2954779" cy="327323"/>
          </a:xfrm>
        </p:grpSpPr>
        <p:sp>
          <p:nvSpPr>
            <p:cNvPr id="5" name="Google Shape;334;p44">
              <a:extLst>
                <a:ext uri="{FF2B5EF4-FFF2-40B4-BE49-F238E27FC236}">
                  <a16:creationId xmlns:a16="http://schemas.microsoft.com/office/drawing/2014/main" id="{8F0C83A6-3023-91C7-0E2D-C8E3F449AB69}"/>
                </a:ext>
              </a:extLst>
            </p:cNvPr>
            <p:cNvSpPr txBox="1"/>
            <p:nvPr/>
          </p:nvSpPr>
          <p:spPr>
            <a:xfrm>
              <a:off x="5918400" y="372750"/>
              <a:ext cx="24711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900" i="1" dirty="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@CESAR 2021 | Todos os Direitos Reservados </a:t>
              </a:r>
              <a:endParaRPr sz="900" i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grpSp>
          <p:nvGrpSpPr>
            <p:cNvPr id="6" name="Google Shape;335;p44">
              <a:extLst>
                <a:ext uri="{FF2B5EF4-FFF2-40B4-BE49-F238E27FC236}">
                  <a16:creationId xmlns:a16="http://schemas.microsoft.com/office/drawing/2014/main" id="{BE6E0EC8-E8CC-6FBF-5EB4-D7EECF10CDD6}"/>
                </a:ext>
              </a:extLst>
            </p:cNvPr>
            <p:cNvGrpSpPr/>
            <p:nvPr/>
          </p:nvGrpSpPr>
          <p:grpSpPr>
            <a:xfrm>
              <a:off x="8397157" y="372727"/>
              <a:ext cx="476022" cy="276653"/>
              <a:chOff x="2339925" y="1981650"/>
              <a:chExt cx="2916800" cy="1747650"/>
            </a:xfrm>
          </p:grpSpPr>
          <p:sp>
            <p:nvSpPr>
              <p:cNvPr id="7" name="Google Shape;336;p44">
                <a:extLst>
                  <a:ext uri="{FF2B5EF4-FFF2-40B4-BE49-F238E27FC236}">
                    <a16:creationId xmlns:a16="http://schemas.microsoft.com/office/drawing/2014/main" id="{543977BD-E95E-BD40-5F73-D1220CD52B51}"/>
                  </a:ext>
                </a:extLst>
              </p:cNvPr>
              <p:cNvSpPr/>
              <p:nvPr/>
            </p:nvSpPr>
            <p:spPr>
              <a:xfrm>
                <a:off x="2340950" y="3438000"/>
                <a:ext cx="2915775" cy="291300"/>
              </a:xfrm>
              <a:custGeom>
                <a:avLst/>
                <a:gdLst/>
                <a:ahLst/>
                <a:cxnLst/>
                <a:rect l="l" t="t" r="r" b="b"/>
                <a:pathLst>
                  <a:path w="116631" h="11652" extrusionOk="0">
                    <a:moveTo>
                      <a:pt x="114844" y="3370"/>
                    </a:moveTo>
                    <a:cubicBezTo>
                      <a:pt x="114804" y="4019"/>
                      <a:pt x="114540" y="4446"/>
                      <a:pt x="114053" y="4628"/>
                    </a:cubicBezTo>
                    <a:cubicBezTo>
                      <a:pt x="113566" y="4852"/>
                      <a:pt x="113139" y="4953"/>
                      <a:pt x="112794" y="4933"/>
                    </a:cubicBezTo>
                    <a:lnTo>
                      <a:pt x="111252" y="4933"/>
                    </a:lnTo>
                    <a:cubicBezTo>
                      <a:pt x="110907" y="4933"/>
                      <a:pt x="110724" y="4770"/>
                      <a:pt x="110724" y="4425"/>
                    </a:cubicBezTo>
                    <a:lnTo>
                      <a:pt x="110724" y="3837"/>
                    </a:lnTo>
                    <a:cubicBezTo>
                      <a:pt x="110724" y="3268"/>
                      <a:pt x="110907" y="2761"/>
                      <a:pt x="111272" y="2335"/>
                    </a:cubicBezTo>
                    <a:cubicBezTo>
                      <a:pt x="111617" y="1908"/>
                      <a:pt x="112124" y="1685"/>
                      <a:pt x="112794" y="1665"/>
                    </a:cubicBezTo>
                    <a:cubicBezTo>
                      <a:pt x="113363" y="1665"/>
                      <a:pt x="113850" y="1807"/>
                      <a:pt x="114235" y="2071"/>
                    </a:cubicBezTo>
                    <a:cubicBezTo>
                      <a:pt x="114621" y="2355"/>
                      <a:pt x="114824" y="2781"/>
                      <a:pt x="114844" y="3370"/>
                    </a:cubicBezTo>
                    <a:close/>
                    <a:moveTo>
                      <a:pt x="116631" y="8647"/>
                    </a:moveTo>
                    <a:cubicBezTo>
                      <a:pt x="116631" y="7937"/>
                      <a:pt x="116529" y="7348"/>
                      <a:pt x="116306" y="6922"/>
                    </a:cubicBezTo>
                    <a:cubicBezTo>
                      <a:pt x="116083" y="6516"/>
                      <a:pt x="115839" y="6211"/>
                      <a:pt x="115534" y="6009"/>
                    </a:cubicBezTo>
                    <a:cubicBezTo>
                      <a:pt x="115352" y="5826"/>
                      <a:pt x="115352" y="5663"/>
                      <a:pt x="115534" y="5501"/>
                    </a:cubicBezTo>
                    <a:cubicBezTo>
                      <a:pt x="115737" y="5400"/>
                      <a:pt x="115961" y="5176"/>
                      <a:pt x="116204" y="4831"/>
                    </a:cubicBezTo>
                    <a:cubicBezTo>
                      <a:pt x="116468" y="4507"/>
                      <a:pt x="116610" y="4019"/>
                      <a:pt x="116631" y="3370"/>
                    </a:cubicBezTo>
                    <a:cubicBezTo>
                      <a:pt x="116610" y="2294"/>
                      <a:pt x="116245" y="1462"/>
                      <a:pt x="115555" y="894"/>
                    </a:cubicBezTo>
                    <a:cubicBezTo>
                      <a:pt x="114824" y="305"/>
                      <a:pt x="113890" y="0"/>
                      <a:pt x="112794" y="0"/>
                    </a:cubicBezTo>
                    <a:cubicBezTo>
                      <a:pt x="111637" y="21"/>
                      <a:pt x="110724" y="406"/>
                      <a:pt x="110014" y="1157"/>
                    </a:cubicBezTo>
                    <a:cubicBezTo>
                      <a:pt x="109303" y="1888"/>
                      <a:pt x="108958" y="2802"/>
                      <a:pt x="108958" y="3857"/>
                    </a:cubicBezTo>
                    <a:lnTo>
                      <a:pt x="108958" y="10677"/>
                    </a:lnTo>
                    <a:cubicBezTo>
                      <a:pt x="108958" y="11022"/>
                      <a:pt x="109120" y="11184"/>
                      <a:pt x="109465" y="11184"/>
                    </a:cubicBezTo>
                    <a:lnTo>
                      <a:pt x="110216" y="11184"/>
                    </a:lnTo>
                    <a:cubicBezTo>
                      <a:pt x="110562" y="11184"/>
                      <a:pt x="110724" y="11022"/>
                      <a:pt x="110724" y="10677"/>
                    </a:cubicBezTo>
                    <a:lnTo>
                      <a:pt x="110724" y="7023"/>
                    </a:lnTo>
                    <a:cubicBezTo>
                      <a:pt x="110724" y="6658"/>
                      <a:pt x="110907" y="6496"/>
                      <a:pt x="111252" y="6496"/>
                    </a:cubicBezTo>
                    <a:lnTo>
                      <a:pt x="112794" y="6496"/>
                    </a:lnTo>
                    <a:cubicBezTo>
                      <a:pt x="113444" y="6496"/>
                      <a:pt x="113951" y="6719"/>
                      <a:pt x="114296" y="7145"/>
                    </a:cubicBezTo>
                    <a:cubicBezTo>
                      <a:pt x="114662" y="7571"/>
                      <a:pt x="114844" y="8079"/>
                      <a:pt x="114844" y="8647"/>
                    </a:cubicBezTo>
                    <a:lnTo>
                      <a:pt x="114844" y="10677"/>
                    </a:lnTo>
                    <a:cubicBezTo>
                      <a:pt x="114844" y="11022"/>
                      <a:pt x="115007" y="11184"/>
                      <a:pt x="115352" y="11184"/>
                    </a:cubicBezTo>
                    <a:lnTo>
                      <a:pt x="116123" y="11184"/>
                    </a:lnTo>
                    <a:cubicBezTo>
                      <a:pt x="116448" y="11184"/>
                      <a:pt x="116631" y="11022"/>
                      <a:pt x="116631" y="10677"/>
                    </a:cubicBezTo>
                    <a:close/>
                    <a:moveTo>
                      <a:pt x="87483" y="4425"/>
                    </a:moveTo>
                    <a:cubicBezTo>
                      <a:pt x="87483" y="4770"/>
                      <a:pt x="87321" y="4933"/>
                      <a:pt x="86976" y="4933"/>
                    </a:cubicBezTo>
                    <a:lnTo>
                      <a:pt x="83890" y="4933"/>
                    </a:lnTo>
                    <a:cubicBezTo>
                      <a:pt x="83545" y="4933"/>
                      <a:pt x="83383" y="4770"/>
                      <a:pt x="83383" y="4425"/>
                    </a:cubicBezTo>
                    <a:lnTo>
                      <a:pt x="83383" y="3837"/>
                    </a:lnTo>
                    <a:cubicBezTo>
                      <a:pt x="83383" y="3268"/>
                      <a:pt x="83545" y="2761"/>
                      <a:pt x="83911" y="2335"/>
                    </a:cubicBezTo>
                    <a:cubicBezTo>
                      <a:pt x="84276" y="1908"/>
                      <a:pt x="84784" y="1685"/>
                      <a:pt x="85433" y="1665"/>
                    </a:cubicBezTo>
                    <a:cubicBezTo>
                      <a:pt x="86083" y="1685"/>
                      <a:pt x="86590" y="1908"/>
                      <a:pt x="86955" y="2335"/>
                    </a:cubicBezTo>
                    <a:cubicBezTo>
                      <a:pt x="87300" y="2761"/>
                      <a:pt x="87483" y="3268"/>
                      <a:pt x="87483" y="3837"/>
                    </a:cubicBezTo>
                    <a:close/>
                    <a:moveTo>
                      <a:pt x="89269" y="3857"/>
                    </a:moveTo>
                    <a:cubicBezTo>
                      <a:pt x="89249" y="2802"/>
                      <a:pt x="88904" y="1888"/>
                      <a:pt x="88214" y="1157"/>
                    </a:cubicBezTo>
                    <a:cubicBezTo>
                      <a:pt x="87544" y="406"/>
                      <a:pt x="86610" y="21"/>
                      <a:pt x="85433" y="0"/>
                    </a:cubicBezTo>
                    <a:cubicBezTo>
                      <a:pt x="84296" y="21"/>
                      <a:pt x="83363" y="406"/>
                      <a:pt x="82652" y="1157"/>
                    </a:cubicBezTo>
                    <a:cubicBezTo>
                      <a:pt x="81942" y="1888"/>
                      <a:pt x="81597" y="2802"/>
                      <a:pt x="81597" y="3857"/>
                    </a:cubicBezTo>
                    <a:lnTo>
                      <a:pt x="81597" y="10677"/>
                    </a:lnTo>
                    <a:cubicBezTo>
                      <a:pt x="81597" y="11022"/>
                      <a:pt x="81759" y="11184"/>
                      <a:pt x="82104" y="11184"/>
                    </a:cubicBezTo>
                    <a:lnTo>
                      <a:pt x="82876" y="11184"/>
                    </a:lnTo>
                    <a:cubicBezTo>
                      <a:pt x="83200" y="11184"/>
                      <a:pt x="83383" y="11022"/>
                      <a:pt x="83383" y="10677"/>
                    </a:cubicBezTo>
                    <a:lnTo>
                      <a:pt x="83383" y="7023"/>
                    </a:lnTo>
                    <a:cubicBezTo>
                      <a:pt x="83383" y="6658"/>
                      <a:pt x="83545" y="6496"/>
                      <a:pt x="83890" y="6496"/>
                    </a:cubicBezTo>
                    <a:lnTo>
                      <a:pt x="86976" y="6496"/>
                    </a:lnTo>
                    <a:cubicBezTo>
                      <a:pt x="87321" y="6496"/>
                      <a:pt x="87483" y="6658"/>
                      <a:pt x="87483" y="7023"/>
                    </a:cubicBezTo>
                    <a:lnTo>
                      <a:pt x="87483" y="10677"/>
                    </a:lnTo>
                    <a:cubicBezTo>
                      <a:pt x="87483" y="11022"/>
                      <a:pt x="87646" y="11184"/>
                      <a:pt x="87991" y="11184"/>
                    </a:cubicBezTo>
                    <a:lnTo>
                      <a:pt x="88762" y="11184"/>
                    </a:lnTo>
                    <a:cubicBezTo>
                      <a:pt x="89107" y="11184"/>
                      <a:pt x="89269" y="11022"/>
                      <a:pt x="89269" y="10677"/>
                    </a:cubicBezTo>
                    <a:close/>
                    <a:moveTo>
                      <a:pt x="61908" y="7876"/>
                    </a:moveTo>
                    <a:cubicBezTo>
                      <a:pt x="61888" y="6760"/>
                      <a:pt x="61522" y="5948"/>
                      <a:pt x="60771" y="5420"/>
                    </a:cubicBezTo>
                    <a:cubicBezTo>
                      <a:pt x="60041" y="4912"/>
                      <a:pt x="59127" y="4628"/>
                      <a:pt x="58072" y="4588"/>
                    </a:cubicBezTo>
                    <a:cubicBezTo>
                      <a:pt x="58031" y="4608"/>
                      <a:pt x="57707" y="4527"/>
                      <a:pt x="57138" y="4364"/>
                    </a:cubicBezTo>
                    <a:cubicBezTo>
                      <a:pt x="56895" y="4263"/>
                      <a:pt x="56671" y="4101"/>
                      <a:pt x="56509" y="3898"/>
                    </a:cubicBezTo>
                    <a:cubicBezTo>
                      <a:pt x="56306" y="3715"/>
                      <a:pt x="56205" y="3451"/>
                      <a:pt x="56205" y="3126"/>
                    </a:cubicBezTo>
                    <a:cubicBezTo>
                      <a:pt x="56205" y="2822"/>
                      <a:pt x="56347" y="2497"/>
                      <a:pt x="56610" y="2172"/>
                    </a:cubicBezTo>
                    <a:cubicBezTo>
                      <a:pt x="56874" y="1848"/>
                      <a:pt x="57361" y="1665"/>
                      <a:pt x="58072" y="1645"/>
                    </a:cubicBezTo>
                    <a:cubicBezTo>
                      <a:pt x="58640" y="1645"/>
                      <a:pt x="59168" y="1868"/>
                      <a:pt x="59635" y="2314"/>
                    </a:cubicBezTo>
                    <a:cubicBezTo>
                      <a:pt x="59858" y="2517"/>
                      <a:pt x="60102" y="2538"/>
                      <a:pt x="60366" y="2375"/>
                    </a:cubicBezTo>
                    <a:lnTo>
                      <a:pt x="60914" y="1969"/>
                    </a:lnTo>
                    <a:cubicBezTo>
                      <a:pt x="61177" y="1766"/>
                      <a:pt x="61218" y="1543"/>
                      <a:pt x="60974" y="1279"/>
                    </a:cubicBezTo>
                    <a:cubicBezTo>
                      <a:pt x="60670" y="914"/>
                      <a:pt x="60284" y="609"/>
                      <a:pt x="59817" y="366"/>
                    </a:cubicBezTo>
                    <a:cubicBezTo>
                      <a:pt x="59330" y="143"/>
                      <a:pt x="58762" y="21"/>
                      <a:pt x="58072" y="0"/>
                    </a:cubicBezTo>
                    <a:cubicBezTo>
                      <a:pt x="56895" y="21"/>
                      <a:pt x="56002" y="345"/>
                      <a:pt x="55393" y="995"/>
                    </a:cubicBezTo>
                    <a:cubicBezTo>
                      <a:pt x="54804" y="1645"/>
                      <a:pt x="54500" y="2355"/>
                      <a:pt x="54500" y="3147"/>
                    </a:cubicBezTo>
                    <a:cubicBezTo>
                      <a:pt x="54520" y="5014"/>
                      <a:pt x="55717" y="6049"/>
                      <a:pt x="58072" y="6272"/>
                    </a:cubicBezTo>
                    <a:cubicBezTo>
                      <a:pt x="58133" y="6252"/>
                      <a:pt x="58458" y="6313"/>
                      <a:pt x="59107" y="6455"/>
                    </a:cubicBezTo>
                    <a:cubicBezTo>
                      <a:pt x="59371" y="6536"/>
                      <a:pt x="59615" y="6699"/>
                      <a:pt x="59838" y="6922"/>
                    </a:cubicBezTo>
                    <a:cubicBezTo>
                      <a:pt x="60020" y="7165"/>
                      <a:pt x="60122" y="7490"/>
                      <a:pt x="60122" y="7876"/>
                    </a:cubicBezTo>
                    <a:cubicBezTo>
                      <a:pt x="60122" y="8343"/>
                      <a:pt x="59960" y="8769"/>
                      <a:pt x="59655" y="9134"/>
                    </a:cubicBezTo>
                    <a:cubicBezTo>
                      <a:pt x="59351" y="9540"/>
                      <a:pt x="58823" y="9743"/>
                      <a:pt x="58072" y="9743"/>
                    </a:cubicBezTo>
                    <a:cubicBezTo>
                      <a:pt x="57544" y="9743"/>
                      <a:pt x="57077" y="9601"/>
                      <a:pt x="56671" y="9276"/>
                    </a:cubicBezTo>
                    <a:cubicBezTo>
                      <a:pt x="56286" y="8972"/>
                      <a:pt x="55961" y="8647"/>
                      <a:pt x="55697" y="8302"/>
                    </a:cubicBezTo>
                    <a:cubicBezTo>
                      <a:pt x="55535" y="8059"/>
                      <a:pt x="55311" y="8018"/>
                      <a:pt x="55027" y="8160"/>
                    </a:cubicBezTo>
                    <a:lnTo>
                      <a:pt x="54500" y="8546"/>
                    </a:lnTo>
                    <a:cubicBezTo>
                      <a:pt x="54215" y="8769"/>
                      <a:pt x="54175" y="9013"/>
                      <a:pt x="54337" y="9276"/>
                    </a:cubicBezTo>
                    <a:cubicBezTo>
                      <a:pt x="54621" y="9764"/>
                      <a:pt x="55068" y="10230"/>
                      <a:pt x="55677" y="10677"/>
                    </a:cubicBezTo>
                    <a:cubicBezTo>
                      <a:pt x="56286" y="11144"/>
                      <a:pt x="57077" y="11387"/>
                      <a:pt x="58072" y="11408"/>
                    </a:cubicBezTo>
                    <a:cubicBezTo>
                      <a:pt x="59290" y="11408"/>
                      <a:pt x="60244" y="11063"/>
                      <a:pt x="60914" y="10373"/>
                    </a:cubicBezTo>
                    <a:cubicBezTo>
                      <a:pt x="61583" y="9723"/>
                      <a:pt x="61908" y="8870"/>
                      <a:pt x="61908" y="7876"/>
                    </a:cubicBezTo>
                    <a:moveTo>
                      <a:pt x="33004" y="4649"/>
                    </a:moveTo>
                    <a:cubicBezTo>
                      <a:pt x="33004" y="4994"/>
                      <a:pt x="32842" y="5176"/>
                      <a:pt x="32497" y="5176"/>
                    </a:cubicBezTo>
                    <a:lnTo>
                      <a:pt x="29412" y="5176"/>
                    </a:lnTo>
                    <a:cubicBezTo>
                      <a:pt x="29067" y="5176"/>
                      <a:pt x="28904" y="4994"/>
                      <a:pt x="28904" y="4649"/>
                    </a:cubicBezTo>
                    <a:lnTo>
                      <a:pt x="28904" y="4080"/>
                    </a:lnTo>
                    <a:cubicBezTo>
                      <a:pt x="28904" y="3512"/>
                      <a:pt x="29087" y="3004"/>
                      <a:pt x="29432" y="2578"/>
                    </a:cubicBezTo>
                    <a:cubicBezTo>
                      <a:pt x="29797" y="2152"/>
                      <a:pt x="30305" y="1929"/>
                      <a:pt x="30954" y="1908"/>
                    </a:cubicBezTo>
                    <a:cubicBezTo>
                      <a:pt x="31604" y="1929"/>
                      <a:pt x="32111" y="2152"/>
                      <a:pt x="32477" y="2578"/>
                    </a:cubicBezTo>
                    <a:cubicBezTo>
                      <a:pt x="32822" y="3004"/>
                      <a:pt x="33004" y="3512"/>
                      <a:pt x="33004" y="4080"/>
                    </a:cubicBezTo>
                    <a:close/>
                    <a:moveTo>
                      <a:pt x="34791" y="4080"/>
                    </a:moveTo>
                    <a:cubicBezTo>
                      <a:pt x="34770" y="3025"/>
                      <a:pt x="34425" y="2132"/>
                      <a:pt x="33755" y="1381"/>
                    </a:cubicBezTo>
                    <a:cubicBezTo>
                      <a:pt x="33065" y="650"/>
                      <a:pt x="32132" y="264"/>
                      <a:pt x="30954" y="244"/>
                    </a:cubicBezTo>
                    <a:cubicBezTo>
                      <a:pt x="29818" y="264"/>
                      <a:pt x="28884" y="650"/>
                      <a:pt x="28194" y="1381"/>
                    </a:cubicBezTo>
                    <a:cubicBezTo>
                      <a:pt x="27483" y="2132"/>
                      <a:pt x="27118" y="3025"/>
                      <a:pt x="27118" y="4080"/>
                    </a:cubicBezTo>
                    <a:lnTo>
                      <a:pt x="27118" y="7835"/>
                    </a:lnTo>
                    <a:cubicBezTo>
                      <a:pt x="27118" y="8870"/>
                      <a:pt x="27483" y="9764"/>
                      <a:pt x="28194" y="10494"/>
                    </a:cubicBezTo>
                    <a:cubicBezTo>
                      <a:pt x="28884" y="11245"/>
                      <a:pt x="29818" y="11631"/>
                      <a:pt x="30954" y="11651"/>
                    </a:cubicBezTo>
                    <a:cubicBezTo>
                      <a:pt x="31929" y="11631"/>
                      <a:pt x="32720" y="11408"/>
                      <a:pt x="33329" y="10981"/>
                    </a:cubicBezTo>
                    <a:cubicBezTo>
                      <a:pt x="33634" y="10758"/>
                      <a:pt x="33897" y="10535"/>
                      <a:pt x="34100" y="10291"/>
                    </a:cubicBezTo>
                    <a:cubicBezTo>
                      <a:pt x="34303" y="10068"/>
                      <a:pt x="34466" y="9824"/>
                      <a:pt x="34608" y="9601"/>
                    </a:cubicBezTo>
                    <a:cubicBezTo>
                      <a:pt x="34689" y="9500"/>
                      <a:pt x="34730" y="9378"/>
                      <a:pt x="34730" y="9236"/>
                    </a:cubicBezTo>
                    <a:cubicBezTo>
                      <a:pt x="34709" y="9114"/>
                      <a:pt x="34628" y="8992"/>
                      <a:pt x="34486" y="8870"/>
                    </a:cubicBezTo>
                    <a:lnTo>
                      <a:pt x="33979" y="8505"/>
                    </a:lnTo>
                    <a:cubicBezTo>
                      <a:pt x="33857" y="8404"/>
                      <a:pt x="33755" y="8363"/>
                      <a:pt x="33634" y="8383"/>
                    </a:cubicBezTo>
                    <a:cubicBezTo>
                      <a:pt x="33491" y="8404"/>
                      <a:pt x="33370" y="8465"/>
                      <a:pt x="33288" y="8586"/>
                    </a:cubicBezTo>
                    <a:cubicBezTo>
                      <a:pt x="33086" y="8870"/>
                      <a:pt x="32801" y="9175"/>
                      <a:pt x="32436" y="9500"/>
                    </a:cubicBezTo>
                    <a:cubicBezTo>
                      <a:pt x="32050" y="9804"/>
                      <a:pt x="31563" y="9967"/>
                      <a:pt x="30954" y="9987"/>
                    </a:cubicBezTo>
                    <a:cubicBezTo>
                      <a:pt x="30284" y="9967"/>
                      <a:pt x="29797" y="9743"/>
                      <a:pt x="29432" y="9297"/>
                    </a:cubicBezTo>
                    <a:cubicBezTo>
                      <a:pt x="29067" y="8870"/>
                      <a:pt x="28904" y="8383"/>
                      <a:pt x="28904" y="7815"/>
                    </a:cubicBezTo>
                    <a:lnTo>
                      <a:pt x="28904" y="7247"/>
                    </a:lnTo>
                    <a:cubicBezTo>
                      <a:pt x="28904" y="6902"/>
                      <a:pt x="29067" y="6719"/>
                      <a:pt x="29412" y="6719"/>
                    </a:cubicBezTo>
                    <a:lnTo>
                      <a:pt x="33755" y="6719"/>
                    </a:lnTo>
                    <a:cubicBezTo>
                      <a:pt x="34425" y="6719"/>
                      <a:pt x="34770" y="6374"/>
                      <a:pt x="34791" y="5684"/>
                    </a:cubicBezTo>
                    <a:close/>
                    <a:moveTo>
                      <a:pt x="7267" y="9317"/>
                    </a:moveTo>
                    <a:cubicBezTo>
                      <a:pt x="7429" y="9053"/>
                      <a:pt x="7348" y="8810"/>
                      <a:pt x="7064" y="8627"/>
                    </a:cubicBezTo>
                    <a:lnTo>
                      <a:pt x="6516" y="8241"/>
                    </a:lnTo>
                    <a:cubicBezTo>
                      <a:pt x="6272" y="8059"/>
                      <a:pt x="6049" y="8119"/>
                      <a:pt x="5826" y="8424"/>
                    </a:cubicBezTo>
                    <a:cubicBezTo>
                      <a:pt x="5785" y="8505"/>
                      <a:pt x="5724" y="8627"/>
                      <a:pt x="5623" y="8749"/>
                    </a:cubicBezTo>
                    <a:cubicBezTo>
                      <a:pt x="5521" y="8911"/>
                      <a:pt x="5400" y="9053"/>
                      <a:pt x="5237" y="9216"/>
                    </a:cubicBezTo>
                    <a:cubicBezTo>
                      <a:pt x="4933" y="9561"/>
                      <a:pt x="4466" y="9743"/>
                      <a:pt x="3837" y="9743"/>
                    </a:cubicBezTo>
                    <a:cubicBezTo>
                      <a:pt x="3187" y="9743"/>
                      <a:pt x="2680" y="9500"/>
                      <a:pt x="2314" y="9073"/>
                    </a:cubicBezTo>
                    <a:cubicBezTo>
                      <a:pt x="1949" y="8627"/>
                      <a:pt x="1787" y="8140"/>
                      <a:pt x="1787" y="7592"/>
                    </a:cubicBezTo>
                    <a:lnTo>
                      <a:pt x="1787" y="3837"/>
                    </a:lnTo>
                    <a:cubicBezTo>
                      <a:pt x="1787" y="3248"/>
                      <a:pt x="1949" y="2761"/>
                      <a:pt x="2314" y="2335"/>
                    </a:cubicBezTo>
                    <a:cubicBezTo>
                      <a:pt x="2680" y="1908"/>
                      <a:pt x="3187" y="1685"/>
                      <a:pt x="3837" y="1665"/>
                    </a:cubicBezTo>
                    <a:cubicBezTo>
                      <a:pt x="4161" y="1665"/>
                      <a:pt x="4446" y="1705"/>
                      <a:pt x="4689" y="1807"/>
                    </a:cubicBezTo>
                    <a:cubicBezTo>
                      <a:pt x="4912" y="1929"/>
                      <a:pt x="5115" y="2071"/>
                      <a:pt x="5257" y="2213"/>
                    </a:cubicBezTo>
                    <a:cubicBezTo>
                      <a:pt x="5420" y="2355"/>
                      <a:pt x="5542" y="2497"/>
                      <a:pt x="5643" y="2659"/>
                    </a:cubicBezTo>
                    <a:cubicBezTo>
                      <a:pt x="5745" y="2802"/>
                      <a:pt x="5805" y="2923"/>
                      <a:pt x="5826" y="3045"/>
                    </a:cubicBezTo>
                    <a:cubicBezTo>
                      <a:pt x="6029" y="3309"/>
                      <a:pt x="6252" y="3350"/>
                      <a:pt x="6516" y="3167"/>
                    </a:cubicBezTo>
                    <a:lnTo>
                      <a:pt x="7084" y="2761"/>
                    </a:lnTo>
                    <a:cubicBezTo>
                      <a:pt x="7226" y="2659"/>
                      <a:pt x="7308" y="2517"/>
                      <a:pt x="7328" y="2375"/>
                    </a:cubicBezTo>
                    <a:cubicBezTo>
                      <a:pt x="7328" y="2253"/>
                      <a:pt x="7287" y="2152"/>
                      <a:pt x="7226" y="2050"/>
                    </a:cubicBezTo>
                    <a:cubicBezTo>
                      <a:pt x="7145" y="1787"/>
                      <a:pt x="6841" y="1381"/>
                      <a:pt x="6333" y="853"/>
                    </a:cubicBezTo>
                    <a:cubicBezTo>
                      <a:pt x="6090" y="609"/>
                      <a:pt x="5765" y="406"/>
                      <a:pt x="5339" y="244"/>
                    </a:cubicBezTo>
                    <a:cubicBezTo>
                      <a:pt x="4912" y="82"/>
                      <a:pt x="4425" y="0"/>
                      <a:pt x="3837" y="0"/>
                    </a:cubicBezTo>
                    <a:cubicBezTo>
                      <a:pt x="2680" y="21"/>
                      <a:pt x="1766" y="406"/>
                      <a:pt x="1056" y="1157"/>
                    </a:cubicBezTo>
                    <a:cubicBezTo>
                      <a:pt x="345" y="1888"/>
                      <a:pt x="0" y="2781"/>
                      <a:pt x="0" y="3837"/>
                    </a:cubicBezTo>
                    <a:lnTo>
                      <a:pt x="0" y="7592"/>
                    </a:lnTo>
                    <a:cubicBezTo>
                      <a:pt x="0" y="8627"/>
                      <a:pt x="345" y="9520"/>
                      <a:pt x="1056" y="10251"/>
                    </a:cubicBezTo>
                    <a:cubicBezTo>
                      <a:pt x="1766" y="11022"/>
                      <a:pt x="2680" y="11408"/>
                      <a:pt x="3837" y="11408"/>
                    </a:cubicBezTo>
                    <a:cubicBezTo>
                      <a:pt x="4405" y="11408"/>
                      <a:pt x="4892" y="11306"/>
                      <a:pt x="5318" y="11144"/>
                    </a:cubicBezTo>
                    <a:cubicBezTo>
                      <a:pt x="5745" y="10981"/>
                      <a:pt x="6069" y="10778"/>
                      <a:pt x="6333" y="10555"/>
                    </a:cubicBezTo>
                    <a:cubicBezTo>
                      <a:pt x="6617" y="10312"/>
                      <a:pt x="6841" y="10088"/>
                      <a:pt x="6983" y="9845"/>
                    </a:cubicBezTo>
                    <a:cubicBezTo>
                      <a:pt x="7125" y="9621"/>
                      <a:pt x="7226" y="9459"/>
                      <a:pt x="7267" y="931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Google Shape;337;p44">
                <a:extLst>
                  <a:ext uri="{FF2B5EF4-FFF2-40B4-BE49-F238E27FC236}">
                    <a16:creationId xmlns:a16="http://schemas.microsoft.com/office/drawing/2014/main" id="{6B1EFBBA-9274-9365-A9CF-309A8A630473}"/>
                  </a:ext>
                </a:extLst>
              </p:cNvPr>
              <p:cNvSpPr/>
              <p:nvPr/>
            </p:nvSpPr>
            <p:spPr>
              <a:xfrm>
                <a:off x="2339925" y="1981650"/>
                <a:ext cx="2915275" cy="1166125"/>
              </a:xfrm>
              <a:custGeom>
                <a:avLst/>
                <a:gdLst/>
                <a:ahLst/>
                <a:cxnLst/>
                <a:rect l="l" t="t" r="r" b="b"/>
                <a:pathLst>
                  <a:path w="116611" h="46645" extrusionOk="0">
                    <a:moveTo>
                      <a:pt x="46178" y="0"/>
                    </a:moveTo>
                    <a:cubicBezTo>
                      <a:pt x="19852" y="2274"/>
                      <a:pt x="1" y="11753"/>
                      <a:pt x="1" y="23058"/>
                    </a:cubicBezTo>
                    <a:cubicBezTo>
                      <a:pt x="1" y="36049"/>
                      <a:pt x="26185" y="46644"/>
                      <a:pt x="58296" y="46644"/>
                    </a:cubicBezTo>
                    <a:cubicBezTo>
                      <a:pt x="90427" y="46644"/>
                      <a:pt x="116611" y="36049"/>
                      <a:pt x="116611" y="23058"/>
                    </a:cubicBezTo>
                    <a:cubicBezTo>
                      <a:pt x="116611" y="11753"/>
                      <a:pt x="96760" y="2274"/>
                      <a:pt x="70434" y="0"/>
                    </a:cubicBezTo>
                    <a:lnTo>
                      <a:pt x="70434" y="1096"/>
                    </a:lnTo>
                    <a:cubicBezTo>
                      <a:pt x="84074" y="2720"/>
                      <a:pt x="93837" y="8870"/>
                      <a:pt x="93837" y="13904"/>
                    </a:cubicBezTo>
                    <a:cubicBezTo>
                      <a:pt x="93837" y="20318"/>
                      <a:pt x="77883" y="25555"/>
                      <a:pt x="58296" y="25555"/>
                    </a:cubicBezTo>
                    <a:cubicBezTo>
                      <a:pt x="38729" y="25555"/>
                      <a:pt x="22775" y="20318"/>
                      <a:pt x="22775" y="13904"/>
                    </a:cubicBezTo>
                    <a:cubicBezTo>
                      <a:pt x="22775" y="8870"/>
                      <a:pt x="32538" y="3004"/>
                      <a:pt x="46178" y="13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Google Shape;338;p44">
                <a:extLst>
                  <a:ext uri="{FF2B5EF4-FFF2-40B4-BE49-F238E27FC236}">
                    <a16:creationId xmlns:a16="http://schemas.microsoft.com/office/drawing/2014/main" id="{1AC50A2D-D834-A576-0D25-62BC1AFDF1AD}"/>
                  </a:ext>
                </a:extLst>
              </p:cNvPr>
              <p:cNvSpPr/>
              <p:nvPr/>
            </p:nvSpPr>
            <p:spPr>
              <a:xfrm>
                <a:off x="3191425" y="2051675"/>
                <a:ext cx="1208225" cy="429825"/>
              </a:xfrm>
              <a:custGeom>
                <a:avLst/>
                <a:gdLst/>
                <a:ahLst/>
                <a:cxnLst/>
                <a:rect l="l" t="t" r="r" b="b"/>
                <a:pathLst>
                  <a:path w="48329" h="17193" extrusionOk="0">
                    <a:moveTo>
                      <a:pt x="19141" y="0"/>
                    </a:moveTo>
                    <a:cubicBezTo>
                      <a:pt x="8221" y="833"/>
                      <a:pt x="0" y="4324"/>
                      <a:pt x="0" y="8485"/>
                    </a:cubicBezTo>
                    <a:cubicBezTo>
                      <a:pt x="0" y="13275"/>
                      <a:pt x="10859" y="17192"/>
                      <a:pt x="24154" y="17192"/>
                    </a:cubicBezTo>
                    <a:cubicBezTo>
                      <a:pt x="37470" y="17192"/>
                      <a:pt x="48329" y="13275"/>
                      <a:pt x="48329" y="8485"/>
                    </a:cubicBezTo>
                    <a:cubicBezTo>
                      <a:pt x="48329" y="4324"/>
                      <a:pt x="40108" y="833"/>
                      <a:pt x="29188" y="0"/>
                    </a:cubicBezTo>
                    <a:lnTo>
                      <a:pt x="29188" y="1076"/>
                    </a:lnTo>
                    <a:cubicBezTo>
                      <a:pt x="34831" y="1685"/>
                      <a:pt x="38890" y="3268"/>
                      <a:pt x="38890" y="5115"/>
                    </a:cubicBezTo>
                    <a:cubicBezTo>
                      <a:pt x="38890" y="7490"/>
                      <a:pt x="32273" y="9419"/>
                      <a:pt x="24154" y="9419"/>
                    </a:cubicBezTo>
                    <a:cubicBezTo>
                      <a:pt x="16056" y="9419"/>
                      <a:pt x="9439" y="7490"/>
                      <a:pt x="9439" y="5115"/>
                    </a:cubicBezTo>
                    <a:cubicBezTo>
                      <a:pt x="9439" y="3268"/>
                      <a:pt x="13478" y="1685"/>
                      <a:pt x="19141" y="107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Google Shape;339;p44">
                <a:extLst>
                  <a:ext uri="{FF2B5EF4-FFF2-40B4-BE49-F238E27FC236}">
                    <a16:creationId xmlns:a16="http://schemas.microsoft.com/office/drawing/2014/main" id="{D1B5AC66-46D3-67F9-83A4-16179C92B0C0}"/>
                  </a:ext>
                </a:extLst>
              </p:cNvPr>
              <p:cNvSpPr/>
              <p:nvPr/>
            </p:nvSpPr>
            <p:spPr>
              <a:xfrm>
                <a:off x="2762125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66"/>
                    </a:moveTo>
                    <a:cubicBezTo>
                      <a:pt x="1137" y="14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4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36"/>
                      <a:pt x="325" y="1036"/>
                    </a:cubicBezTo>
                    <a:lnTo>
                      <a:pt x="812" y="1036"/>
                    </a:lnTo>
                    <a:cubicBezTo>
                      <a:pt x="1015" y="103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Google Shape;340;p44">
                <a:extLst>
                  <a:ext uri="{FF2B5EF4-FFF2-40B4-BE49-F238E27FC236}">
                    <a16:creationId xmlns:a16="http://schemas.microsoft.com/office/drawing/2014/main" id="{CEFDBCAC-CD8A-31E9-A939-89090143A21E}"/>
                  </a:ext>
                </a:extLst>
              </p:cNvPr>
              <p:cNvSpPr/>
              <p:nvPr/>
            </p:nvSpPr>
            <p:spPr>
              <a:xfrm>
                <a:off x="3444625" y="3697300"/>
                <a:ext cx="284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16" extrusionOk="0">
                    <a:moveTo>
                      <a:pt x="1137" y="346"/>
                    </a:moveTo>
                    <a:cubicBezTo>
                      <a:pt x="1137" y="122"/>
                      <a:pt x="1016" y="1"/>
                      <a:pt x="813" y="1"/>
                    </a:cubicBezTo>
                    <a:lnTo>
                      <a:pt x="325" y="1"/>
                    </a:lnTo>
                    <a:cubicBezTo>
                      <a:pt x="102" y="1"/>
                      <a:pt x="1" y="122"/>
                      <a:pt x="1" y="346"/>
                    </a:cubicBezTo>
                    <a:lnTo>
                      <a:pt x="1" y="670"/>
                    </a:lnTo>
                    <a:cubicBezTo>
                      <a:pt x="1" y="894"/>
                      <a:pt x="102" y="1015"/>
                      <a:pt x="325" y="1015"/>
                    </a:cubicBezTo>
                    <a:lnTo>
                      <a:pt x="813" y="1015"/>
                    </a:lnTo>
                    <a:cubicBezTo>
                      <a:pt x="1016" y="1015"/>
                      <a:pt x="1137" y="894"/>
                      <a:pt x="1137" y="67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Google Shape;341;p44">
                <a:extLst>
                  <a:ext uri="{FF2B5EF4-FFF2-40B4-BE49-F238E27FC236}">
                    <a16:creationId xmlns:a16="http://schemas.microsoft.com/office/drawing/2014/main" id="{6D32E942-23F3-0C8B-A9EE-8F0D0918F242}"/>
                  </a:ext>
                </a:extLst>
              </p:cNvPr>
              <p:cNvSpPr/>
              <p:nvPr/>
            </p:nvSpPr>
            <p:spPr>
              <a:xfrm>
                <a:off x="4122075" y="3697800"/>
                <a:ext cx="2842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036" extrusionOk="0">
                    <a:moveTo>
                      <a:pt x="1137" y="366"/>
                    </a:moveTo>
                    <a:cubicBezTo>
                      <a:pt x="1137" y="123"/>
                      <a:pt x="1015" y="21"/>
                      <a:pt x="812" y="1"/>
                    </a:cubicBezTo>
                    <a:lnTo>
                      <a:pt x="325" y="1"/>
                    </a:lnTo>
                    <a:cubicBezTo>
                      <a:pt x="102" y="21"/>
                      <a:pt x="0" y="123"/>
                      <a:pt x="0" y="366"/>
                    </a:cubicBezTo>
                    <a:lnTo>
                      <a:pt x="0" y="691"/>
                    </a:lnTo>
                    <a:cubicBezTo>
                      <a:pt x="0" y="914"/>
                      <a:pt x="102" y="1016"/>
                      <a:pt x="325" y="1036"/>
                    </a:cubicBezTo>
                    <a:lnTo>
                      <a:pt x="812" y="1036"/>
                    </a:lnTo>
                    <a:cubicBezTo>
                      <a:pt x="1015" y="1016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Google Shape;342;p44">
                <a:extLst>
                  <a:ext uri="{FF2B5EF4-FFF2-40B4-BE49-F238E27FC236}">
                    <a16:creationId xmlns:a16="http://schemas.microsoft.com/office/drawing/2014/main" id="{5C9DFC58-78FB-9180-E655-B415371C0E13}"/>
                  </a:ext>
                </a:extLst>
              </p:cNvPr>
              <p:cNvSpPr/>
              <p:nvPr/>
            </p:nvSpPr>
            <p:spPr>
              <a:xfrm>
                <a:off x="4800000" y="3697300"/>
                <a:ext cx="284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036" extrusionOk="0">
                    <a:moveTo>
                      <a:pt x="1137" y="346"/>
                    </a:moveTo>
                    <a:cubicBezTo>
                      <a:pt x="1137" y="122"/>
                      <a:pt x="1016" y="21"/>
                      <a:pt x="813" y="1"/>
                    </a:cubicBezTo>
                    <a:lnTo>
                      <a:pt x="325" y="1"/>
                    </a:lnTo>
                    <a:cubicBezTo>
                      <a:pt x="102" y="21"/>
                      <a:pt x="1" y="122"/>
                      <a:pt x="1" y="346"/>
                    </a:cubicBezTo>
                    <a:lnTo>
                      <a:pt x="1" y="691"/>
                    </a:lnTo>
                    <a:cubicBezTo>
                      <a:pt x="1" y="914"/>
                      <a:pt x="102" y="1015"/>
                      <a:pt x="325" y="1036"/>
                    </a:cubicBezTo>
                    <a:lnTo>
                      <a:pt x="813" y="1036"/>
                    </a:lnTo>
                    <a:cubicBezTo>
                      <a:pt x="1016" y="1015"/>
                      <a:pt x="1137" y="914"/>
                      <a:pt x="1137" y="69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874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4D93E-129C-1F19-2F20-3BC873B3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– conceito e características básicas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A3B40-254A-AFDD-291C-75FD2391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778"/>
            <a:ext cx="8596668" cy="465562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REST significa </a:t>
            </a: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, ou em português, Transferência de Estado Representacional. É um estilo de arquitetura para sistemas distribuídos, especialmente usado no desenvolvimento de serviços web e APIs.</a:t>
            </a:r>
          </a:p>
          <a:p>
            <a:r>
              <a:rPr lang="pt-BR" dirty="0"/>
              <a:t>Principais características do REST</a:t>
            </a:r>
          </a:p>
          <a:p>
            <a:pPr lvl="1"/>
            <a:r>
              <a:rPr lang="pt-BR" dirty="0"/>
              <a:t>Baseado em recursos acessíveis por </a:t>
            </a:r>
            <a:r>
              <a:rPr lang="pt-BR" b="1" dirty="0"/>
              <a:t>URLs</a:t>
            </a:r>
            <a:endParaRPr lang="pt-BR" dirty="0"/>
          </a:p>
          <a:p>
            <a:pPr lvl="1"/>
            <a:r>
              <a:rPr lang="pt-BR" dirty="0"/>
              <a:t>Utiliza os </a:t>
            </a:r>
            <a:r>
              <a:rPr lang="pt-BR" b="1" dirty="0"/>
              <a:t>verbos HTTP</a:t>
            </a:r>
            <a:r>
              <a:rPr lang="pt-BR" dirty="0"/>
              <a:t> (GET, POST, PUT, DELETE) para manipular esses recursos</a:t>
            </a:r>
          </a:p>
          <a:p>
            <a:pPr lvl="1"/>
            <a:r>
              <a:rPr lang="pt-BR" dirty="0"/>
              <a:t>Comunicação entre cliente e servidor é </a:t>
            </a:r>
            <a:r>
              <a:rPr lang="pt-BR" b="1" dirty="0" err="1"/>
              <a:t>stateless</a:t>
            </a:r>
            <a:r>
              <a:rPr lang="pt-BR" dirty="0"/>
              <a:t> (sem estado)</a:t>
            </a:r>
          </a:p>
          <a:p>
            <a:pPr lvl="1"/>
            <a:r>
              <a:rPr lang="pt-BR" dirty="0"/>
              <a:t>Promove </a:t>
            </a:r>
            <a:r>
              <a:rPr lang="pt-BR" b="1" dirty="0"/>
              <a:t>separação de responsabilidades</a:t>
            </a:r>
            <a:r>
              <a:rPr lang="pt-BR" dirty="0"/>
              <a:t> entre interface e dados</a:t>
            </a:r>
          </a:p>
          <a:p>
            <a:pPr lvl="1"/>
            <a:r>
              <a:rPr lang="pt-BR" dirty="0"/>
              <a:t>As respostas podem ser em </a:t>
            </a:r>
            <a:r>
              <a:rPr lang="pt-BR" b="1" dirty="0"/>
              <a:t>JSON</a:t>
            </a:r>
            <a:r>
              <a:rPr lang="pt-BR" dirty="0"/>
              <a:t>, </a:t>
            </a:r>
            <a:r>
              <a:rPr lang="pt-BR" b="1" dirty="0"/>
              <a:t>XML</a:t>
            </a:r>
            <a:r>
              <a:rPr lang="pt-BR" dirty="0"/>
              <a:t>, </a:t>
            </a:r>
            <a:r>
              <a:rPr lang="pt-BR" b="1" dirty="0"/>
              <a:t>HTML</a:t>
            </a:r>
            <a:r>
              <a:rPr lang="pt-BR" dirty="0"/>
              <a:t>, entre outros formatos</a:t>
            </a:r>
          </a:p>
          <a:p>
            <a:pPr lvl="1"/>
            <a:r>
              <a:rPr lang="pt-BR" dirty="0"/>
              <a:t>REST não é um protocolo</a:t>
            </a:r>
          </a:p>
          <a:p>
            <a:pPr lvl="1"/>
            <a:r>
              <a:rPr lang="pt-BR" dirty="0"/>
              <a:t>REST é um </a:t>
            </a:r>
            <a:r>
              <a:rPr lang="pt-BR" b="1" dirty="0"/>
              <a:t>conjunto de restrições arquiteturais</a:t>
            </a:r>
            <a:r>
              <a:rPr lang="pt-BR" dirty="0"/>
              <a:t>, não um padrão técnico ou protocolo</a:t>
            </a:r>
          </a:p>
          <a:p>
            <a:pPr lvl="1"/>
            <a:r>
              <a:rPr lang="pt-BR" dirty="0"/>
              <a:t>Foi definido por </a:t>
            </a:r>
            <a:r>
              <a:rPr lang="pt-BR" b="1" dirty="0"/>
              <a:t>Roy Fielding</a:t>
            </a:r>
            <a:r>
              <a:rPr lang="pt-BR" dirty="0"/>
              <a:t> em sua tese de doutorado em 2000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610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08954-C0C1-5045-69A4-734548CA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- utilidade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4B31C-C884-7958-7B07-8A61B012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✅ Simples e escalável</a:t>
            </a:r>
            <a:br>
              <a:rPr lang="pt-BR" sz="2000" dirty="0"/>
            </a:br>
            <a:r>
              <a:rPr lang="pt-BR" sz="2000" dirty="0"/>
              <a:t>🚀 Ideal para APIs web e serviços na nuvem</a:t>
            </a:r>
            <a:br>
              <a:rPr lang="pt-BR" sz="2000" dirty="0"/>
            </a:br>
            <a:r>
              <a:rPr lang="pt-BR" sz="2000" dirty="0"/>
              <a:t>🔄 Comunicação entre sistemas por HTTP</a:t>
            </a:r>
            <a:br>
              <a:rPr lang="pt-BR" sz="2000" dirty="0"/>
            </a:br>
            <a:r>
              <a:rPr lang="pt-BR" sz="2000" dirty="0"/>
              <a:t>🔁 Facilita integração entre diferentes tecnologias</a:t>
            </a:r>
            <a:br>
              <a:rPr lang="pt-BR" sz="2000" dirty="0"/>
            </a:br>
            <a:r>
              <a:rPr lang="pt-BR" sz="2000" dirty="0"/>
              <a:t>🔧 Apoia o desenvolvimento ágil e modular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6156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52003</TotalTime>
  <Words>3625</Words>
  <Application>Microsoft Office PowerPoint</Application>
  <PresentationFormat>Widescreen</PresentationFormat>
  <Paragraphs>1128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5" baseType="lpstr">
      <vt:lpstr>Arial</vt:lpstr>
      <vt:lpstr>Arial Nova</vt:lpstr>
      <vt:lpstr>Barlow</vt:lpstr>
      <vt:lpstr>Courier New</vt:lpstr>
      <vt:lpstr>Trebuchet MS</vt:lpstr>
      <vt:lpstr>Wingdings 3</vt:lpstr>
      <vt:lpstr>Facetado</vt:lpstr>
      <vt:lpstr>API´s REST com SpringBoot e JPA Hibernate</vt:lpstr>
      <vt:lpstr>Programa do curso</vt:lpstr>
      <vt:lpstr>Programa do curso</vt:lpstr>
      <vt:lpstr>Aplicações e Serviços WEB</vt:lpstr>
      <vt:lpstr>Glossário de termos e siglas dos padrões mais básicos da Internet </vt:lpstr>
      <vt:lpstr>Páginas WEB x Serviços WEB</vt:lpstr>
      <vt:lpstr>REST (Representational State Transfer)</vt:lpstr>
      <vt:lpstr>REST – conceito e características básicas</vt:lpstr>
      <vt:lpstr>REST - utilidade</vt:lpstr>
      <vt:lpstr>REST – verbos HTTP </vt:lpstr>
      <vt:lpstr>REST - microserviços</vt:lpstr>
      <vt:lpstr>REST – cenário atual</vt:lpstr>
      <vt:lpstr>REST – rotas e envio de dados</vt:lpstr>
      <vt:lpstr>REST – PathParameter</vt:lpstr>
      <vt:lpstr>REST – QueryParameter</vt:lpstr>
      <vt:lpstr>REST – dados estruturados</vt:lpstr>
      <vt:lpstr>REST – dados estruturados</vt:lpstr>
      <vt:lpstr>ORM (Object Relational Mapping)</vt:lpstr>
      <vt:lpstr>Acesso a bancos de dados Mapeamento OO-relacional </vt:lpstr>
      <vt:lpstr>Ferramentas ORM Princípio básico</vt:lpstr>
      <vt:lpstr>Ferramentas ORM Características gerais</vt:lpstr>
      <vt:lpstr>Ferramentas ORM Características gerais</vt:lpstr>
      <vt:lpstr>JPA / Hibernate JPA – conceito e características </vt:lpstr>
      <vt:lpstr>JPA / Hibernate Hibernate – conceito e características </vt:lpstr>
      <vt:lpstr>JPA / Hibernate Relação entre JPA e Hibernate </vt:lpstr>
      <vt:lpstr>JPA / Hibernate Funcionamento básico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JPA / Hibernate Exemplo 1 e passo a passo </vt:lpstr>
      <vt:lpstr>Spring e SpringBoot</vt:lpstr>
      <vt:lpstr>Spring - o que é </vt:lpstr>
      <vt:lpstr>Spring Principais características</vt:lpstr>
      <vt:lpstr>Spring Boot - o que é</vt:lpstr>
      <vt:lpstr>Spring Boot Autoconfiguração</vt:lpstr>
      <vt:lpstr>Spring Boot Abordagem dogmática </vt:lpstr>
      <vt:lpstr>Spring Boot Aplicações standalone</vt:lpstr>
      <vt:lpstr>Spring quick start </vt:lpstr>
      <vt:lpstr>Spring IoC – Inversão de controle</vt:lpstr>
      <vt:lpstr>Spring Injeção de dependência</vt:lpstr>
      <vt:lpstr>Spring Gerenciemento de beans</vt:lpstr>
      <vt:lpstr>Spring Abstração JPA / Hibernate</vt:lpstr>
      <vt:lpstr>Spring API RestFul</vt:lpstr>
      <vt:lpstr>Spring API RestFul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POO – Classes e objetos</dc:title>
  <dc:creator>Eduardo Calabria</dc:creator>
  <cp:lastModifiedBy>Eduardo Calabria</cp:lastModifiedBy>
  <cp:revision>390</cp:revision>
  <cp:lastPrinted>2022-05-20T19:14:24Z</cp:lastPrinted>
  <dcterms:created xsi:type="dcterms:W3CDTF">2022-01-11T18:18:54Z</dcterms:created>
  <dcterms:modified xsi:type="dcterms:W3CDTF">2025-07-18T04:02:54Z</dcterms:modified>
</cp:coreProperties>
</file>