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7"/>
  </p:notesMasterIdLst>
  <p:sldIdLst>
    <p:sldId id="256" r:id="rId5"/>
    <p:sldId id="257" r:id="rId6"/>
    <p:sldId id="258" r:id="rId7"/>
    <p:sldId id="268" r:id="rId8"/>
    <p:sldId id="259" r:id="rId9"/>
    <p:sldId id="260" r:id="rId10"/>
    <p:sldId id="261" r:id="rId11"/>
    <p:sldId id="264" r:id="rId12"/>
    <p:sldId id="262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15CE5-4E18-4082-AFB4-37F606014B9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C85-688B-4652-848C-0A7638210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C85-688B-4652-848C-0A76382106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4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1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91B382-2234-4996-A683-B74E30E627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E3B1-E231-497E-8663-BD9E5467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74FD-0883-5C02-D645-9B032B6E0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08" y="640080"/>
            <a:ext cx="11878733" cy="234156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Deep Learning for </a:t>
            </a:r>
            <a:br>
              <a:rPr lang="en-US" sz="4800" dirty="0"/>
            </a:br>
            <a:r>
              <a:rPr lang="en-US" sz="4800" dirty="0"/>
              <a:t>Classification and Localization of COVID-19 Markers in Point-of-Care Lung Ultrasound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34554-50DB-9BD2-3F53-22E1B7E6F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08" y="2665628"/>
            <a:ext cx="10270067" cy="355229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00" dirty="0"/>
              <a:t>By </a:t>
            </a:r>
            <a:r>
              <a:rPr lang="en-US" sz="2600" dirty="0"/>
              <a:t>Subhankar Roy, Willi Menapace, Sebastiaan Oei, Ben Luijten, Enrico Fini</a:t>
            </a:r>
          </a:p>
          <a:p>
            <a:pPr algn="just"/>
            <a:r>
              <a:rPr lang="en-US" sz="2600" dirty="0"/>
              <a:t>Published on August 8</a:t>
            </a:r>
            <a:r>
              <a:rPr lang="en-US" sz="2600" baseline="30000" dirty="0"/>
              <a:t>th</a:t>
            </a:r>
            <a:r>
              <a:rPr lang="en-US" sz="2600" dirty="0"/>
              <a:t>, 2020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Presentation Name: Madhu Kumar Sunkaraboina</a:t>
            </a:r>
          </a:p>
          <a:p>
            <a:pPr algn="just"/>
            <a:r>
              <a:rPr lang="en-US" sz="2800" dirty="0"/>
              <a:t>#700: 700745875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3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E503-94BD-36A2-1481-DEAC2256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15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62843-1DEC-83B2-406B-1D2451D608E6}"/>
              </a:ext>
            </a:extLst>
          </p:cNvPr>
          <p:cNvSpPr txBox="1"/>
          <p:nvPr/>
        </p:nvSpPr>
        <p:spPr>
          <a:xfrm>
            <a:off x="713232" y="1325880"/>
            <a:ext cx="11055096" cy="5079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A3F01-195A-EFF8-8A94-07E3D7F24060}"/>
              </a:ext>
            </a:extLst>
          </p:cNvPr>
          <p:cNvSpPr txBox="1"/>
          <p:nvPr/>
        </p:nvSpPr>
        <p:spPr>
          <a:xfrm>
            <a:off x="518225" y="1123122"/>
            <a:ext cx="110276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summarize your research's results on the effective application of deep learning to the identification of COVID-19 markers in lung ultrasonography pictures and stress the value of automated instruments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Successful Use of Deep Learning for COVID-19 Marker Detection: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Accuracy and Efficiency:</a:t>
            </a:r>
            <a:r>
              <a:rPr lang="en-US" dirty="0"/>
              <a:t> Achieved high accuracy in classifying and localizing COVID-19 markers (e.g., opacities, consolidations) in lung ultrasound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Robustness:</a:t>
            </a:r>
            <a:r>
              <a:rPr lang="en-US" dirty="0"/>
              <a:t> Demonstrated the robustness of the deep learning model across diverse patient populations and imaging conditions.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Importance of Automated Tools in Point-of-Care Settings: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Accessibility:</a:t>
            </a:r>
            <a:r>
              <a:rPr lang="en-US" dirty="0"/>
              <a:t> Facilitates rapid and reliable diagnosis at the bedside or in remote areas, where access to specialized diagnostic facilities may be limited.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Timeliness:</a:t>
            </a:r>
            <a:r>
              <a:rPr lang="en-US" dirty="0"/>
              <a:t> Enables early detection and intervention, crucial for managing COVID-19 and improving patient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7390-CD45-AAF0-A0CA-4FA3229F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73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3ECB-060E-8826-E10D-834959A86706}"/>
              </a:ext>
            </a:extLst>
          </p:cNvPr>
          <p:cNvSpPr txBox="1"/>
          <p:nvPr/>
        </p:nvSpPr>
        <p:spPr>
          <a:xfrm>
            <a:off x="590479" y="1134940"/>
            <a:ext cx="11119104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[1] WHO. (2020). Laboratory Testing Strategy Recommendations for COVID-19: Interim Guidance. [Online]. Available: https://apps.who.int/iris/bitstream/handle/10665/331509/WHOCOVID-19-lab_testing-2020.1-eng.pdf </a:t>
            </a:r>
          </a:p>
          <a:p>
            <a:pPr>
              <a:lnSpc>
                <a:spcPct val="150000"/>
              </a:lnSpc>
            </a:pPr>
            <a:r>
              <a:rPr lang="en-US" dirty="0"/>
              <a:t>[2] R. Niehus, P. M. de Salazar, A. Taylor, and M. Lipsitch, “Quantifying bias of COVID-19 prevalence and severity estimates in Wuhan, China that depend on reported cases in international travelers,” medRxiv 2020.02.13.20022707, Feb. 2020.</a:t>
            </a:r>
          </a:p>
          <a:p>
            <a:pPr>
              <a:lnSpc>
                <a:spcPct val="150000"/>
              </a:lnSpc>
            </a:pPr>
            <a:r>
              <a:rPr lang="en-US" dirty="0"/>
              <a:t>[3] Y. Yang et al., “Evaluating the accuracy of different respiratory specimens in the laboratory diagnosis and monitoring the viral shedding of 2019-nCoV infections,” medRxiv 2020.02.11.20021493, Feb. 2020. A </a:t>
            </a:r>
          </a:p>
          <a:p>
            <a:pPr>
              <a:lnSpc>
                <a:spcPct val="150000"/>
              </a:lnSpc>
            </a:pPr>
            <a:r>
              <a:rPr lang="en-US" dirty="0"/>
              <a:t>[4] S. Salehi, A. Abedi, S. Balakrishnan, and A. Gholamrezanezhad, “Coronavirus disease 2019 (COVID-19): A systematic review of imaging findings in 919 patients,” Amer. J. Roentgenology, pp. 1–7, Mar. 2020. </a:t>
            </a:r>
          </a:p>
          <a:p>
            <a:pPr>
              <a:lnSpc>
                <a:spcPct val="150000"/>
              </a:lnSpc>
            </a:pPr>
            <a:r>
              <a:rPr lang="en-US" dirty="0"/>
              <a:t>[5] A. Bernheim et al., “Chest CT findings in coronavirus disease-19 (COVID-19): Relationship to duration of infection,” Radiology, Feb. 2020, Art. no. 200463. </a:t>
            </a:r>
          </a:p>
        </p:txBody>
      </p:sp>
    </p:spTree>
    <p:extLst>
      <p:ext uri="{BB962C8B-B14F-4D97-AF65-F5344CB8AC3E}">
        <p14:creationId xmlns:p14="http://schemas.microsoft.com/office/powerpoint/2010/main" val="309536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54E9-879B-CD02-6A4B-1D68001D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7" y="544158"/>
            <a:ext cx="11963465" cy="5061114"/>
          </a:xfrm>
        </p:spPr>
        <p:txBody>
          <a:bodyPr/>
          <a:lstStyle/>
          <a:p>
            <a:pPr algn="ctr"/>
            <a:br>
              <a:rPr lang="en-US" sz="9600" dirty="0"/>
            </a:br>
            <a:r>
              <a:rPr lang="en-US" sz="9600" dirty="0"/>
              <a:t>#Thank You</a:t>
            </a:r>
          </a:p>
        </p:txBody>
      </p:sp>
    </p:spTree>
    <p:extLst>
      <p:ext uri="{BB962C8B-B14F-4D97-AF65-F5344CB8AC3E}">
        <p14:creationId xmlns:p14="http://schemas.microsoft.com/office/powerpoint/2010/main" val="422110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4481-99B2-8878-DC50-AB2EEE91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31CC2BA-1A1D-1261-26EF-69CD8D35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56" y="1095435"/>
            <a:ext cx="10500425" cy="488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Coronavirus Disease 2019 (COVID-19) is a highly contagious respiratory illness caused by the novel coronavirus SARS-CoV-2.</a:t>
            </a:r>
          </a:p>
          <a:p>
            <a:pPr marL="285750" marR="0" lvl="0" indent="-285750" algn="just" defTabSz="914400" rtl="0" eaLnBrk="0" fontAlgn="base" latinLnBrk="0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Origin: Identified in Wuhan, China in late 2019, leading to a global pandemic. </a:t>
            </a:r>
          </a:p>
          <a:p>
            <a:pPr marL="285750" marR="0" lvl="0" indent="-285750" algn="just" defTabSz="914400" rtl="0" eaLnBrk="0" fontAlgn="base" latinLnBrk="0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/>
              <a:t>Impact on Healthcare Systems: Hospitals faced unprecedented challenges in managing patient surges, allocating resources, and protecting healthcare workers.</a:t>
            </a:r>
          </a:p>
          <a:p>
            <a:pPr marL="285750" indent="-285750" algn="just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en-US" dirty="0"/>
              <a:t>Strain on Healthcare Resources: Hospitals and healthcare facilities faced shortages of beds, ventilators, personal protective equipment (PPE), and medical supplies.</a:t>
            </a:r>
          </a:p>
          <a:p>
            <a:pPr marL="285750" indent="-285750" algn="just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en-US" dirty="0"/>
              <a:t>Economic Impact: Global economies suffered from disruptions in trade, tourism, and employment due to lockdowns and restrictions.</a:t>
            </a:r>
          </a:p>
          <a:p>
            <a:pPr marL="285750" marR="0" lvl="0" indent="-285750" algn="just" defTabSz="914400" rtl="0" eaLnBrk="0" fontAlgn="base" latinLnBrk="0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/>
              <a:t>Public Health Messaging: Communication strategies to educate the public about preventive measures, symptoms, and vaccination.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3F9-D583-290F-B5F4-338303AA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75A96-74DE-4EF4-9D9D-5B6357FE729D}"/>
              </a:ext>
            </a:extLst>
          </p:cNvPr>
          <p:cNvSpPr txBox="1"/>
          <p:nvPr/>
        </p:nvSpPr>
        <p:spPr>
          <a:xfrm>
            <a:off x="641604" y="1280160"/>
            <a:ext cx="10908792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Aim: The primary objective of this study is to develop and evaluate deep learning models for the classification and localization of COVID-19 markers in lung ultrasound images.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Designing and implementing convolutional neural network (CNN) architectures tailored for COVID-19 marker detection in lung ultrasound images.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Curating a comprehensive dataset of lung ultrasound images, including COVID-19 positive and negative cases.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Training deep learning models using the annotated dataset to optimize for accuracy, sensitivity, and specificity in COVID-19 marker classification.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Exploring transfer learning and data augmentation techniques to enhance model performance.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Validating model generalizability across diverse patient demographics and imaging conditions.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Discussing the relevance of deep learning in enhancing diagnostic capabilities, especially in resource-constrained settings and during pandemics.</a:t>
            </a:r>
          </a:p>
        </p:txBody>
      </p:sp>
    </p:spTree>
    <p:extLst>
      <p:ext uri="{BB962C8B-B14F-4D97-AF65-F5344CB8AC3E}">
        <p14:creationId xmlns:p14="http://schemas.microsoft.com/office/powerpoint/2010/main" val="20395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4E73-8489-42BB-A394-0082C07E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Technique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5BFBF-CDF4-DA96-2F7D-04B5791C87D8}"/>
              </a:ext>
            </a:extLst>
          </p:cNvPr>
          <p:cNvSpPr txBox="1"/>
          <p:nvPr/>
        </p:nvSpPr>
        <p:spPr>
          <a:xfrm>
            <a:off x="745067" y="1413933"/>
            <a:ext cx="10913533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the context of deep learning the generalization capability of a network is of critical importance. </a:t>
            </a:r>
          </a:p>
          <a:p>
            <a:pPr>
              <a:lnSpc>
                <a:spcPct val="150000"/>
              </a:lnSpc>
            </a:pPr>
            <a:r>
              <a:rPr lang="en-US" dirty="0"/>
              <a:t>To this end, data segmentation has shown to be very effective in improving the performance of a network. Previous works showed that augmenting a dataset composed of LUS images can drastically improve the ability of the network to discriminate healthy and ill patients. </a:t>
            </a:r>
          </a:p>
          <a:p>
            <a:pPr>
              <a:lnSpc>
                <a:spcPct val="150000"/>
              </a:lnSpc>
            </a:pPr>
            <a:r>
              <a:rPr lang="en-US" dirty="0"/>
              <a:t>Another way to achieve robust predictions is to enforce some consistency between two perturbed versions (color jitter, dropout, etc.) of the same image.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makes the network produce smoothed predictions by attending to the salient features in an image. Inspired by this idea.</a:t>
            </a:r>
          </a:p>
          <a:p>
            <a:pPr>
              <a:lnSpc>
                <a:spcPct val="150000"/>
              </a:lnSpc>
            </a:pPr>
            <a:r>
              <a:rPr lang="en-US" dirty="0"/>
              <a:t>we propose to use STN to produce two different crops from a single image and enforce the predictions of the network to be similar. We name our approach Regularized Spatial Transformer Networks (Reg-STN).</a:t>
            </a:r>
          </a:p>
        </p:txBody>
      </p:sp>
    </p:spTree>
    <p:extLst>
      <p:ext uri="{BB962C8B-B14F-4D97-AF65-F5344CB8AC3E}">
        <p14:creationId xmlns:p14="http://schemas.microsoft.com/office/powerpoint/2010/main" val="37905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7BE5-DD76-34AB-B7C4-755601BB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6C8C4-7D13-1950-32C3-C550134F367F}"/>
              </a:ext>
            </a:extLst>
          </p:cNvPr>
          <p:cNvSpPr txBox="1"/>
          <p:nvPr/>
        </p:nvSpPr>
        <p:spPr>
          <a:xfrm>
            <a:off x="646111" y="1088136"/>
            <a:ext cx="1099420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CNNs are deep neural networks used for processing grid-like structured data like images, learning hierarchical representations and employing convolutional layers for feature extraction.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Deep learning techniques, particularly CNNs, have significantly improved diagnostic capabilities in medical imaging, enabling faster and more accurate detection. Ex: Diagnosis, Segmentation, Prognosis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 traditional methods, such as RT-PCR  and CT Scans we going to face challenges like Sensitivity and Specifically, Accessibility and Efficiency.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Deep learning offers potential solutions to these challenges by: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Automating Diagnosis:</a:t>
            </a:r>
            <a:r>
              <a:rPr lang="en-US" dirty="0"/>
              <a:t> CNNs can analyze chest X-rays or ultrasound images to detect COVID-19 markers with high accuracy and speed.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Enhancing Sensitivity:</a:t>
            </a:r>
            <a:r>
              <a:rPr lang="en-US" dirty="0"/>
              <a:t> Models trained on large datasets can improve sensitivity in detecting subtle COVID-19 signs.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Enabling Point-of-Care Use:</a:t>
            </a:r>
            <a:r>
              <a:rPr lang="en-US" dirty="0"/>
              <a:t> Deep learning models can be integrated into portable ultrasound devices, enabling rapid diagnosis at the bedside.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9F74-2A4D-7EA7-DEF1-BC469226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0010"/>
          </a:xfrm>
        </p:spPr>
        <p:txBody>
          <a:bodyPr/>
          <a:lstStyle/>
          <a:p>
            <a:r>
              <a:rPr lang="en-US" dirty="0"/>
              <a:t>CNN Architecture and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4621-8CED-1AAB-C11D-34E97AC84C20}"/>
              </a:ext>
            </a:extLst>
          </p:cNvPr>
          <p:cNvSpPr txBox="1"/>
          <p:nvPr/>
        </p:nvSpPr>
        <p:spPr>
          <a:xfrm>
            <a:off x="563815" y="969264"/>
            <a:ext cx="11195369" cy="545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Specify the convolutional neural network architecture chosen for the task. Examples include: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ResNet (Residual Networks):</a:t>
            </a:r>
            <a:r>
              <a:rPr lang="en-US" dirty="0"/>
              <a:t> Known for its deep architecture with residual connections, which helps alleviate the vanishing gradient problem.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VGG (Visual Geometry Group):</a:t>
            </a:r>
            <a:r>
              <a:rPr lang="en-US" dirty="0"/>
              <a:t> Characterized by its simplicity and uniform architecture, consisting of repeated blocks of convolutional layers followed by max-pooling layers.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Training 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Epochs:</a:t>
            </a:r>
            <a:r>
              <a:rPr lang="en-US" dirty="0"/>
              <a:t> Specify the number of training epochs used in the deep learning model. This indicates how many times the entire dataset was processed by the model during training.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Batch Size:</a:t>
            </a:r>
            <a:r>
              <a:rPr lang="en-US" dirty="0"/>
              <a:t> Describe the batch size used during training, which refers to the number of samples processed before updating the model's parameters.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Optimizer:</a:t>
            </a:r>
            <a:r>
              <a:rPr lang="en-US" dirty="0"/>
              <a:t> Mention the optimizer used to minimize the loss function during training. Examples include Adam, SGD (Stochastic Gradient Descent), RMSprop,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5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06FA-706E-CBC6-1536-24CE50E4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7714"/>
          </a:xfrm>
        </p:spPr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121A1-3001-3D98-AB78-35267617C31D}"/>
              </a:ext>
            </a:extLst>
          </p:cNvPr>
          <p:cNvSpPr txBox="1"/>
          <p:nvPr/>
        </p:nvSpPr>
        <p:spPr>
          <a:xfrm>
            <a:off x="539496" y="1060704"/>
            <a:ext cx="11237976" cy="531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Normalization: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Purpose:</a:t>
            </a:r>
            <a:r>
              <a:rPr lang="en-US" dirty="0"/>
              <a:t> Normalize the pixel values of the ultrasound images to a standardized range, typically [0, 1] or [-1, 1].Explain the method used for normalization, such as dividing pixel values by 255 for images with 8-bit depth. Normalize based on statistical properties like mean and standard deviation if using Z-score normalization.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Purpose of Data Splitting:</a:t>
            </a:r>
            <a:endParaRPr lang="en-US" dirty="0"/>
          </a:p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Training:</a:t>
            </a:r>
            <a:r>
              <a:rPr lang="en-US" dirty="0"/>
              <a:t> Train the deep learning model on a subset of data to learn patterns and features.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Validation:</a:t>
            </a:r>
            <a:r>
              <a:rPr lang="en-US" dirty="0"/>
              <a:t> Validate the model's performance on another subset of data to monitor for overfitting and optimize hyperparameters.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Train-Validation Split:</a:t>
            </a:r>
            <a:r>
              <a:rPr lang="en-US" dirty="0"/>
              <a:t> Divide the dataset into two sets: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Training Set:</a:t>
            </a:r>
            <a:r>
              <a:rPr lang="en-US" dirty="0"/>
              <a:t> Used to train the deep learning model. Typically, this comprises 70-80% of the dataset.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Validation Set:</a:t>
            </a:r>
            <a:r>
              <a:rPr lang="en-US" dirty="0"/>
              <a:t> Used to evaluate the model's performance during training and adjust hyperparameters. This usually comprises 20-30% of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3C4E-1E2F-EBA7-1AAA-46E6DAC7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0866"/>
          </a:xfrm>
        </p:spPr>
        <p:txBody>
          <a:bodyPr/>
          <a:lstStyle/>
          <a:p>
            <a:r>
              <a:rPr lang="en-US" dirty="0"/>
              <a:t>Results - Ultrasound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BCF71-EC9B-3F2C-B069-10C0807C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43584"/>
            <a:ext cx="9838273" cy="2340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23A8C-499E-F715-5281-9C8FCB06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761240"/>
            <a:ext cx="6288531" cy="2644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70A50-AEBC-EAB4-DF18-687E2BEFBCF2}"/>
              </a:ext>
            </a:extLst>
          </p:cNvPr>
          <p:cNvSpPr txBox="1"/>
          <p:nvPr/>
        </p:nvSpPr>
        <p:spPr>
          <a:xfrm>
            <a:off x="7007532" y="3761240"/>
            <a:ext cx="4907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two rows compare the performance of different STN configurations.</a:t>
            </a:r>
          </a:p>
          <a:p>
            <a:pPr marL="342900" indent="-342900">
              <a:buAutoNum type="alphaLcParenR"/>
            </a:pPr>
            <a:r>
              <a:rPr lang="en-US" sz="1600" dirty="0"/>
              <a:t>Reg-STN (Translation + Fixed Scaling): This configuration only allows for translation and fixed scaling transformations of the input image.</a:t>
            </a:r>
          </a:p>
          <a:p>
            <a:pPr marL="342900" indent="-342900">
              <a:buAutoNum type="alphaLcParenR"/>
            </a:pPr>
            <a:r>
              <a:rPr lang="en-US" sz="1600" dirty="0"/>
              <a:t>b) Reg-STN (Translation + Scaling + Rotation): This configuration allows for translation, scaling, and rotation transformations, offering greater flexibility in image alignment.</a:t>
            </a:r>
          </a:p>
        </p:txBody>
      </p:sp>
    </p:spTree>
    <p:extLst>
      <p:ext uri="{BB962C8B-B14F-4D97-AF65-F5344CB8AC3E}">
        <p14:creationId xmlns:p14="http://schemas.microsoft.com/office/powerpoint/2010/main" val="21138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4F08-FF89-9A83-612C-2140CC1B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001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13FB3-BAA7-2EA7-BF06-AC97D51125F3}"/>
              </a:ext>
            </a:extLst>
          </p:cNvPr>
          <p:cNvSpPr txBox="1"/>
          <p:nvPr/>
        </p:nvSpPr>
        <p:spPr>
          <a:xfrm>
            <a:off x="740664" y="1252728"/>
            <a:ext cx="110825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Strengths of the Deep Learning Model: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High Accuracy:</a:t>
            </a:r>
            <a:r>
              <a:rPr lang="en-US" dirty="0"/>
              <a:t> Discuss the accuracy achieved in classifying and localizing COVID-19 markers in lung ultrasound images compared to traditional methods.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Efficiency:</a:t>
            </a:r>
            <a:r>
              <a:rPr lang="en-US" dirty="0"/>
              <a:t> Highlight the model's ability to automate the detection process, potentially reducing diagnostic time and improving clinical workflow.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Limitations of the Deep Learning Model: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Data Dependency:</a:t>
            </a:r>
            <a:r>
              <a:rPr lang="en-US" dirty="0"/>
              <a:t> Discuss any limitations related to the availability or quality of the dataset used for training, and how this might affect generalizability.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Interpretability:</a:t>
            </a:r>
            <a:r>
              <a:rPr lang="en-US" dirty="0"/>
              <a:t> Address challenges in interpreting how the model reaches its decisions, which can be crucial for clinical acceptance.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9650C5E8D5948A362E6535D43774F" ma:contentTypeVersion="4" ma:contentTypeDescription="Create a new document." ma:contentTypeScope="" ma:versionID="7a77df10dab130b78037e24582e910a7">
  <xsd:schema xmlns:xsd="http://www.w3.org/2001/XMLSchema" xmlns:xs="http://www.w3.org/2001/XMLSchema" xmlns:p="http://schemas.microsoft.com/office/2006/metadata/properties" xmlns:ns3="dfefd6c6-8249-4b79-8c70-36fe01688cd7" targetNamespace="http://schemas.microsoft.com/office/2006/metadata/properties" ma:root="true" ma:fieldsID="1074f4e0bc82a12a971a55200b6ccfab" ns3:_="">
    <xsd:import namespace="dfefd6c6-8249-4b79-8c70-36fe01688c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efd6c6-8249-4b79-8c70-36fe01688c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99008A-E219-48C3-A1ED-873B67CB4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E472D-7E9F-4B64-9241-C90AB54AC8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efd6c6-8249-4b79-8c70-36fe01688c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4567A9-2524-43DA-BA1B-75B92C1847EB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dfefd6c6-8249-4b79-8c70-36fe01688cd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1716</TotalTime>
  <Words>1450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Wingdings 3</vt:lpstr>
      <vt:lpstr>Ion</vt:lpstr>
      <vt:lpstr>Deep Learning for  Classification and Localization of COVID-19 Markers in Point-of-Care Lung Ultrasound </vt:lpstr>
      <vt:lpstr>Introduction</vt:lpstr>
      <vt:lpstr>Objectives</vt:lpstr>
      <vt:lpstr>Critical Technique</vt:lpstr>
      <vt:lpstr>Contribution</vt:lpstr>
      <vt:lpstr>CNN Architecture and Training</vt:lpstr>
      <vt:lpstr>Data Processing </vt:lpstr>
      <vt:lpstr>Results - Ultrasound Images</vt:lpstr>
      <vt:lpstr>Discussion</vt:lpstr>
      <vt:lpstr>Conclusion</vt:lpstr>
      <vt:lpstr>References</vt:lpstr>
      <vt:lpstr> #Thank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Classification and Localization of COVID-19 Markers in Point-of-Care Lung Ultrasound</dc:title>
  <dc:creator>Madhu Kumar Sunkaraboina</dc:creator>
  <cp:lastModifiedBy>Upender Reddy Bokka</cp:lastModifiedBy>
  <cp:revision>6</cp:revision>
  <dcterms:created xsi:type="dcterms:W3CDTF">2024-07-23T00:51:48Z</dcterms:created>
  <dcterms:modified xsi:type="dcterms:W3CDTF">2024-07-24T19:08:57Z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0x010100EF39650C5E8D5948A362E6535D43774F</vt:lpwstr>
  </property>
</Properties>
</file>