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33C147-D688-4A13-B8EB-D7B9171D39F7}">
  <a:tblStyle styleId="{7F33C147-D688-4A13-B8EB-D7B9171D39F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f1ce0ec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f1ce0ec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c1140766e8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c1140766e8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c1140766e8_5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c1140766e8_5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7b7ca8fa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7b7ca8fa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1140766e8_1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1140766e8_1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c1140766e8_10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c1140766e8_10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c1140766e8_10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c1140766e8_10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0be3c53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80be3c53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1140766e8_10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1140766e8_10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c1140766e8_10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c1140766e8_10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c1140766e8_105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c1140766e8_10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f1ce0ecc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f1ce0ecc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c1140766e8_10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c1140766e8_10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c1140766e8_10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c1140766e8_10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7b7ca8fae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7b7ca8fae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3f1ce0ecc6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3f1ce0ecc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b7ca8fae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b7ca8fae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0be3c53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0be3c53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arenR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Частотой варианты x</a:t>
            </a:r>
            <a:r>
              <a:rPr baseline="-25000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называется число m</a:t>
            </a:r>
            <a:r>
              <a:rPr baseline="-25000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показывающее, сколько раз эта варианта встречается в выборке.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b7ca8fae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b7ca8fae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1140766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1140766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arenR"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Частотой варианты x</a:t>
            </a:r>
            <a:r>
              <a:rPr baseline="-25000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называется число m</a:t>
            </a:r>
            <a:r>
              <a:rPr baseline="-25000"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показывающее, сколько раз эта варианта встречается в выборке. (ПРОГРАММА)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c1140766e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c1140766e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1140766e8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1140766e8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8.pn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9" Type="http://schemas.openxmlformats.org/officeDocument/2006/relationships/image" Target="../media/image16.png"/><Relationship Id="rId5" Type="http://schemas.openxmlformats.org/officeDocument/2006/relationships/image" Target="../media/image18.png"/><Relationship Id="rId6" Type="http://schemas.openxmlformats.org/officeDocument/2006/relationships/image" Target="../media/image13.png"/><Relationship Id="rId7" Type="http://schemas.openxmlformats.org/officeDocument/2006/relationships/image" Target="../media/image26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39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РГПУ им А. И. Герцена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663750" y="4363200"/>
            <a:ext cx="1816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GB" sz="5600">
                <a:latin typeface="Times New Roman"/>
                <a:ea typeface="Times New Roman"/>
                <a:cs typeface="Times New Roman"/>
                <a:sym typeface="Times New Roman"/>
              </a:rPr>
              <a:t>022 г.</a:t>
            </a:r>
            <a:endParaRPr sz="5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11700" y="1538850"/>
            <a:ext cx="8520600" cy="10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Анализ данных и основы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Data science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Итоговый отчет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255100" y="2189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Использованные формулы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220900" y="958775"/>
            <a:ext cx="5297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arenR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Средняя арифметическая, которая также называется  выборочным средним  </a:t>
            </a: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дискретного вариационного ряда: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интервального ряда: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900" y="1578550"/>
            <a:ext cx="3252600" cy="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9900" y="2418900"/>
            <a:ext cx="2438500" cy="52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1312750" y="3080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Дисперсия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02575" y="2994200"/>
            <a:ext cx="356489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20550" y="3757988"/>
            <a:ext cx="1512775" cy="2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1312750" y="3673275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Среднее квадратическое отклонение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1312750" y="4266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4)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Коэффициент вариации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48875" y="4308468"/>
            <a:ext cx="2092435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1517625" y="143700"/>
            <a:ext cx="529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5)    Коэффициент асимметрии</a:t>
            </a:r>
            <a:endParaRPr i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1542850" y="840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Эксцесс распределения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1542850" y="1659700"/>
            <a:ext cx="34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Медиана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1542850" y="226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Мода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350" y="26324"/>
            <a:ext cx="1684561" cy="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100" y="752700"/>
            <a:ext cx="1684550" cy="576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7863" y="1594213"/>
            <a:ext cx="2857225" cy="5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1572000" y="3127638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Формула Стерджесса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572000" y="4201088"/>
            <a:ext cx="351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Средняя арифметическая взвешенная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9275" y="2227600"/>
            <a:ext cx="3897356" cy="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82300" y="3004937"/>
            <a:ext cx="1380050" cy="63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3050" y="3969175"/>
            <a:ext cx="1244334" cy="10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1444038" y="227038"/>
            <a:ext cx="757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Числовая характеристика дискретного вариационного ряда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1" name="Google Shape;181;p24"/>
          <p:cNvGraphicFramePr/>
          <p:nvPr/>
        </p:nvGraphicFramePr>
        <p:xfrm>
          <a:off x="1533400" y="91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2653950"/>
                <a:gridCol w="924325"/>
                <a:gridCol w="924325"/>
                <a:gridCol w="924325"/>
                <a:gridCol w="924325"/>
                <a:gridCol w="924325"/>
              </a:tblGrid>
              <a:tr h="273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Значение признака 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68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Частота появления значения mi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xi*mi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14400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16200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3600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4"/>
          <p:cNvGraphicFramePr/>
          <p:nvPr/>
        </p:nvGraphicFramePr>
        <p:xfrm>
          <a:off x="2856563" y="201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2272650"/>
                <a:gridCol w="952500"/>
              </a:tblGrid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Среднее значение признака M: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61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Дисперсия D: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128475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Среднее квадратическое отклонение S: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358,434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5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вариации C: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12,78%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7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асимметрии Л: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0,533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5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Эксцесс E: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-0,736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444050" y="227050"/>
            <a:ext cx="7699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Числовая характеристика интервального вариационного ряда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p25"/>
          <p:cNvGraphicFramePr/>
          <p:nvPr/>
        </p:nvGraphicFramePr>
        <p:xfrm>
          <a:off x="1311075" y="75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856900"/>
                <a:gridCol w="968300"/>
                <a:gridCol w="856900"/>
                <a:gridCol w="856900"/>
                <a:gridCol w="856900"/>
                <a:gridCol w="856900"/>
                <a:gridCol w="856900"/>
                <a:gridCol w="856900"/>
              </a:tblGrid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[ai-1;ai)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[4; 5.6)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[5.6; 7.2)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[7.2; 8.8)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[8.8; 10.4)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[10.4; 12.0)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[12.0; 13.6)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[13.6; 15.2)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0,28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0,51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4,8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9,6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11,2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12,8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14,4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198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xi*wi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1,792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1,344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0,896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5"/>
          <p:cNvGraphicFramePr/>
          <p:nvPr/>
        </p:nvGraphicFramePr>
        <p:xfrm>
          <a:off x="1311075" y="263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2835425"/>
                <a:gridCol w="1162650"/>
              </a:tblGrid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Среднее значение признака: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8,736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Дисперсия: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6,518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Среднее квадратическое отклонение 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2,553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вариации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29,23%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Коэффициент асимметрии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0,4034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Эксцесс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-0,586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Нормальное распределение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225350" y="1385175"/>
            <a:ext cx="8520600" cy="19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 работы: Рассчитать теоретические частоты для нормального распределения. Определить является распределение нормальным. 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Оборудования: ПК, табличный процессор Excel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255100" y="2189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Использованные формулы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 txBox="1"/>
          <p:nvPr/>
        </p:nvSpPr>
        <p:spPr>
          <a:xfrm>
            <a:off x="1571988" y="170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2)     Теоретические частоты: 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1572000" y="2447825"/>
            <a:ext cx="46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3)  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Средняя арифметическая взвешенная: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1449500" y="958775"/>
            <a:ext cx="718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arenR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Нормированное отклонение от средней:</a:t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1655650" y="3192338"/>
            <a:ext cx="46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4)   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Среднее квадратическое отклонение: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200" y="857436"/>
            <a:ext cx="1144700" cy="60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29248" y="1627100"/>
            <a:ext cx="1890026" cy="5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9875" y="2237449"/>
            <a:ext cx="1181100" cy="84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3250" y="3520223"/>
            <a:ext cx="1957100" cy="9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2389347" y="20650"/>
            <a:ext cx="5643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500">
                <a:latin typeface="Times New Roman"/>
                <a:ea typeface="Times New Roman"/>
                <a:cs typeface="Times New Roman"/>
                <a:sym typeface="Times New Roman"/>
              </a:rPr>
              <a:t>Нормальное распределение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28"/>
          <p:cNvGraphicFramePr/>
          <p:nvPr/>
        </p:nvGraphicFramePr>
        <p:xfrm>
          <a:off x="1324950" y="72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5143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Сумма затрат предприятия на производство тыс. руб.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Количество предприятий fi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Середина интервала Xi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f(m)=φ(t)*Nd/σ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fxi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fxm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30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40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40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60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60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70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70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80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80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90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100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70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110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120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120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130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130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140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140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150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160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160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170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104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955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Итого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108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104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-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3" name="Google Shape;223;p28"/>
          <p:cNvGraphicFramePr/>
          <p:nvPr/>
        </p:nvGraphicFramePr>
        <p:xfrm>
          <a:off x="2769175" y="455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Xср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σ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Dmax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λ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000"/>
                        <a:t>p(λ)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97,22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29,64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4,00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0,38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0.9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Эмпирическая</a:t>
            </a:r>
            <a:r>
              <a:rPr b="1" lang="en-GB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функция распределения вариационного ряда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255100" y="1248825"/>
            <a:ext cx="75771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 работы: построить эмпирическую функцию распределения для дискретного и интервального вариационного ряда. </a:t>
            </a:r>
            <a:b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Оборудование: ПК, табличный процессор Excel.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025" y="3330900"/>
            <a:ext cx="4660660" cy="12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311625" y="1765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Эмпирическая</a:t>
            </a:r>
            <a:r>
              <a:rPr b="1" lang="en-GB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функция распределения  дискретного вариационного ряда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30"/>
          <p:cNvGraphicFramePr/>
          <p:nvPr/>
        </p:nvGraphicFramePr>
        <p:xfrm>
          <a:off x="19050" y="210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95250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  <a:gridCol w="742950"/>
              </a:tblGrid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Число продаж Xi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9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12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14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17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19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Число продавцов mi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6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5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3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</a:t>
                      </a:r>
                      <a:endParaRPr sz="10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30"/>
          <p:cNvSpPr txBox="1"/>
          <p:nvPr/>
        </p:nvSpPr>
        <p:spPr>
          <a:xfrm>
            <a:off x="1816375" y="1252200"/>
            <a:ext cx="62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Задача.</a:t>
            </a:r>
            <a:r>
              <a:rPr lang="en-GB"/>
              <a:t> По данным таблицы найти эмпирическую функцию распределения по числу продаж 26 продавцов универмага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/>
          <p:nvPr>
            <p:ph type="title"/>
          </p:nvPr>
        </p:nvSpPr>
        <p:spPr>
          <a:xfrm>
            <a:off x="1311625" y="1765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Эмпирическая</a:t>
            </a:r>
            <a:r>
              <a:rPr b="1" lang="en-GB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функция распределения  дискретного вариационного ряда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31"/>
          <p:cNvGraphicFramePr/>
          <p:nvPr/>
        </p:nvGraphicFramePr>
        <p:xfrm>
          <a:off x="14288" y="153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885825"/>
                <a:gridCol w="659675"/>
                <a:gridCol w="676600"/>
                <a:gridCol w="721125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55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-∞ &lt; x ≤ 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&lt; x ≤ 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 &lt; x ≤ 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 &lt; x ≤ 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 &lt; x ≤ 15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15&lt; x ≤ 16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&lt; x ≤ 17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 &lt; x ≤ 19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 &lt; x ≤ 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 &lt; x ≤ 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 &lt; x ≤ 27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 &lt; x ≤ +∞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F(x)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0,23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250" name="Google Shape;25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8890" y="2571750"/>
            <a:ext cx="3862123" cy="248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80900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Работу выполнили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студенты ИВТ, группы 1.1: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Балаев Жамал,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Васильева Марина,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Иванов Никита,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Рожков Максим,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Шардт Максим.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Профессор Власова Елена Зотиковна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50" y="125475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311625" y="1765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Эмпирическая</a:t>
            </a:r>
            <a:r>
              <a:rPr b="1" lang="en-GB" sz="16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функция распределения  интервального вариационного ряда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1816375" y="1252200"/>
            <a:ext cx="62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Задача. Найти эмпирическую функцию распределения кол-ва денег, израсходованных покупателями на приобретение товаров в отделе верхней одежды</a:t>
            </a:r>
            <a:endParaRPr/>
          </a:p>
        </p:txBody>
      </p:sp>
      <p:graphicFrame>
        <p:nvGraphicFramePr>
          <p:cNvPr id="258" name="Google Shape;258;p32"/>
          <p:cNvGraphicFramePr/>
          <p:nvPr/>
        </p:nvGraphicFramePr>
        <p:xfrm>
          <a:off x="15160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1219500"/>
                <a:gridCol w="991475"/>
                <a:gridCol w="991475"/>
                <a:gridCol w="991475"/>
                <a:gridCol w="991475"/>
                <a:gridCol w="991475"/>
                <a:gridCol w="991475"/>
              </a:tblGrid>
              <a:tr h="61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Интервалы расходов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[100;300)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[300;500)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[500;700)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[700;900)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[900;1100)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[1100;1300)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Число продавцов mi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ctr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259" name="Google Shape;2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33"/>
          <p:cNvGraphicFramePr/>
          <p:nvPr/>
        </p:nvGraphicFramePr>
        <p:xfrm>
          <a:off x="1323200" y="366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1123950"/>
                <a:gridCol w="1209675"/>
                <a:gridCol w="828675"/>
                <a:gridCol w="828675"/>
                <a:gridCol w="828675"/>
                <a:gridCol w="828675"/>
                <a:gridCol w="828675"/>
                <a:gridCol w="12573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-∞ &lt; x ≤100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1300 &lt; x ≤ +∞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Fn(x)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0,163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0,370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0,641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0,929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pic>
        <p:nvPicPr>
          <p:cNvPr id="267" name="Google Shape;2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425" y="1441773"/>
            <a:ext cx="5573224" cy="3453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type="title"/>
          </p:nvPr>
        </p:nvSpPr>
        <p:spPr>
          <a:xfrm>
            <a:off x="0" y="2234250"/>
            <a:ext cx="9144000" cy="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rgbClr val="11111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4" name="Google Shape;2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Вариационный ряд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1255100" y="1096125"/>
            <a:ext cx="7577100" cy="31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 работы: построить дискретные и интервальные вариационные ряды и их графические изображения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Инструменты: ПК, табличный процессор Excel, язык программирования Python.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255100" y="218950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Использованные формулы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1449500" y="791650"/>
            <a:ext cx="7188300" cy="734450"/>
            <a:chOff x="1449500" y="705950"/>
            <a:chExt cx="7188300" cy="734450"/>
          </a:xfrm>
        </p:grpSpPr>
        <p:sp>
          <p:nvSpPr>
            <p:cNvPr id="82" name="Google Shape;82;p16"/>
            <p:cNvSpPr txBox="1"/>
            <p:nvPr/>
          </p:nvSpPr>
          <p:spPr>
            <a:xfrm>
              <a:off x="1449500" y="873075"/>
              <a:ext cx="7188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AutoNum type="arabicParenR"/>
              </a:pP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Частость, относительная частость или доля вариантов</a:t>
              </a: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85275" y="705950"/>
              <a:ext cx="1154150" cy="734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16"/>
          <p:cNvGrpSpPr/>
          <p:nvPr/>
        </p:nvGrpSpPr>
        <p:grpSpPr>
          <a:xfrm>
            <a:off x="2384613" y="1322888"/>
            <a:ext cx="4527175" cy="866775"/>
            <a:chOff x="1449500" y="1446213"/>
            <a:chExt cx="4527175" cy="866775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1449500" y="167950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2)     </a:t>
              </a: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Накопленная частость </a:t>
              </a: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76425" y="1446213"/>
              <a:ext cx="2000250" cy="866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6"/>
          <p:cNvGrpSpPr/>
          <p:nvPr/>
        </p:nvGrpSpPr>
        <p:grpSpPr>
          <a:xfrm>
            <a:off x="1754300" y="2043113"/>
            <a:ext cx="5803050" cy="904875"/>
            <a:chOff x="1449500" y="2119313"/>
            <a:chExt cx="5803050" cy="904875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1449500" y="2371650"/>
              <a:ext cx="4678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3)     </a:t>
              </a: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 Эмпирическая функция распределения</a:t>
              </a:r>
              <a:endParaRPr/>
            </a:p>
          </p:txBody>
        </p:sp>
        <p:pic>
          <p:nvPicPr>
            <p:cNvPr id="89" name="Google Shape;89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252300" y="2119313"/>
              <a:ext cx="2000250" cy="90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16"/>
          <p:cNvGrpSpPr/>
          <p:nvPr/>
        </p:nvGrpSpPr>
        <p:grpSpPr>
          <a:xfrm>
            <a:off x="1487675" y="2759961"/>
            <a:ext cx="6475225" cy="1497425"/>
            <a:chOff x="1487675" y="3140961"/>
            <a:chExt cx="6475225" cy="1497425"/>
          </a:xfrm>
        </p:grpSpPr>
        <p:sp>
          <p:nvSpPr>
            <p:cNvPr id="91" name="Google Shape;91;p16"/>
            <p:cNvSpPr txBox="1"/>
            <p:nvPr/>
          </p:nvSpPr>
          <p:spPr>
            <a:xfrm>
              <a:off x="1487675" y="3689563"/>
              <a:ext cx="4609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4)     </a:t>
              </a:r>
              <a:r>
                <a:rPr lang="en-GB">
                  <a:solidFill>
                    <a:schemeClr val="dk1"/>
                  </a:solidFill>
                  <a:highlight>
                    <a:srgbClr val="FFFFFF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Эмпирическая плотность распределения</a:t>
              </a:r>
              <a:endParaRPr/>
            </a:p>
          </p:txBody>
        </p:sp>
        <p:pic>
          <p:nvPicPr>
            <p:cNvPr id="92" name="Google Shape;92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099675" y="3140961"/>
              <a:ext cx="2863225" cy="1497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1215313" y="212913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Дискретный вариационный ряд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1215325" y="785625"/>
            <a:ext cx="79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Приводятся данные о распределении 25 работников одного из предприятий по тарифным разрядам: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4; 2; 4; 6; 5; 6; 4; 1; 3; 1; 2; 5; 2; 6; 3; 1; 2; 3; 4; 5; 4; 6; 2; 3; 4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Построить дискретный вариационный ряд и изобразить его графически.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4775" y="2616725"/>
            <a:ext cx="4074449" cy="2409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7"/>
          <p:cNvGraphicFramePr/>
          <p:nvPr/>
        </p:nvGraphicFramePr>
        <p:xfrm>
          <a:off x="1262950" y="1812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2536600"/>
                <a:gridCol w="680250"/>
                <a:gridCol w="680250"/>
                <a:gridCol w="680250"/>
                <a:gridCol w="680250"/>
                <a:gridCol w="680250"/>
                <a:gridCol w="6802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Значения признака 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72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Частота появления значения mi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488" y="1855825"/>
            <a:ext cx="4525980" cy="26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2613" y="1947431"/>
            <a:ext cx="4011900" cy="24857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1" name="Google Shape;111;p18"/>
          <p:cNvGraphicFramePr/>
          <p:nvPr/>
        </p:nvGraphicFramePr>
        <p:xfrm>
          <a:off x="1330400" y="6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953400"/>
                <a:gridCol w="953400"/>
                <a:gridCol w="953400"/>
                <a:gridCol w="953400"/>
                <a:gridCol w="953400"/>
                <a:gridCol w="953400"/>
                <a:gridCol w="953400"/>
                <a:gridCol w="953400"/>
              </a:tblGrid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2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wxi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0,32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0,48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0,72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0,84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1215313" y="212913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Интервальный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 вариационный ряд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215325" y="651500"/>
            <a:ext cx="7938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Приведены данные о размерах вкладов 20 физических лиц в одном банке (тыс.руб) 60; 25; 12; 10; 68; 35; 2; 17; 51; 9; 3; 130; 24; 85; 100; 152; 6; 18; 7; 42.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0" name="Google Shape;120;p19"/>
          <p:cNvGraphicFramePr/>
          <p:nvPr/>
        </p:nvGraphicFramePr>
        <p:xfrm>
          <a:off x="841225" y="1613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{7F33C147-D688-4A13-B8EB-D7B9171D39F7}</a:tableStyleId>
              </a:tblPr>
              <a:tblGrid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  <a:gridCol w="952500"/>
              </a:tblGrid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7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[xi; xi+1)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[2; 27)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[27; 52)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[52; 77)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[77; 102)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[102; 127)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[127; 152)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[152;177)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0,55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0,15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0,1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0,05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50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xi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14,5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39,5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64,5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89,5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114,5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139,5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164,5</a:t>
                      </a:r>
                      <a:endParaRPr sz="12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pSp>
        <p:nvGrpSpPr>
          <p:cNvPr id="121" name="Google Shape;121;p19"/>
          <p:cNvGrpSpPr/>
          <p:nvPr/>
        </p:nvGrpSpPr>
        <p:grpSpPr>
          <a:xfrm>
            <a:off x="841225" y="2954200"/>
            <a:ext cx="7619999" cy="2036901"/>
            <a:chOff x="1069825" y="2954200"/>
            <a:chExt cx="7619999" cy="2036901"/>
          </a:xfrm>
        </p:grpSpPr>
        <p:pic>
          <p:nvPicPr>
            <p:cNvPr id="122" name="Google Shape;12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69825" y="2954200"/>
              <a:ext cx="3296625" cy="2036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9" title="Диаграмма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393199" y="2954200"/>
              <a:ext cx="3296625" cy="2036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Ссылка на программу для расчетов</a:t>
            </a:r>
            <a:endParaRPr b="1"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2" y="1170125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1255100" y="445025"/>
            <a:ext cx="75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Числовые характеристики вариационного ряда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1765850" y="1347750"/>
            <a:ext cx="6555600" cy="24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Цель работы: вычислить математические характеристики вариационного ряда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Инструменты: ПК, табличный процессор Excel.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00" y="132850"/>
            <a:ext cx="1077100" cy="1252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