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C70170D-B85A-4582-8914-8AF4C8C13A61}">
  <a:tblStyle styleId="{8C70170D-B85A-4582-8914-8AF4C8C13A6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788A9199-D8A5-4FDC-AF2E-39C4C2EFA41A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f1ce0ecc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f1ce0ecc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80be3c53a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80be3c53a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3f1ce0ecc6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3f1ce0ecc6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3f1ce0ecc6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3f1ce0ecc6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7b7ca8fae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7b7ca8fae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80be3c53a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80be3c53a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7b7ca8fae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7b7ca8fae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Вывод: д</a:t>
            </a:r>
            <a:r>
              <a:rPr lang="en-GB">
                <a:solidFill>
                  <a:schemeClr val="dk1"/>
                </a:solidFill>
              </a:rPr>
              <a:t>анные, полученные в ходе работы программы являются достаточно точными,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среднеквадратическое отклонение которых равно 0.2341 для дифференциальных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уравнений первого порядка и 0.2472804602 для дифференциальных уравнений второго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порядка. С повышением количества разбиений повышается точность метода Эйлера, но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она всегда ниже точности метода Рунге-Кутта.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f1ce0ecc6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3f1ce0ecc6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7b7ca8fae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7b7ca8fae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В ходе лабораторной работы были разработаны программы для решения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дифференциальных уравнений первого и второго порядка, а также для системыдифференциальных уравнений, с использованием численных методов Эйлера 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Рунге-Кутта.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7b7ca8fae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7b7ca8fae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hyperlink" Target="https://clck.ru/32YBvz" TargetMode="External"/><Relationship Id="rId6" Type="http://schemas.openxmlformats.org/officeDocument/2006/relationships/hyperlink" Target="https://integral-calculator.vercel.app/" TargetMode="External"/><Relationship Id="rId7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1390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Times New Roman"/>
                <a:ea typeface="Times New Roman"/>
                <a:cs typeface="Times New Roman"/>
                <a:sym typeface="Times New Roman"/>
              </a:rPr>
              <a:t>РГПУ им А. И. Герцена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4294967295" type="body"/>
          </p:nvPr>
        </p:nvSpPr>
        <p:spPr>
          <a:xfrm>
            <a:off x="3518225" y="4338525"/>
            <a:ext cx="1816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6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GB" sz="5600">
                <a:latin typeface="Times New Roman"/>
                <a:ea typeface="Times New Roman"/>
                <a:cs typeface="Times New Roman"/>
                <a:sym typeface="Times New Roman"/>
              </a:rPr>
              <a:t>022 г.</a:t>
            </a:r>
            <a:endParaRPr sz="5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311700" y="1538850"/>
            <a:ext cx="8520600" cy="10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Численные методы решения дифференциальных уравнений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311700" y="2571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Лабораторная работа №3 по дисциплине “Вычислительная математика”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1215313" y="212913"/>
            <a:ext cx="757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500">
                <a:latin typeface="Times New Roman"/>
                <a:ea typeface="Times New Roman"/>
                <a:cs typeface="Times New Roman"/>
                <a:sym typeface="Times New Roman"/>
              </a:rPr>
              <a:t>Анализ результатов вычислений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000" y="132850"/>
            <a:ext cx="1077100" cy="125267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2"/>
          <p:cNvSpPr txBox="1"/>
          <p:nvPr/>
        </p:nvSpPr>
        <p:spPr>
          <a:xfrm>
            <a:off x="1255100" y="900925"/>
            <a:ext cx="75771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Среднеквадратическое отклонение результатов равно 0.24728 что сравнимо с значением, полученным в предыдущей части. Также, с повышением количества разбиений повышается точность метода Эйлера, но она всегда ниже точности метода Рунге-Кутта. Максимально схожие значения получаются при выборе </a:t>
            </a:r>
            <a:r>
              <a:rPr i="1"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семнадцати</a:t>
            </a: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разбиений.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880900"/>
            <a:ext cx="8520600" cy="41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Работу выполнили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студенты ИВТ, группы 1.1: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Балаев Жамал,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Васильева Марина,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Иванов Никита,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Рожков Максим,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Шардт Максим.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Научный руководитель: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Профессор Власова Елена Зотиковна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350" y="125475"/>
            <a:ext cx="1077100" cy="1252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255100" y="445025"/>
            <a:ext cx="757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Цель лабораторной работы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1255200" y="1385525"/>
            <a:ext cx="7577100" cy="318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Изучить численные методы Эйлера и Рунге-Кутта и предложенные варианты алгоритмов их реализации.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Разработать программы решения дифференциальных уравнений, используя актуальный для студента язык программирования.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000" y="132850"/>
            <a:ext cx="1077100" cy="1252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255100" y="445025"/>
            <a:ext cx="757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Дифференциальные уравнения первого порядка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1255100" y="1017725"/>
            <a:ext cx="3821400" cy="3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 помощью программного модуля для решения дифференциальных уравнений было решено уравнение </a:t>
            </a:r>
            <a:r>
              <a:rPr i="1" lang="en-GB" sz="2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y’ = y*(1 - x) на отрезке [0; 1]</a:t>
            </a:r>
            <a:r>
              <a:rPr lang="en-GB" sz="2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с начальными условиями </a:t>
            </a:r>
            <a:r>
              <a:rPr i="1" lang="en-GB" sz="2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x0 = 0, y0 = 1</a:t>
            </a:r>
            <a:r>
              <a:rPr lang="en-GB" sz="2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Результаты представлены в таблице.</a:t>
            </a:r>
            <a:endParaRPr sz="2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38596"/>
              <a:buFont typeface="Arial"/>
              <a:buNone/>
            </a:pPr>
            <a:r>
              <a:rPr lang="en-GB" sz="2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Среднеквадратическое отклонение равно 0.2341, что достаточно невелико.</a:t>
            </a:r>
            <a:endParaRPr sz="2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000" y="132850"/>
            <a:ext cx="1077100" cy="125267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2" name="Google Shape;82;p16"/>
          <p:cNvGraphicFramePr/>
          <p:nvPr/>
        </p:nvGraphicFramePr>
        <p:xfrm>
          <a:off x="5687900" y="1183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{8C70170D-B85A-4582-8914-8AF4C8C13A61}</a:tableStyleId>
              </a:tblPr>
              <a:tblGrid>
                <a:gridCol w="952500"/>
                <a:gridCol w="952500"/>
                <a:gridCol w="952500"/>
              </a:tblGrid>
              <a:tr h="192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25400" marB="25400" marR="25400" marL="25400" anchor="ctr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Значение Y</a:t>
                      </a:r>
                      <a:endParaRPr b="1"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40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Значение X</a:t>
                      </a:r>
                      <a:endParaRPr b="1"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Метод Эйлера</a:t>
                      </a:r>
                      <a:endParaRPr b="1"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Метод Рунге-Кутта</a:t>
                      </a:r>
                      <a:endParaRPr b="1"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52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52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1.1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1.09965878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52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1.199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1.197217232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52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1.29492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1.290461449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52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1.3855644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1.377127562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52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1.468698264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1.454991191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52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1.542133177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1.521961316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52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1.603818504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1.576173133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52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1.651933059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1.616074144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52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1.684971721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1.640497977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52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1.701821438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1.648721007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1215313" y="212913"/>
            <a:ext cx="757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Дифференциальные уравнения второго порядка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000" y="132850"/>
            <a:ext cx="1077100" cy="125267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0" name="Google Shape;90;p17"/>
          <p:cNvGraphicFramePr/>
          <p:nvPr/>
        </p:nvGraphicFramePr>
        <p:xfrm>
          <a:off x="4867988" y="90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{8C70170D-B85A-4582-8914-8AF4C8C13A61}</a:tableStyleId>
              </a:tblPr>
              <a:tblGrid>
                <a:gridCol w="1230725"/>
                <a:gridCol w="1230725"/>
                <a:gridCol w="1230725"/>
              </a:tblGrid>
              <a:tr h="400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Значение X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Метод Эйлера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Метод Рунге-Кутта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0.77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0.77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0.7874608426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0.748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0.8076288336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0.726825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0.8306049965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0.7065116667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0.8565043671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0.6870920625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0.8854558857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0.6685944069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0.9176024328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0.6510437458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0.953100991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0.6344625442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0.9921229168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0.6188712135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1.034854312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0.6042885825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1.075991491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0.5985825523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1" name="Google Shape;91;p17"/>
          <p:cNvSpPr txBox="1"/>
          <p:nvPr/>
        </p:nvSpPr>
        <p:spPr>
          <a:xfrm>
            <a:off x="1255100" y="900925"/>
            <a:ext cx="3612900" cy="39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Применяя метод Эйлера (Рунге-Кутта) была </a:t>
            </a:r>
            <a:r>
              <a:rPr lang="en-GB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составлена</a:t>
            </a:r>
            <a:r>
              <a:rPr lang="en-GB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на отрезке [1; 1,5] таблицу значений решения уравнения </a:t>
            </a:r>
            <a:endParaRPr sz="15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y’’ + y’/x + y = 0 </a:t>
            </a:r>
            <a:endParaRPr i="1" sz="15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 начальными условиями: </a:t>
            </a:r>
            <a:endParaRPr sz="15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y(1) = 0.77, y’ (1) = - 0.44 </a:t>
            </a:r>
            <a:endParaRPr i="1" sz="15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 шаге вычислений равным </a:t>
            </a:r>
            <a:r>
              <a:rPr i="1" lang="en-GB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0,1</a:t>
            </a:r>
            <a:r>
              <a:rPr lang="en-GB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-GB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5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Среднеквадратическое отклонение результатов равно 0.24728 что сравнимо с значением, полученным в предыдущей части.</a:t>
            </a:r>
            <a:endParaRPr sz="15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1444050" y="132838"/>
            <a:ext cx="757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latin typeface="Times New Roman"/>
                <a:ea typeface="Times New Roman"/>
                <a:cs typeface="Times New Roman"/>
                <a:sym typeface="Times New Roman"/>
              </a:rPr>
              <a:t>Дифференциальные</a:t>
            </a:r>
            <a:r>
              <a:rPr lang="en-GB" sz="2500">
                <a:latin typeface="Times New Roman"/>
                <a:ea typeface="Times New Roman"/>
                <a:cs typeface="Times New Roman"/>
                <a:sym typeface="Times New Roman"/>
              </a:rPr>
              <a:t> системы уравнений</a:t>
            </a:r>
            <a:endParaRPr b="1" sz="2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000" y="132850"/>
            <a:ext cx="1077100" cy="125267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1616175" y="834400"/>
            <a:ext cx="4378200" cy="25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 помощью программного модуля для решения дифференциальных уравнений была решена система уравнений:</a:t>
            </a:r>
            <a:endParaRPr sz="15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550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i="1" lang="en-GB" sz="1550">
                <a:latin typeface="Times New Roman"/>
                <a:ea typeface="Times New Roman"/>
                <a:cs typeface="Times New Roman"/>
                <a:sym typeface="Times New Roman"/>
              </a:rPr>
              <a:t>y/dt = - 2x + 5z</a:t>
            </a:r>
            <a:endParaRPr i="1" sz="15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550">
                <a:latin typeface="Times New Roman"/>
                <a:ea typeface="Times New Roman"/>
                <a:cs typeface="Times New Roman"/>
                <a:sym typeface="Times New Roman"/>
              </a:rPr>
              <a:t>dy/dt = sin(t – 1)x – y + 3z</a:t>
            </a:r>
            <a:endParaRPr i="1" sz="15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550">
                <a:latin typeface="Times New Roman"/>
                <a:ea typeface="Times New Roman"/>
                <a:cs typeface="Times New Roman"/>
                <a:sym typeface="Times New Roman"/>
              </a:rPr>
              <a:t>dz/dt = - x +2z</a:t>
            </a:r>
            <a:endParaRPr i="1" sz="15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0">
                <a:latin typeface="Times New Roman"/>
                <a:ea typeface="Times New Roman"/>
                <a:cs typeface="Times New Roman"/>
                <a:sym typeface="Times New Roman"/>
              </a:rPr>
              <a:t>c начальными условиями </a:t>
            </a:r>
            <a:r>
              <a:rPr i="1" lang="en-GB" sz="1550">
                <a:latin typeface="Times New Roman"/>
                <a:ea typeface="Times New Roman"/>
                <a:cs typeface="Times New Roman"/>
                <a:sym typeface="Times New Roman"/>
              </a:rPr>
              <a:t>x(0) = 2, y(0) = 1, z(0) = 1</a:t>
            </a:r>
            <a:r>
              <a:rPr lang="en-GB" sz="155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5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0">
                <a:latin typeface="Times New Roman"/>
                <a:ea typeface="Times New Roman"/>
                <a:cs typeface="Times New Roman"/>
                <a:sym typeface="Times New Roman"/>
              </a:rPr>
              <a:t>Значений функций </a:t>
            </a:r>
            <a:r>
              <a:rPr i="1" lang="en-GB" sz="1550">
                <a:latin typeface="Times New Roman"/>
                <a:ea typeface="Times New Roman"/>
                <a:cs typeface="Times New Roman"/>
                <a:sym typeface="Times New Roman"/>
              </a:rPr>
              <a:t>x(t), y(t), z(t)</a:t>
            </a:r>
            <a:r>
              <a:rPr lang="en-GB" sz="1550">
                <a:latin typeface="Times New Roman"/>
                <a:ea typeface="Times New Roman"/>
                <a:cs typeface="Times New Roman"/>
                <a:sym typeface="Times New Roman"/>
              </a:rPr>
              <a:t> на отрезке </a:t>
            </a:r>
            <a:r>
              <a:rPr i="1" lang="en-GB" sz="1550">
                <a:latin typeface="Times New Roman"/>
                <a:ea typeface="Times New Roman"/>
                <a:cs typeface="Times New Roman"/>
                <a:sym typeface="Times New Roman"/>
              </a:rPr>
              <a:t>[0; 0.3]</a:t>
            </a:r>
            <a:r>
              <a:rPr lang="en-GB" sz="1550">
                <a:latin typeface="Times New Roman"/>
                <a:ea typeface="Times New Roman"/>
                <a:cs typeface="Times New Roman"/>
                <a:sym typeface="Times New Roman"/>
              </a:rPr>
              <a:t> с шагом h = 0.003 представлены в таблице:</a:t>
            </a:r>
            <a:endParaRPr sz="15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00" name="Google Shape;100;p18"/>
          <p:cNvGraphicFramePr/>
          <p:nvPr/>
        </p:nvGraphicFramePr>
        <p:xfrm>
          <a:off x="6047425" y="945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{788A9199-D8A5-4FDC-AF2E-39C4C2EFA41A}</a:tableStyleId>
              </a:tblPr>
              <a:tblGrid>
                <a:gridCol w="590175"/>
                <a:gridCol w="1088200"/>
                <a:gridCol w="952500"/>
              </a:tblGrid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№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Значение X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Значение Y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2.006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2.009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0.999991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…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50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2.128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0.9894331518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51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2.13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0.9889936427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52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2.133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0.9885452288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…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98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2.207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0.9583759326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99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2.208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0.9575148284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2.209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0.9566450987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1169188" y="977450"/>
            <a:ext cx="3470400" cy="6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Ссылка на git-репозиторий: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000" y="132850"/>
            <a:ext cx="1077100" cy="1252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 rotWithShape="1">
          <a:blip r:embed="rId4">
            <a:alphaModFix/>
          </a:blip>
          <a:srcRect b="8602" l="7931" r="9273" t="8602"/>
          <a:stretch/>
        </p:blipFill>
        <p:spPr>
          <a:xfrm>
            <a:off x="1809138" y="1710025"/>
            <a:ext cx="1888500" cy="189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/>
        </p:nvSpPr>
        <p:spPr>
          <a:xfrm>
            <a:off x="1747025" y="3607000"/>
            <a:ext cx="2157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https://clck.ru/32YBvz</a:t>
            </a: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5395675" y="3607000"/>
            <a:ext cx="3236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https://integral-calculator.vercel.app/</a:t>
            </a: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5012575" y="977450"/>
            <a:ext cx="3834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11111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Ссылка на сайт с калькулятором: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24626" y="1753400"/>
            <a:ext cx="1810199" cy="181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0" y="2234250"/>
            <a:ext cx="9144000" cy="6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Заключение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000" y="132850"/>
            <a:ext cx="1077100" cy="1252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1215313" y="212913"/>
            <a:ext cx="757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500">
                <a:latin typeface="Times New Roman"/>
                <a:ea typeface="Times New Roman"/>
                <a:cs typeface="Times New Roman"/>
                <a:sym typeface="Times New Roman"/>
              </a:rPr>
              <a:t>Анализ результатов вычислений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000" y="132850"/>
            <a:ext cx="1077100" cy="1252673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 txBox="1"/>
          <p:nvPr/>
        </p:nvSpPr>
        <p:spPr>
          <a:xfrm>
            <a:off x="1255100" y="900925"/>
            <a:ext cx="75771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Среднеквадратическое отклонение результатов равно 0.2341, что достаточно невелико.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 повышением количества разбиений повышается точность метода Эйлера, но она всегда ниже точности метода Рунге-Кутта. Максимально схожие значения получаются при выборе </a:t>
            </a:r>
            <a:r>
              <a:rPr i="1"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одиннадцати</a:t>
            </a: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разбиений.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