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8229600" cx="14630400"/>
  <p:notesSz cx="8229600" cy="14630400"/>
  <p:embeddedFontLst>
    <p:embeddedFont>
      <p:font typeface="Montserrat"/>
      <p:bold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i5hahdLtDTee5nQJ+KGxMlgEXs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4cfb8d1eef_0_126"/>
          <p:cNvSpPr txBox="1"/>
          <p:nvPr>
            <p:ph type="ctrTitle"/>
          </p:nvPr>
        </p:nvSpPr>
        <p:spPr>
          <a:xfrm>
            <a:off x="498733" y="1191320"/>
            <a:ext cx="13632900" cy="32841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15" name="Google Shape;15;g34cfb8d1eef_0_126"/>
          <p:cNvSpPr txBox="1"/>
          <p:nvPr>
            <p:ph idx="1" type="subTitle"/>
          </p:nvPr>
        </p:nvSpPr>
        <p:spPr>
          <a:xfrm>
            <a:off x="498720" y="4534600"/>
            <a:ext cx="13632900" cy="1268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6" name="Google Shape;16;g34cfb8d1eef_0_126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4cfb8d1eef_0_161"/>
          <p:cNvSpPr txBox="1"/>
          <p:nvPr>
            <p:ph hasCustomPrompt="1" type="title"/>
          </p:nvPr>
        </p:nvSpPr>
        <p:spPr>
          <a:xfrm>
            <a:off x="498720" y="1769800"/>
            <a:ext cx="13632900" cy="31416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r>
              <a:t>xx%</a:t>
            </a:r>
          </a:p>
        </p:txBody>
      </p:sp>
      <p:sp>
        <p:nvSpPr>
          <p:cNvPr id="50" name="Google Shape;50;g34cfb8d1eef_0_161"/>
          <p:cNvSpPr txBox="1"/>
          <p:nvPr>
            <p:ph idx="1" type="body"/>
          </p:nvPr>
        </p:nvSpPr>
        <p:spPr>
          <a:xfrm>
            <a:off x="498720" y="5043560"/>
            <a:ext cx="13632900" cy="20814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1" name="Google Shape;51;g34cfb8d1eef_0_161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4cfb8d1eef_0_165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cfb8d1eef_0_16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34cfb8d1eef_0_16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7" name="Google Shape;57;g34cfb8d1eef_0_16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cfb8d1eef_0_17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34cfb8d1eef_0_17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1" name="Google Shape;61;g34cfb8d1eef_0_17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cfb8d1eef_0_17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34cfb8d1eef_0_17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5" name="Google Shape;65;g34cfb8d1eef_0_17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cfb8d1eef_0_17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34cfb8d1eef_0_17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9" name="Google Shape;69;g34cfb8d1eef_0_17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4cfb8d1eef_0_130"/>
          <p:cNvSpPr txBox="1"/>
          <p:nvPr>
            <p:ph type="title"/>
          </p:nvPr>
        </p:nvSpPr>
        <p:spPr>
          <a:xfrm>
            <a:off x="498720" y="3441360"/>
            <a:ext cx="13632900" cy="13470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9" name="Google Shape;19;g34cfb8d1eef_0_130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4cfb8d1eef_0_133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2" name="Google Shape;22;g34cfb8d1eef_0_133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3" name="Google Shape;23;g34cfb8d1eef_0_133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4cfb8d1eef_0_137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6" name="Google Shape;26;g34cfb8d1eef_0_137"/>
          <p:cNvSpPr txBox="1"/>
          <p:nvPr>
            <p:ph idx="1" type="body"/>
          </p:nvPr>
        </p:nvSpPr>
        <p:spPr>
          <a:xfrm>
            <a:off x="498720" y="1843960"/>
            <a:ext cx="6399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g34cfb8d1eef_0_137"/>
          <p:cNvSpPr txBox="1"/>
          <p:nvPr>
            <p:ph idx="2" type="body"/>
          </p:nvPr>
        </p:nvSpPr>
        <p:spPr>
          <a:xfrm>
            <a:off x="7731840" y="1843960"/>
            <a:ext cx="6399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8" name="Google Shape;28;g34cfb8d1eef_0_137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4cfb8d1eef_0_142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31" name="Google Shape;31;g34cfb8d1eef_0_142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4cfb8d1eef_0_145"/>
          <p:cNvSpPr txBox="1"/>
          <p:nvPr>
            <p:ph type="title"/>
          </p:nvPr>
        </p:nvSpPr>
        <p:spPr>
          <a:xfrm>
            <a:off x="498720" y="888960"/>
            <a:ext cx="4492800" cy="12090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4" name="Google Shape;34;g34cfb8d1eef_0_145"/>
          <p:cNvSpPr txBox="1"/>
          <p:nvPr>
            <p:ph idx="1" type="body"/>
          </p:nvPr>
        </p:nvSpPr>
        <p:spPr>
          <a:xfrm>
            <a:off x="498720" y="2223360"/>
            <a:ext cx="4492800" cy="5087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5" name="Google Shape;35;g34cfb8d1eef_0_145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4cfb8d1eef_0_149"/>
          <p:cNvSpPr txBox="1"/>
          <p:nvPr>
            <p:ph type="title"/>
          </p:nvPr>
        </p:nvSpPr>
        <p:spPr>
          <a:xfrm>
            <a:off x="784400" y="720240"/>
            <a:ext cx="10188600" cy="65454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38" name="Google Shape;38;g34cfb8d1eef_0_149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4cfb8d1eef_0_152"/>
          <p:cNvSpPr/>
          <p:nvPr/>
        </p:nvSpPr>
        <p:spPr>
          <a:xfrm>
            <a:off x="7315200" y="-200"/>
            <a:ext cx="7315200" cy="82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6275" lIns="146275" spcFirstLastPara="1" rIns="146275" wrap="square" tIns="14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34cfb8d1eef_0_152"/>
          <p:cNvSpPr txBox="1"/>
          <p:nvPr>
            <p:ph type="title"/>
          </p:nvPr>
        </p:nvSpPr>
        <p:spPr>
          <a:xfrm>
            <a:off x="424800" y="1973080"/>
            <a:ext cx="6472200" cy="23718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42" name="Google Shape;42;g34cfb8d1eef_0_152"/>
          <p:cNvSpPr txBox="1"/>
          <p:nvPr>
            <p:ph idx="1" type="subTitle"/>
          </p:nvPr>
        </p:nvSpPr>
        <p:spPr>
          <a:xfrm>
            <a:off x="424800" y="4484920"/>
            <a:ext cx="6472200" cy="1976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3" name="Google Shape;43;g34cfb8d1eef_0_152"/>
          <p:cNvSpPr txBox="1"/>
          <p:nvPr>
            <p:ph idx="2" type="body"/>
          </p:nvPr>
        </p:nvSpPr>
        <p:spPr>
          <a:xfrm>
            <a:off x="7903200" y="1158520"/>
            <a:ext cx="6139200" cy="59121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4" name="Google Shape;44;g34cfb8d1eef_0_152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4cfb8d1eef_0_158"/>
          <p:cNvSpPr txBox="1"/>
          <p:nvPr>
            <p:ph idx="1" type="body"/>
          </p:nvPr>
        </p:nvSpPr>
        <p:spPr>
          <a:xfrm>
            <a:off x="498720" y="6768920"/>
            <a:ext cx="9598200" cy="9681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7" name="Google Shape;47;g34cfb8d1eef_0_158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cfb8d1eef_0_122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34cfb8d1eef_0_122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34cfb8d1eef_0_122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/>
          <p:nvPr/>
        </p:nvSpPr>
        <p:spPr>
          <a:xfrm>
            <a:off x="863798" y="817888"/>
            <a:ext cx="12902700" cy="2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6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0"/>
              <a:buFont typeface="Montserrat"/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НИУ ВШЭ: Лидер в Инновационных ИКТ-Исследованиях</a:t>
            </a:r>
            <a:endParaRPr b="0" i="0" sz="5000" u="none" cap="none" strike="noStrike"/>
          </a:p>
        </p:txBody>
      </p:sp>
      <p:sp>
        <p:nvSpPr>
          <p:cNvPr id="76" name="Google Shape;76;p1"/>
          <p:cNvSpPr/>
          <p:nvPr/>
        </p:nvSpPr>
        <p:spPr>
          <a:xfrm>
            <a:off x="863798" y="4198334"/>
            <a:ext cx="12902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НИУ ВШЭ – ведущий исследовательский университет России. </a:t>
            </a:r>
            <a:endParaRPr b="0" i="0" sz="1900" u="none" cap="none" strike="noStrike"/>
          </a:p>
        </p:txBody>
      </p:sp>
      <p:sp>
        <p:nvSpPr>
          <p:cNvPr id="77" name="Google Shape;77;p1"/>
          <p:cNvSpPr/>
          <p:nvPr/>
        </p:nvSpPr>
        <p:spPr>
          <a:xfrm>
            <a:off x="1012746" y="6088142"/>
            <a:ext cx="97036" cy="9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51"/>
              </a:buClr>
              <a:buSzPts val="750"/>
              <a:buFont typeface="Arial"/>
              <a:buNone/>
            </a:pPr>
            <a:r>
              <a:t/>
            </a:r>
            <a:endParaRPr b="0" i="0" sz="750" u="none" cap="none" strike="noStrike"/>
          </a:p>
        </p:txBody>
      </p:sp>
      <p:sp>
        <p:nvSpPr>
          <p:cNvPr id="78" name="Google Shape;78;p1"/>
          <p:cNvSpPr/>
          <p:nvPr/>
        </p:nvSpPr>
        <p:spPr>
          <a:xfrm>
            <a:off x="863802" y="5921050"/>
            <a:ext cx="580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3D3838"/>
                </a:solidFill>
              </a:rPr>
              <a:t>Максим Шардт </a:t>
            </a:r>
            <a:endParaRPr b="1" sz="2400">
              <a:solidFill>
                <a:srgbClr val="3D3838"/>
              </a:solidFill>
            </a:endParaRPr>
          </a:p>
          <a:p>
            <a:pPr indent="0" lvl="0" marL="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3D3838"/>
                </a:solidFill>
              </a:rPr>
              <a:t>гр. 4об_ИВТ-1/21</a:t>
            </a:r>
            <a:endParaRPr b="0" i="0" sz="2400" u="none" cap="none" strike="noStrike"/>
          </a:p>
        </p:txBody>
      </p:sp>
      <p:sp>
        <p:nvSpPr>
          <p:cNvPr id="79" name="Google Shape;79;p1"/>
          <p:cNvSpPr/>
          <p:nvPr/>
        </p:nvSpPr>
        <p:spPr>
          <a:xfrm>
            <a:off x="12802125" y="7467075"/>
            <a:ext cx="1828500" cy="76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/>
          <p:nvPr/>
        </p:nvSpPr>
        <p:spPr>
          <a:xfrm>
            <a:off x="863798" y="613743"/>
            <a:ext cx="11750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направления исследований</a:t>
            </a:r>
            <a:endParaRPr b="0" i="0" sz="4400" u="none" cap="none" strike="noStrike"/>
          </a:p>
        </p:txBody>
      </p:sp>
      <p:sp>
        <p:nvSpPr>
          <p:cNvPr id="86" name="Google Shape;86;p2"/>
          <p:cNvSpPr/>
          <p:nvPr/>
        </p:nvSpPr>
        <p:spPr>
          <a:xfrm>
            <a:off x="863798" y="3458303"/>
            <a:ext cx="61503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Искусственный интеллект и машинное обучение</a:t>
            </a:r>
            <a:endParaRPr b="0" i="0" sz="2200" u="none" cap="none" strike="noStrike"/>
          </a:p>
        </p:txBody>
      </p:sp>
      <p:sp>
        <p:nvSpPr>
          <p:cNvPr id="87" name="Google Shape;87;p2"/>
          <p:cNvSpPr/>
          <p:nvPr/>
        </p:nvSpPr>
        <p:spPr>
          <a:xfrm>
            <a:off x="863798" y="4757023"/>
            <a:ext cx="6150293" cy="740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Анализ соцсетей и Big Data. NLP в лингвистике. Система прогнозирования экономических тенденций.</a:t>
            </a:r>
            <a:endParaRPr b="0" i="0" sz="1900" u="none" cap="none" strike="noStrike"/>
          </a:p>
        </p:txBody>
      </p:sp>
      <p:sp>
        <p:nvSpPr>
          <p:cNvPr id="88" name="Google Shape;88;p2"/>
          <p:cNvSpPr/>
          <p:nvPr/>
        </p:nvSpPr>
        <p:spPr>
          <a:xfrm>
            <a:off x="7623929" y="3458303"/>
            <a:ext cx="5690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Кибербезопасность и защита данных</a:t>
            </a:r>
            <a:endParaRPr b="0" i="0" sz="2200" u="none" cap="none" strike="noStrike"/>
          </a:p>
        </p:txBody>
      </p:sp>
      <p:sp>
        <p:nvSpPr>
          <p:cNvPr id="89" name="Google Shape;89;p2"/>
          <p:cNvSpPr/>
          <p:nvPr/>
        </p:nvSpPr>
        <p:spPr>
          <a:xfrm>
            <a:off x="7623929" y="4757034"/>
            <a:ext cx="61503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Криптографическая защита транзакций. Анализ уязвимостей IoT. Разработка стандартов защиты данных.</a:t>
            </a:r>
            <a:endParaRPr b="0" i="0" sz="1900" u="none" cap="none" strike="noStrike"/>
          </a:p>
        </p:txBody>
      </p:sp>
      <p:sp>
        <p:nvSpPr>
          <p:cNvPr id="90" name="Google Shape;90;p2"/>
          <p:cNvSpPr/>
          <p:nvPr/>
        </p:nvSpPr>
        <p:spPr>
          <a:xfrm>
            <a:off x="12802125" y="7467075"/>
            <a:ext cx="1828500" cy="76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863798" y="668012"/>
            <a:ext cx="10605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Инфраструктура и сотрудничество</a:t>
            </a:r>
            <a:endParaRPr b="0" i="0" sz="4400" u="none" cap="none" strike="noStrike"/>
          </a:p>
        </p:txBody>
      </p:sp>
      <p:pic>
        <p:nvPicPr>
          <p:cNvPr descr="preencoded.png"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798" y="4135874"/>
            <a:ext cx="616982" cy="61698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/>
          <p:nvPr/>
        </p:nvSpPr>
        <p:spPr>
          <a:xfrm>
            <a:off x="1727597" y="4092773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Лаборатории</a:t>
            </a:r>
            <a:endParaRPr b="0" i="0" sz="2200" u="none" cap="none" strike="noStrike"/>
          </a:p>
        </p:txBody>
      </p:sp>
      <p:sp>
        <p:nvSpPr>
          <p:cNvPr id="99" name="Google Shape;99;p3"/>
          <p:cNvSpPr/>
          <p:nvPr/>
        </p:nvSpPr>
        <p:spPr>
          <a:xfrm>
            <a:off x="1727597" y="4591407"/>
            <a:ext cx="5402461" cy="740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Анализа сетевых структур. Центр квантовых коммуникаций.</a:t>
            </a:r>
            <a:endParaRPr b="0" i="0" sz="1900" u="none" cap="none" strike="noStrike"/>
          </a:p>
        </p:txBody>
      </p:sp>
      <p:pic>
        <p:nvPicPr>
          <p:cNvPr descr="preencoded.png"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0223" y="4135874"/>
            <a:ext cx="616982" cy="616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>
            <a:off x="8364022" y="4092773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Партнеры</a:t>
            </a:r>
            <a:endParaRPr b="0" i="0" sz="2200" u="none" cap="none" strike="noStrike"/>
          </a:p>
        </p:txBody>
      </p:sp>
      <p:sp>
        <p:nvSpPr>
          <p:cNvPr id="102" name="Google Shape;102;p3"/>
          <p:cNvSpPr/>
          <p:nvPr/>
        </p:nvSpPr>
        <p:spPr>
          <a:xfrm>
            <a:off x="8364022" y="4591407"/>
            <a:ext cx="5402580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Сбербанк, Яндекс, Ростелеком, Huawei, MIT, CERN.</a:t>
            </a:r>
            <a:endParaRPr b="0" i="0" sz="1900" u="none" cap="none" strike="noStrike"/>
          </a:p>
        </p:txBody>
      </p:sp>
      <p:sp>
        <p:nvSpPr>
          <p:cNvPr id="103" name="Google Shape;103;p3"/>
          <p:cNvSpPr/>
          <p:nvPr/>
        </p:nvSpPr>
        <p:spPr>
          <a:xfrm>
            <a:off x="12802125" y="7467075"/>
            <a:ext cx="1828500" cy="76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973223" y="400835"/>
            <a:ext cx="8367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Значимость и возможности</a:t>
            </a:r>
            <a:endParaRPr b="0" i="0" sz="4400" u="none" cap="none" strike="noStrike"/>
          </a:p>
        </p:txBody>
      </p:sp>
      <p:sp>
        <p:nvSpPr>
          <p:cNvPr id="110" name="Google Shape;110;p4"/>
          <p:cNvSpPr/>
          <p:nvPr/>
        </p:nvSpPr>
        <p:spPr>
          <a:xfrm>
            <a:off x="863798" y="4231600"/>
            <a:ext cx="555308" cy="555308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973217" y="4298930"/>
            <a:ext cx="336471" cy="420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650"/>
              <a:buFont typeface="Montserrat"/>
              <a:buNone/>
            </a:pPr>
            <a:r>
              <a:rPr b="1" i="0" lang="en-US" sz="265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2650" u="none" cap="none" strike="noStrike"/>
          </a:p>
        </p:txBody>
      </p:sp>
      <p:sp>
        <p:nvSpPr>
          <p:cNvPr id="112" name="Google Shape;112;p4"/>
          <p:cNvSpPr/>
          <p:nvPr/>
        </p:nvSpPr>
        <p:spPr>
          <a:xfrm>
            <a:off x="1665923" y="4231600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Вклад в науку</a:t>
            </a:r>
            <a:endParaRPr b="0" i="0" sz="2200" u="none" cap="none" strike="noStrike"/>
          </a:p>
        </p:txBody>
      </p:sp>
      <p:sp>
        <p:nvSpPr>
          <p:cNvPr id="113" name="Google Shape;113;p4"/>
          <p:cNvSpPr/>
          <p:nvPr/>
        </p:nvSpPr>
        <p:spPr>
          <a:xfrm>
            <a:off x="1665923" y="4730234"/>
            <a:ext cx="5525929" cy="740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Публикации в Nature, IEEE. Патенты в области ИИ и блокчейна.</a:t>
            </a:r>
            <a:endParaRPr b="0" i="0" sz="1900" u="none" cap="none" strike="noStrike"/>
          </a:p>
        </p:txBody>
      </p:sp>
      <p:sp>
        <p:nvSpPr>
          <p:cNvPr id="114" name="Google Shape;114;p4"/>
          <p:cNvSpPr/>
          <p:nvPr/>
        </p:nvSpPr>
        <p:spPr>
          <a:xfrm>
            <a:off x="7438668" y="4231600"/>
            <a:ext cx="555308" cy="555308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7548086" y="4298930"/>
            <a:ext cx="336471" cy="420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650"/>
              <a:buFont typeface="Montserrat"/>
              <a:buNone/>
            </a:pPr>
            <a:r>
              <a:rPr b="1" i="0" lang="en-US" sz="265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2650" u="none" cap="none" strike="noStrike"/>
          </a:p>
        </p:txBody>
      </p:sp>
      <p:sp>
        <p:nvSpPr>
          <p:cNvPr id="116" name="Google Shape;116;p4"/>
          <p:cNvSpPr/>
          <p:nvPr/>
        </p:nvSpPr>
        <p:spPr>
          <a:xfrm>
            <a:off x="8240792" y="4231600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Для студентов</a:t>
            </a:r>
            <a:endParaRPr b="0" i="0" sz="2200" u="none" cap="none" strike="noStrike"/>
          </a:p>
        </p:txBody>
      </p:sp>
      <p:sp>
        <p:nvSpPr>
          <p:cNvPr id="117" name="Google Shape;117;p4"/>
          <p:cNvSpPr/>
          <p:nvPr/>
        </p:nvSpPr>
        <p:spPr>
          <a:xfrm>
            <a:off x="8240792" y="4730234"/>
            <a:ext cx="5525929" cy="740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Стажировки в IT-компаниях. Участие в хакатонах и грантах.</a:t>
            </a:r>
            <a:endParaRPr b="0" i="0" sz="1900" u="none" cap="none" strike="noStrike"/>
          </a:p>
        </p:txBody>
      </p:sp>
      <p:sp>
        <p:nvSpPr>
          <p:cNvPr id="118" name="Google Shape;118;p4"/>
          <p:cNvSpPr/>
          <p:nvPr/>
        </p:nvSpPr>
        <p:spPr>
          <a:xfrm>
            <a:off x="12802125" y="7467075"/>
            <a:ext cx="1828500" cy="76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2025-04-16T19:06:30Z</dcterms:created>
  <dc:creator>PptxGenJS</dc:creator>
</cp:coreProperties>
</file>