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5"/>
  </p:notesMasterIdLst>
  <p:sldIdLst>
    <p:sldId id="257" r:id="rId2"/>
    <p:sldId id="639" r:id="rId3"/>
    <p:sldId id="699" r:id="rId4"/>
    <p:sldId id="703" r:id="rId5"/>
    <p:sldId id="700" r:id="rId6"/>
    <p:sldId id="701" r:id="rId7"/>
    <p:sldId id="704" r:id="rId8"/>
    <p:sldId id="719" r:id="rId9"/>
    <p:sldId id="702" r:id="rId10"/>
    <p:sldId id="705" r:id="rId11"/>
    <p:sldId id="706" r:id="rId12"/>
    <p:sldId id="708" r:id="rId13"/>
    <p:sldId id="720" r:id="rId14"/>
    <p:sldId id="721" r:id="rId15"/>
    <p:sldId id="722" r:id="rId16"/>
    <p:sldId id="724" r:id="rId17"/>
    <p:sldId id="723" r:id="rId18"/>
    <p:sldId id="725" r:id="rId19"/>
    <p:sldId id="726" r:id="rId20"/>
    <p:sldId id="709" r:id="rId21"/>
    <p:sldId id="712" r:id="rId22"/>
    <p:sldId id="713" r:id="rId23"/>
    <p:sldId id="714" r:id="rId24"/>
    <p:sldId id="715" r:id="rId25"/>
    <p:sldId id="728" r:id="rId26"/>
    <p:sldId id="716" r:id="rId27"/>
    <p:sldId id="710" r:id="rId28"/>
    <p:sldId id="727" r:id="rId29"/>
    <p:sldId id="717" r:id="rId30"/>
    <p:sldId id="718" r:id="rId31"/>
    <p:sldId id="729" r:id="rId32"/>
    <p:sldId id="698" r:id="rId33"/>
    <p:sldId id="637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00"/>
    <a:srgbClr val="CC3300"/>
    <a:srgbClr val="CCCCFF"/>
    <a:srgbClr val="CCFFFF"/>
    <a:srgbClr val="CC99FF"/>
    <a:srgbClr val="FFFF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9907" autoAdjust="0"/>
  </p:normalViewPr>
  <p:slideViewPr>
    <p:cSldViewPr>
      <p:cViewPr varScale="1">
        <p:scale>
          <a:sx n="100" d="100"/>
          <a:sy n="100" d="100"/>
        </p:scale>
        <p:origin x="97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5AA3925-A4E0-4ABD-82D8-74D959E973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3681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FF01DDD-D352-4A90-9D72-3B9ACBB1D98A}" type="slidenum">
              <a:rPr lang="en-US" altLang="zh-CN"/>
              <a:pPr eaLnBrk="1" hangingPunct="1"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127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DED837-0D9D-40CD-B12A-1F6DEE479D7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177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6DF038-7A9D-4B1C-877F-6BCEBB4797C5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59562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7CD66FB-722F-4BF7-A9F7-EAE484CB3F76}" type="datetime1">
              <a:rPr lang="zh-CN" altLang="en-US" smtClean="0"/>
              <a:pPr eaLnBrk="1" hangingPunct="1">
                <a:spcBef>
                  <a:spcPct val="0"/>
                </a:spcBef>
              </a:pPr>
              <a:t>2023/4/26</a:t>
            </a:fld>
            <a:endParaRPr lang="en-US" altLang="zh-CN"/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E58C7B0-F0E4-466D-BF4A-6EAAFBEC0639}" type="slidenum">
              <a:rPr lang="en-US" altLang="zh-CN"/>
              <a:pPr eaLnBrk="1" hangingPunct="1"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55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 b="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35D9C-0C1A-4099-858F-7510F5F489C9}" type="datetime1">
              <a:rPr lang="zh-CN" altLang="en-US"/>
              <a:pPr>
                <a:defRPr/>
              </a:pPr>
              <a:t>2023/4/26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spcBef>
                <a:spcPct val="0"/>
              </a:spcBef>
              <a:buClrTx/>
              <a:buFontTx/>
              <a:buNone/>
              <a:defRPr dirty="0" smtClean="0"/>
            </a:lvl1pPr>
          </a:lstStyle>
          <a:p>
            <a:r>
              <a:rPr lang="zh-CN" altLang="en-US" dirty="0"/>
              <a:t>计算机网络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A2CF369-7B3C-4635-A998-D0B2ACD801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081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296DC-48CD-410B-861E-90D9F549BF52}" type="datetime1">
              <a:rPr lang="zh-CN" altLang="en-US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spcBef>
                <a:spcPct val="0"/>
              </a:spcBef>
              <a:buClrTx/>
              <a:buFontTx/>
              <a:buNone/>
              <a:defRPr/>
            </a:lvl1pPr>
          </a:lstStyle>
          <a:p>
            <a:r>
              <a:rPr lang="zh-CN" altLang="en-US" dirty="0"/>
              <a:t>计算机网络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4BB3C6-A56F-403C-961A-1AFB2FC59B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29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96227-F544-43EE-A813-4624437A1DC3}" type="datetime1">
              <a:rPr lang="zh-CN" altLang="en-US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spcBef>
                <a:spcPct val="0"/>
              </a:spcBef>
              <a:buClrTx/>
              <a:buFontTx/>
              <a:buNone/>
              <a:defRPr/>
            </a:lvl1pPr>
          </a:lstStyle>
          <a:p>
            <a:r>
              <a:rPr lang="zh-CN" altLang="en-US" dirty="0"/>
              <a:t>计算机网络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DD5446-8EA9-4E91-B539-45FF405EA7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236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19A48-2F2A-437C-8C5C-10F65B58013C}" type="datetime1">
              <a:rPr lang="zh-CN" altLang="en-US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spcBef>
                <a:spcPct val="0"/>
              </a:spcBef>
              <a:buClrTx/>
              <a:buFontTx/>
              <a:buNone/>
              <a:defRPr/>
            </a:lvl1pPr>
          </a:lstStyle>
          <a:p>
            <a:r>
              <a:rPr lang="zh-CN" altLang="en-US" dirty="0"/>
              <a:t>计算机网络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B3A974-BA90-49A5-803A-2797DEF3B9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26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0FA85-0ABD-40C2-83A5-D9EB8DBC9FDB}" type="datetime1">
              <a:rPr lang="zh-CN" altLang="en-US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spcBef>
                <a:spcPct val="0"/>
              </a:spcBef>
              <a:buClrTx/>
              <a:buFontTx/>
              <a:buNone/>
              <a:defRPr/>
            </a:lvl1pPr>
          </a:lstStyle>
          <a:p>
            <a:r>
              <a:rPr lang="zh-CN" altLang="en-US" dirty="0"/>
              <a:t>计算机网络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185491-5157-42A6-845A-9987C885ED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18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1E35-6D89-4E26-9513-E224A69BFF09}" type="datetime1">
              <a:rPr lang="zh-CN" altLang="en-US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0"/>
              </a:spcBef>
              <a:buClrTx/>
              <a:buFontTx/>
              <a:buNone/>
              <a:defRPr/>
            </a:lvl1pPr>
          </a:lstStyle>
          <a:p>
            <a:r>
              <a:rPr lang="zh-CN" altLang="en-US" dirty="0"/>
              <a:t>计算机网络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2C9FE1-6AC5-45E1-9B67-C6C5B5294A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28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C0A2A-A401-48EC-B4AF-74038470B972}" type="datetime1">
              <a:rPr lang="zh-CN" altLang="en-US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spcBef>
                <a:spcPct val="0"/>
              </a:spcBef>
              <a:buClrTx/>
              <a:buFontTx/>
              <a:buNone/>
              <a:defRPr/>
            </a:lvl1pPr>
          </a:lstStyle>
          <a:p>
            <a:r>
              <a:rPr lang="zh-CN" altLang="en-US" dirty="0"/>
              <a:t>计算机网络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DE8095-65CB-4AFA-85D4-EFA4F1B328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395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BEDB0-C213-4943-98F5-4D2B6506C6A0}" type="datetime1">
              <a:rPr lang="zh-CN" altLang="en-US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spcBef>
                <a:spcPct val="0"/>
              </a:spcBef>
              <a:buClrTx/>
              <a:buFontTx/>
              <a:buNone/>
              <a:defRPr/>
            </a:lvl1pPr>
          </a:lstStyle>
          <a:p>
            <a:r>
              <a:rPr lang="zh-CN" altLang="en-US" dirty="0"/>
              <a:t>计算机网络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4864E7-9F1D-49A9-A7E3-E92A0CFB57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23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8486F-F9AE-41F0-8EAF-92C3D4CFE3E4}" type="datetime1">
              <a:rPr lang="zh-CN" altLang="en-US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spcBef>
                <a:spcPct val="0"/>
              </a:spcBef>
              <a:buClrTx/>
              <a:buFontTx/>
              <a:buNone/>
              <a:defRPr/>
            </a:lvl1pPr>
          </a:lstStyle>
          <a:p>
            <a:r>
              <a:rPr lang="zh-CN" altLang="en-US" dirty="0"/>
              <a:t>计算机网络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AC359-C133-473B-B063-91C8FB9092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016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2B702-81F9-4E53-B727-7A427323CAB2}" type="datetime1">
              <a:rPr lang="zh-CN" altLang="en-US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spcBef>
                <a:spcPct val="0"/>
              </a:spcBef>
              <a:buClrTx/>
              <a:buFontTx/>
              <a:buNone/>
              <a:defRPr/>
            </a:lvl1pPr>
          </a:lstStyle>
          <a:p>
            <a:r>
              <a:rPr lang="zh-CN" altLang="en-US" dirty="0"/>
              <a:t>计算机网络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FCF505-79EB-47D5-8BF5-1D6B8F8770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93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E54A4-3A6B-4879-A974-F579D53E04E4}" type="datetime1">
              <a:rPr lang="zh-CN" altLang="en-US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spcBef>
                <a:spcPct val="0"/>
              </a:spcBef>
              <a:buClrTx/>
              <a:buFontTx/>
              <a:buNone/>
              <a:defRPr/>
            </a:lvl1pPr>
          </a:lstStyle>
          <a:p>
            <a:r>
              <a:rPr lang="zh-CN" altLang="en-US" dirty="0"/>
              <a:t>计算机网络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2520AB-B9AA-4E9F-9D67-56E96BBC40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59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15888"/>
            <a:ext cx="80010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196975"/>
            <a:ext cx="8001000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76263" y="1016000"/>
            <a:ext cx="7958137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81750"/>
            <a:ext cx="1981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95FC42C-54CF-412B-AFC2-34A03C29E483}" type="datetime1">
              <a:rPr lang="zh-CN" altLang="en-US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267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200" dirty="0" smtClean="0">
                <a:ea typeface="宋体" pitchFamily="2" charset="-122"/>
              </a:defRPr>
            </a:lvl1pPr>
          </a:lstStyle>
          <a:p>
            <a:r>
              <a:rPr lang="zh-CN" altLang="en-US" dirty="0"/>
              <a:t>计算机网络</a:t>
            </a:r>
          </a:p>
        </p:txBody>
      </p:sp>
      <p:sp>
        <p:nvSpPr>
          <p:cNvPr id="267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1981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30D2F0-D028-4064-9808-2FA7CE7312D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5" r:id="rId2"/>
    <p:sldLayoutId id="2147483936" r:id="rId3"/>
    <p:sldLayoutId id="2147483945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计算机网络实验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663788" y="2852936"/>
            <a:ext cx="38164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sz="3600" b="1" kern="0" dirty="0"/>
              <a:t>实验三：</a:t>
            </a:r>
            <a:r>
              <a:rPr lang="en-US" altLang="zh-CN" sz="3600" b="1" kern="0" dirty="0"/>
              <a:t>VLAN</a:t>
            </a:r>
            <a:endParaRPr lang="zh-CN" altLang="en-US" sz="3600" b="1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基于端口的</a:t>
            </a:r>
            <a:r>
              <a:rPr lang="en-US" altLang="zh-CN"/>
              <a:t>VLAN</a:t>
            </a:r>
            <a:r>
              <a:rPr lang="zh-CN" altLang="en-US"/>
              <a:t>是实现</a:t>
            </a:r>
            <a:r>
              <a:rPr lang="en-US" altLang="zh-CN"/>
              <a:t>VLAN</a:t>
            </a:r>
            <a:r>
              <a:rPr lang="zh-CN" altLang="en-US"/>
              <a:t>的方式之一，它利用交换机的端口进行</a:t>
            </a:r>
            <a:r>
              <a:rPr lang="en-US" altLang="zh-CN"/>
              <a:t>VALN</a:t>
            </a:r>
            <a:r>
              <a:rPr lang="zh-CN" altLang="en-US"/>
              <a:t>的划分。</a:t>
            </a:r>
          </a:p>
          <a:p>
            <a:r>
              <a:rPr lang="zh-CN" altLang="en-US"/>
              <a:t>不同</a:t>
            </a:r>
            <a:r>
              <a:rPr lang="zh-CN" altLang="en-US" dirty="0"/>
              <a:t>链路类型的端口在转发报文时对 </a:t>
            </a:r>
            <a:r>
              <a:rPr lang="en-US" altLang="zh-CN" dirty="0"/>
              <a:t>VLAN Tag </a:t>
            </a:r>
            <a:r>
              <a:rPr lang="zh-CN" altLang="en-US" dirty="0"/>
              <a:t>的处理方式不同：</a:t>
            </a:r>
          </a:p>
          <a:p>
            <a:pPr lvl="1"/>
            <a:r>
              <a:rPr lang="en-US" altLang="zh-CN" dirty="0"/>
              <a:t>Access</a:t>
            </a:r>
            <a:r>
              <a:rPr lang="zh-CN" altLang="en-US" dirty="0"/>
              <a:t>：端口只能发送一个</a:t>
            </a:r>
            <a:r>
              <a:rPr lang="en-US" altLang="zh-CN" dirty="0"/>
              <a:t>VLAN </a:t>
            </a:r>
            <a:r>
              <a:rPr lang="zh-CN" altLang="en-US" dirty="0"/>
              <a:t>的报文，发出去的报文不带</a:t>
            </a:r>
            <a:r>
              <a:rPr lang="en-US" altLang="zh-CN" dirty="0"/>
              <a:t>VLAN Tag</a:t>
            </a:r>
            <a:r>
              <a:rPr lang="zh-CN" altLang="en-US" dirty="0"/>
              <a:t>。一般用于和不能识别</a:t>
            </a:r>
            <a:r>
              <a:rPr lang="en-US" altLang="zh-CN" dirty="0"/>
              <a:t>VLAN Tag </a:t>
            </a:r>
            <a:r>
              <a:rPr lang="zh-CN" altLang="en-US" dirty="0"/>
              <a:t>的用户终端设备相连，或者不需要区分不同</a:t>
            </a:r>
            <a:r>
              <a:rPr lang="en-US" altLang="zh-CN" dirty="0"/>
              <a:t>VLAN </a:t>
            </a:r>
            <a:r>
              <a:rPr lang="zh-CN" altLang="en-US" dirty="0"/>
              <a:t>成员时使用。</a:t>
            </a:r>
          </a:p>
          <a:p>
            <a:pPr lvl="1"/>
            <a:r>
              <a:rPr lang="en-US" altLang="zh-CN" dirty="0"/>
              <a:t>Trunk</a:t>
            </a:r>
            <a:r>
              <a:rPr lang="zh-CN" altLang="en-US" dirty="0"/>
              <a:t>：端口能发送多个</a:t>
            </a:r>
            <a:r>
              <a:rPr lang="en-US" altLang="zh-CN" dirty="0"/>
              <a:t>VLAN </a:t>
            </a:r>
            <a:r>
              <a:rPr lang="zh-CN" altLang="en-US" dirty="0"/>
              <a:t>的报文，发出去的端口缺省</a:t>
            </a:r>
            <a:r>
              <a:rPr lang="en-US" altLang="zh-CN" dirty="0"/>
              <a:t>VLAN </a:t>
            </a:r>
            <a:r>
              <a:rPr lang="zh-CN" altLang="en-US" dirty="0"/>
              <a:t>的报文不带</a:t>
            </a:r>
            <a:r>
              <a:rPr lang="en-US" altLang="zh-CN" dirty="0"/>
              <a:t>VLAN Tag</a:t>
            </a:r>
            <a:r>
              <a:rPr lang="zh-CN" altLang="en-US" dirty="0"/>
              <a:t>，其他</a:t>
            </a:r>
            <a:r>
              <a:rPr lang="en-US" altLang="zh-CN" dirty="0"/>
              <a:t>VLAN </a:t>
            </a:r>
            <a:r>
              <a:rPr lang="zh-CN" altLang="en-US" dirty="0"/>
              <a:t>的报文都必须带</a:t>
            </a:r>
            <a:r>
              <a:rPr lang="en-US" altLang="zh-CN" dirty="0"/>
              <a:t>VLAN Tag</a:t>
            </a:r>
            <a:r>
              <a:rPr lang="zh-CN" altLang="en-US" dirty="0"/>
              <a:t>。通常用于网络传输设备之间的</a:t>
            </a:r>
            <a:r>
              <a:rPr lang="zh-CN" altLang="en-US"/>
              <a:t>互连。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19A48-2F2A-437C-8C5C-10F65B58013C}" type="datetime1">
              <a:rPr lang="zh-CN" altLang="en-US" smtClean="0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974-BA90-49A5-803A-2797DEF3B948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78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配置基于</a:t>
            </a:r>
            <a:r>
              <a:rPr lang="en-US" altLang="zh-CN" dirty="0"/>
              <a:t>Access</a:t>
            </a:r>
            <a:r>
              <a:rPr lang="zh-CN" altLang="en-US" dirty="0"/>
              <a:t>端口的</a:t>
            </a:r>
            <a:r>
              <a:rPr lang="en-US" altLang="zh-CN" dirty="0"/>
              <a:t>VLAN</a:t>
            </a:r>
          </a:p>
          <a:p>
            <a:pPr lvl="1"/>
            <a:r>
              <a:rPr lang="zh-CN" altLang="en-US"/>
              <a:t>进入接口模式</a:t>
            </a:r>
            <a:endParaRPr lang="en-US" altLang="zh-CN" dirty="0"/>
          </a:p>
          <a:p>
            <a:pPr marL="471487" lvl="1" indent="0">
              <a:buNone/>
            </a:pPr>
            <a:r>
              <a:rPr lang="en-US" altLang="zh-CN"/>
              <a:t>interface </a:t>
            </a:r>
            <a:r>
              <a:rPr lang="en-US" altLang="zh-CN">
                <a:solidFill>
                  <a:srgbClr val="0000CC"/>
                </a:solidFill>
              </a:rPr>
              <a:t>interface-type interface-number</a:t>
            </a:r>
          </a:p>
          <a:p>
            <a:pPr lvl="1"/>
            <a:r>
              <a:rPr lang="zh-CN" altLang="en-US"/>
              <a:t>将当前接口加入某个</a:t>
            </a:r>
            <a:r>
              <a:rPr lang="en-US" altLang="zh-CN"/>
              <a:t>VLAN</a:t>
            </a:r>
            <a:endParaRPr lang="en-US" altLang="zh-CN" dirty="0"/>
          </a:p>
          <a:p>
            <a:pPr marL="471487" lvl="1" indent="0">
              <a:buNone/>
            </a:pPr>
            <a:r>
              <a:rPr lang="en-US" altLang="zh-CN"/>
              <a:t>switchport access vlan </a:t>
            </a:r>
            <a:r>
              <a:rPr lang="en-US" altLang="zh-CN">
                <a:solidFill>
                  <a:srgbClr val="0000CC"/>
                </a:solidFill>
              </a:rPr>
              <a:t>vlan-id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19A48-2F2A-437C-8C5C-10F65B58013C}" type="datetime1">
              <a:rPr lang="zh-CN" altLang="en-US" smtClean="0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974-BA90-49A5-803A-2797DEF3B948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01" y="3861048"/>
            <a:ext cx="7991025" cy="180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配置基于</a:t>
            </a:r>
            <a:r>
              <a:rPr lang="en-US" altLang="zh-CN" dirty="0"/>
              <a:t>Trunk</a:t>
            </a:r>
            <a:r>
              <a:rPr lang="zh-CN" altLang="en-US" dirty="0"/>
              <a:t>端口的</a:t>
            </a:r>
            <a:r>
              <a:rPr lang="en-US" altLang="zh-CN" dirty="0"/>
              <a:t>VLAN</a:t>
            </a:r>
          </a:p>
          <a:p>
            <a:pPr lvl="1"/>
            <a:r>
              <a:rPr lang="en-US" altLang="zh-CN" dirty="0"/>
              <a:t>Trunk </a:t>
            </a:r>
            <a:r>
              <a:rPr lang="zh-CN" altLang="en-US" dirty="0"/>
              <a:t>端口可以允许多个</a:t>
            </a:r>
            <a:r>
              <a:rPr lang="en-US" altLang="zh-CN" dirty="0"/>
              <a:t>VLAN </a:t>
            </a:r>
            <a:r>
              <a:rPr lang="zh-CN" altLang="en-US" dirty="0"/>
              <a:t>通过，可以在接口视图下进行配置。</a:t>
            </a:r>
            <a:endParaRPr lang="en-US" altLang="zh-CN" dirty="0"/>
          </a:p>
          <a:p>
            <a:pPr lvl="1"/>
            <a:r>
              <a:rPr lang="zh-CN" altLang="en-US" dirty="0"/>
              <a:t>进入接口视图</a:t>
            </a:r>
            <a:endParaRPr lang="en-US" altLang="zh-CN" dirty="0"/>
          </a:p>
          <a:p>
            <a:pPr marL="471487" lvl="1" indent="0">
              <a:buNone/>
            </a:pPr>
            <a:r>
              <a:rPr lang="en-US" altLang="zh-CN" dirty="0"/>
              <a:t>	interface </a:t>
            </a:r>
            <a:r>
              <a:rPr lang="en-US" altLang="zh-CN" dirty="0">
                <a:solidFill>
                  <a:srgbClr val="0000CC"/>
                </a:solidFill>
              </a:rPr>
              <a:t>interface-type interface-number</a:t>
            </a:r>
          </a:p>
          <a:p>
            <a:pPr lvl="1"/>
            <a:r>
              <a:rPr lang="zh-CN" altLang="en-US" dirty="0"/>
              <a:t>配置端口的链路类型为</a:t>
            </a:r>
            <a:r>
              <a:rPr lang="en-US" altLang="zh-CN" dirty="0"/>
              <a:t>Trunk</a:t>
            </a:r>
            <a:r>
              <a:rPr lang="zh-CN" altLang="en-US" dirty="0"/>
              <a:t>类型</a:t>
            </a:r>
            <a:endParaRPr lang="en-US" altLang="zh-CN" dirty="0"/>
          </a:p>
          <a:p>
            <a:pPr marL="471487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switchport</a:t>
            </a:r>
            <a:r>
              <a:rPr lang="en-US" altLang="zh-CN" dirty="0"/>
              <a:t> mode trunk</a:t>
            </a:r>
          </a:p>
          <a:p>
            <a:pPr lvl="1"/>
            <a:r>
              <a:rPr lang="zh-CN" altLang="en-US" dirty="0"/>
              <a:t>允许指定的</a:t>
            </a:r>
            <a:r>
              <a:rPr lang="en-US" altLang="zh-CN" dirty="0"/>
              <a:t>VLAN</a:t>
            </a:r>
            <a:r>
              <a:rPr lang="zh-CN" altLang="en-US" dirty="0"/>
              <a:t>通过当前</a:t>
            </a:r>
            <a:r>
              <a:rPr lang="en-US" altLang="zh-CN" dirty="0"/>
              <a:t>Trunk</a:t>
            </a:r>
            <a:r>
              <a:rPr lang="zh-CN" altLang="en-US" dirty="0"/>
              <a:t>端口</a:t>
            </a:r>
            <a:endParaRPr lang="en-US" altLang="zh-CN" dirty="0"/>
          </a:p>
          <a:p>
            <a:pPr marL="471487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switchport</a:t>
            </a:r>
            <a:r>
              <a:rPr lang="en-US" altLang="zh-CN" dirty="0"/>
              <a:t> trunk allowed </a:t>
            </a:r>
            <a:r>
              <a:rPr lang="en-US" altLang="zh-CN" dirty="0" err="1"/>
              <a:t>vlan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00CC"/>
                </a:solidFill>
              </a:rPr>
              <a:t>vlan</a:t>
            </a:r>
            <a:r>
              <a:rPr lang="en-US" altLang="zh-CN" dirty="0">
                <a:solidFill>
                  <a:srgbClr val="0000CC"/>
                </a:solidFill>
              </a:rPr>
              <a:t>-id,[</a:t>
            </a:r>
            <a:r>
              <a:rPr lang="en-US" altLang="zh-CN" dirty="0" err="1">
                <a:solidFill>
                  <a:srgbClr val="0000CC"/>
                </a:solidFill>
              </a:rPr>
              <a:t>vlan</a:t>
            </a:r>
            <a:r>
              <a:rPr lang="en-US" altLang="zh-CN" dirty="0">
                <a:solidFill>
                  <a:srgbClr val="0000CC"/>
                </a:solidFill>
              </a:rPr>
              <a:t>-id]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19A48-2F2A-437C-8C5C-10F65B58013C}" type="datetime1">
              <a:rPr lang="zh-CN" altLang="en-US" smtClean="0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974-BA90-49A5-803A-2797DEF3B948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52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Packet tracer</a:t>
            </a:r>
            <a:r>
              <a:rPr lang="zh-CN" altLang="en-US"/>
              <a:t>的运行模式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软件界面的右下角有两个按钮，分别是</a:t>
            </a:r>
            <a:r>
              <a:rPr lang="en-US" altLang="zh-CN"/>
              <a:t>Realtime mode(</a:t>
            </a:r>
            <a:r>
              <a:rPr lang="zh-CN" altLang="en-US"/>
              <a:t>实时模式</a:t>
            </a:r>
            <a:r>
              <a:rPr lang="en-US" altLang="zh-CN"/>
              <a:t>)</a:t>
            </a:r>
            <a:r>
              <a:rPr lang="zh-CN" altLang="en-US"/>
              <a:t>和</a:t>
            </a:r>
            <a:r>
              <a:rPr lang="en-US" altLang="zh-CN"/>
              <a:t>Simulation mode</a:t>
            </a:r>
            <a:r>
              <a:rPr lang="zh-CN" altLang="en-US"/>
              <a:t>（模拟模式）的切换按钮。</a:t>
            </a:r>
            <a:endParaRPr lang="en-US" altLang="zh-CN"/>
          </a:p>
          <a:p>
            <a:pPr lvl="1"/>
            <a:r>
              <a:rPr lang="zh-CN" altLang="en-US"/>
              <a:t>实时模式就是跟真实运行的模式一样。</a:t>
            </a:r>
            <a:endParaRPr lang="en-US" altLang="zh-CN"/>
          </a:p>
          <a:p>
            <a:pPr lvl="1"/>
            <a:r>
              <a:rPr lang="zh-CN" altLang="en-US"/>
              <a:t>模拟模式可以通过生动的动画来表现数据包的传输过程，能很清楚地看到数据包的传输路线，直观地显示了网络数据包的来龙去脉。可以一步一步地传输数据包，传输过程中用户可以详细的分析数据包的内容。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19A48-2F2A-437C-8C5C-10F65B58013C}" type="datetime1">
              <a:rPr lang="zh-CN" altLang="en-US" smtClean="0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974-BA90-49A5-803A-2797DEF3B948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219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196975"/>
            <a:ext cx="2085212" cy="5040313"/>
          </a:xfrm>
        </p:spPr>
        <p:txBody>
          <a:bodyPr/>
          <a:lstStyle/>
          <a:p>
            <a:r>
              <a:rPr lang="zh-CN" altLang="en-US"/>
              <a:t>点击按钮，切换到模拟模式，这时在界面右边会出现一个操作框。模拟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19A48-2F2A-437C-8C5C-10F65B58013C}" type="datetime1">
              <a:rPr lang="zh-CN" altLang="en-US" smtClean="0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974-BA90-49A5-803A-2797DEF3B948}" type="slidenum">
              <a:rPr lang="en-US" altLang="zh-CN" smtClean="0"/>
              <a:pPr/>
              <a:t>14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950" y="792265"/>
            <a:ext cx="6492050" cy="556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196975"/>
            <a:ext cx="4198937" cy="5040313"/>
          </a:xfrm>
        </p:spPr>
        <p:txBody>
          <a:bodyPr/>
          <a:lstStyle/>
          <a:p>
            <a:r>
              <a:rPr lang="zh-CN" altLang="en-US"/>
              <a:t>点击</a:t>
            </a:r>
            <a:r>
              <a:rPr lang="en-US" altLang="zh-CN"/>
              <a:t>Edit Filters (</a:t>
            </a:r>
            <a:r>
              <a:rPr lang="zh-CN" altLang="en-US"/>
              <a:t>编辑过滤器</a:t>
            </a:r>
            <a:r>
              <a:rPr lang="en-US" altLang="zh-CN"/>
              <a:t>)</a:t>
            </a:r>
            <a:r>
              <a:rPr lang="zh-CN" altLang="en-US"/>
              <a:t>，选择需要过滤的数据包。</a:t>
            </a:r>
            <a:endParaRPr lang="en-US" altLang="zh-CN"/>
          </a:p>
          <a:p>
            <a:pPr lvl="1"/>
            <a:r>
              <a:rPr lang="zh-CN" altLang="en-US"/>
              <a:t>如果你只是在动画中想看到</a:t>
            </a:r>
            <a:r>
              <a:rPr lang="en-US" altLang="zh-CN"/>
              <a:t>icmp</a:t>
            </a:r>
            <a:r>
              <a:rPr lang="zh-CN" altLang="en-US"/>
              <a:t>的数据包，那么只需要勾上</a:t>
            </a:r>
            <a:r>
              <a:rPr lang="en-US" altLang="zh-CN"/>
              <a:t>icmp</a:t>
            </a:r>
            <a:r>
              <a:rPr lang="zh-CN" altLang="en-US"/>
              <a:t>。就不会看到其他混淆视线的数据包了。</a:t>
            </a:r>
            <a:endParaRPr lang="en-US" altLang="zh-CN"/>
          </a:p>
          <a:p>
            <a:pPr lvl="1"/>
            <a:r>
              <a:rPr lang="zh-CN" altLang="en-US"/>
              <a:t>可以先选取“</a:t>
            </a:r>
            <a:r>
              <a:rPr lang="en-US" altLang="zh-CN"/>
              <a:t>Show All/None</a:t>
            </a:r>
            <a:r>
              <a:rPr lang="zh-CN" altLang="en-US"/>
              <a:t>”按钮，清空所有协议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19A48-2F2A-437C-8C5C-10F65B58013C}" type="datetime1">
              <a:rPr lang="zh-CN" altLang="en-US" smtClean="0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974-BA90-49A5-803A-2797DEF3B948}" type="slidenum">
              <a:rPr lang="en-US" altLang="zh-CN" smtClean="0"/>
              <a:pPr/>
              <a:t>15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125537"/>
            <a:ext cx="3810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4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19A48-2F2A-437C-8C5C-10F65B58013C}" type="datetime1">
              <a:rPr lang="zh-CN" altLang="en-US" smtClean="0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974-BA90-49A5-803A-2797DEF3B948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161925"/>
            <a:ext cx="81248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196975"/>
            <a:ext cx="3933254" cy="5040313"/>
          </a:xfrm>
        </p:spPr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Packet Tracer</a:t>
            </a:r>
            <a:r>
              <a:rPr lang="zh-CN" altLang="en-US"/>
              <a:t>的工作区执行了一个操作后（例如</a:t>
            </a:r>
            <a:r>
              <a:rPr lang="en-US" altLang="zh-CN"/>
              <a:t>ping</a:t>
            </a:r>
            <a:r>
              <a:rPr lang="zh-CN" altLang="en-US"/>
              <a:t>），网络的运行会暂停，可以使用“</a:t>
            </a:r>
            <a:r>
              <a:rPr lang="en-US" altLang="zh-CN"/>
              <a:t>Capture/forward</a:t>
            </a:r>
            <a:r>
              <a:rPr lang="zh-CN" altLang="en-US"/>
              <a:t>”按钮步进网络的步进。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19A48-2F2A-437C-8C5C-10F65B58013C}" type="datetime1">
              <a:rPr lang="zh-CN" altLang="en-US" smtClean="0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974-BA90-49A5-803A-2797DEF3B948}" type="slidenum">
              <a:rPr lang="en-US" altLang="zh-CN" smtClean="0"/>
              <a:pPr/>
              <a:t>17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825" y="1196975"/>
            <a:ext cx="37528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Event List</a:t>
            </a:r>
            <a:r>
              <a:rPr lang="zh-CN" altLang="en-US"/>
              <a:t>中，会记录所过滤的数据报文，单击</a:t>
            </a:r>
            <a:r>
              <a:rPr lang="en-US" altLang="zh-CN"/>
              <a:t>info</a:t>
            </a:r>
            <a:r>
              <a:rPr lang="zh-CN" altLang="en-US"/>
              <a:t>列，中的色块，会显示出该报文的详细内容。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19A48-2F2A-437C-8C5C-10F65B58013C}" type="datetime1">
              <a:rPr lang="zh-CN" altLang="en-US" smtClean="0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974-BA90-49A5-803A-2797DEF3B948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56839"/>
            <a:ext cx="6626696" cy="416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8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19A48-2F2A-437C-8C5C-10F65B58013C}" type="datetime1">
              <a:rPr lang="zh-CN" altLang="en-US" smtClean="0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974-BA90-49A5-803A-2797DEF3B948}" type="slidenum">
              <a:rPr lang="en-US" altLang="zh-CN" smtClean="0"/>
              <a:pPr/>
              <a:t>19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628650"/>
            <a:ext cx="50482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6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VLAN</a:t>
            </a:r>
            <a:r>
              <a:rPr lang="zh-CN" altLang="en-US" dirty="0"/>
              <a:t>的工作原理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交换机的</a:t>
            </a:r>
            <a:r>
              <a:rPr lang="en-US" altLang="zh-CN" dirty="0"/>
              <a:t>VLAN</a:t>
            </a:r>
            <a:r>
              <a:rPr lang="zh-CN" altLang="en-US" dirty="0"/>
              <a:t>配置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实验内容</a:t>
            </a:r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9E8B75-59F2-47DF-B38D-80D9C07D4BF0}" type="datetime1">
              <a:rPr lang="zh-CN" altLang="en-US" smtClean="0"/>
              <a:pPr eaLnBrk="1" hangingPunct="1"/>
              <a:t>2023/4/26</a:t>
            </a:fld>
            <a:endParaRPr lang="en-US" altLang="zh-CN"/>
          </a:p>
        </p:txBody>
      </p:sp>
      <p:sp>
        <p:nvSpPr>
          <p:cNvPr id="512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计算机网络</a:t>
            </a:r>
          </a:p>
        </p:txBody>
      </p:sp>
      <p:sp>
        <p:nvSpPr>
          <p:cNvPr id="51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7BD292-10B7-4FD8-95B6-EF1878AC2A22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</a:t>
            </a:r>
            <a:r>
              <a:rPr lang="zh-CN" altLang="en-US" dirty="0"/>
              <a:t>，一个交换机内的虚网配置</a:t>
            </a:r>
            <a:endParaRPr lang="en-US" altLang="zh-CN" dirty="0"/>
          </a:p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，跨交换机的的虚网配置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19A48-2F2A-437C-8C5C-10F65B58013C}" type="datetime1">
              <a:rPr lang="zh-CN" altLang="en-US" smtClean="0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974-BA90-49A5-803A-2797DEF3B948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21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实验拓扑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19A48-2F2A-437C-8C5C-10F65B58013C}" type="datetime1">
              <a:rPr lang="zh-CN" altLang="en-US" smtClean="0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974-BA90-49A5-803A-2797DEF3B948}" type="slidenum">
              <a:rPr lang="en-US" altLang="zh-CN" smtClean="0"/>
              <a:pPr/>
              <a:t>21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505"/>
            <a:ext cx="9144000" cy="431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5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en-US" altLang="zh-CN" dirty="0"/>
          </a:p>
          <a:p>
            <a:pPr lvl="1"/>
            <a:r>
              <a:rPr lang="zh-CN" altLang="en-US"/>
              <a:t>将主机</a:t>
            </a:r>
            <a:r>
              <a:rPr lang="en-US" altLang="zh-CN"/>
              <a:t>1</a:t>
            </a:r>
            <a:r>
              <a:rPr lang="zh-CN" altLang="en-US"/>
              <a:t>和主机</a:t>
            </a:r>
            <a:r>
              <a:rPr lang="en-US" altLang="zh-CN"/>
              <a:t>2</a:t>
            </a:r>
            <a:r>
              <a:rPr lang="zh-CN" altLang="en-US"/>
              <a:t>划分</a:t>
            </a:r>
            <a:r>
              <a:rPr lang="zh-CN" altLang="en-US" dirty="0"/>
              <a:t>到一个</a:t>
            </a:r>
            <a:r>
              <a:rPr lang="en-US" altLang="zh-CN" dirty="0"/>
              <a:t>VLAN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/>
              <a:t>将主机</a:t>
            </a:r>
            <a:r>
              <a:rPr lang="en-US" altLang="zh-CN"/>
              <a:t>3</a:t>
            </a:r>
            <a:r>
              <a:rPr lang="zh-CN" altLang="en-US"/>
              <a:t>和主机</a:t>
            </a:r>
            <a:r>
              <a:rPr lang="en-US" altLang="zh-CN"/>
              <a:t>4</a:t>
            </a:r>
            <a:r>
              <a:rPr lang="zh-CN" altLang="en-US"/>
              <a:t>划分</a:t>
            </a:r>
            <a:r>
              <a:rPr lang="zh-CN" altLang="en-US" dirty="0"/>
              <a:t>到一个</a:t>
            </a:r>
            <a:r>
              <a:rPr lang="en-US" altLang="zh-CN" dirty="0"/>
              <a:t>VLAN</a:t>
            </a:r>
            <a:r>
              <a:rPr lang="zh-CN" altLang="en-US" dirty="0"/>
              <a:t>中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19A48-2F2A-437C-8C5C-10F65B58013C}" type="datetime1">
              <a:rPr lang="zh-CN" altLang="en-US" smtClean="0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974-BA90-49A5-803A-2797DEF3B948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8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  <a:endParaRPr lang="en-US" altLang="zh-CN" dirty="0"/>
          </a:p>
          <a:p>
            <a:pPr marL="985837" lvl="1" indent="-514350">
              <a:buFont typeface="+mj-ea"/>
              <a:buAutoNum type="circleNumDbPlain"/>
            </a:pPr>
            <a:r>
              <a:rPr lang="zh-CN" altLang="en-US"/>
              <a:t>在</a:t>
            </a:r>
            <a:r>
              <a:rPr lang="en-US" altLang="zh-CN"/>
              <a:t>Packet Tracer</a:t>
            </a:r>
            <a:r>
              <a:rPr lang="zh-CN" altLang="en-US"/>
              <a:t>的工作区建立网络拓扑，加入一台</a:t>
            </a:r>
            <a:r>
              <a:rPr lang="en-US" altLang="zh-CN"/>
              <a:t>2950-24</a:t>
            </a:r>
            <a:r>
              <a:rPr lang="zh-CN" altLang="en-US"/>
              <a:t>交换机和</a:t>
            </a:r>
            <a:r>
              <a:rPr lang="en-US" altLang="zh-CN"/>
              <a:t>4</a:t>
            </a:r>
            <a:r>
              <a:rPr lang="zh-CN" altLang="en-US"/>
              <a:t>台主机</a:t>
            </a:r>
            <a:endParaRPr lang="en-US" altLang="zh-CN" dirty="0"/>
          </a:p>
          <a:p>
            <a:pPr marL="985837" lvl="1" indent="-514350">
              <a:buFont typeface="+mj-ea"/>
              <a:buAutoNum type="circleNumDbPlain"/>
            </a:pPr>
            <a:r>
              <a:rPr lang="zh-CN" altLang="en-US"/>
              <a:t>将主机</a:t>
            </a:r>
            <a:r>
              <a:rPr lang="en-US" altLang="zh-CN"/>
              <a:t>1</a:t>
            </a:r>
            <a:r>
              <a:rPr lang="zh-CN" altLang="en-US"/>
              <a:t>使用直通线连接到交换机的</a:t>
            </a:r>
            <a:r>
              <a:rPr lang="en-US" altLang="zh-CN"/>
              <a:t>fa0/1</a:t>
            </a:r>
          </a:p>
          <a:p>
            <a:pPr marL="985837" lvl="1" indent="-514350">
              <a:buFont typeface="+mj-ea"/>
              <a:buAutoNum type="circleNumDbPlain"/>
            </a:pPr>
            <a:r>
              <a:rPr lang="zh-CN" altLang="en-US"/>
              <a:t>将主机</a:t>
            </a:r>
            <a:r>
              <a:rPr lang="en-US" altLang="zh-CN"/>
              <a:t>2</a:t>
            </a:r>
            <a:r>
              <a:rPr lang="zh-CN" altLang="en-US"/>
              <a:t>使用直通线连接到交换机的</a:t>
            </a:r>
            <a:r>
              <a:rPr lang="en-US" altLang="zh-CN"/>
              <a:t>fa0/2</a:t>
            </a:r>
          </a:p>
          <a:p>
            <a:pPr marL="985837" lvl="1" indent="-514350">
              <a:buFont typeface="+mj-ea"/>
              <a:buAutoNum type="circleNumDbPlain"/>
            </a:pPr>
            <a:r>
              <a:rPr lang="zh-CN" altLang="en-US"/>
              <a:t>将主机</a:t>
            </a:r>
            <a:r>
              <a:rPr lang="en-US" altLang="zh-CN"/>
              <a:t>3</a:t>
            </a:r>
            <a:r>
              <a:rPr lang="zh-CN" altLang="en-US"/>
              <a:t>使用直通线连接到交换机的</a:t>
            </a:r>
            <a:r>
              <a:rPr lang="en-US" altLang="zh-CN"/>
              <a:t>fa0/3</a:t>
            </a:r>
          </a:p>
          <a:p>
            <a:pPr marL="985837" lvl="1" indent="-514350">
              <a:buFont typeface="+mj-ea"/>
              <a:buAutoNum type="circleNumDbPlain"/>
            </a:pPr>
            <a:r>
              <a:rPr lang="zh-CN" altLang="en-US"/>
              <a:t>将主机</a:t>
            </a:r>
            <a:r>
              <a:rPr lang="en-US" altLang="zh-CN"/>
              <a:t>4</a:t>
            </a:r>
            <a:r>
              <a:rPr lang="zh-CN" altLang="en-US"/>
              <a:t>使用直通线连接到交换机的</a:t>
            </a:r>
            <a:r>
              <a:rPr lang="en-US" altLang="zh-CN"/>
              <a:t>fa0/4</a:t>
            </a:r>
          </a:p>
          <a:p>
            <a:pPr marL="985837" lvl="1" indent="-514350">
              <a:buFont typeface="+mj-ea"/>
              <a:buAutoNum type="circleNumDbPlain"/>
            </a:pPr>
            <a:r>
              <a:rPr lang="zh-CN" altLang="en-US"/>
              <a:t>建立</a:t>
            </a:r>
            <a:r>
              <a:rPr lang="en-US" altLang="zh-CN" dirty="0"/>
              <a:t>VLAN101</a:t>
            </a:r>
            <a:r>
              <a:rPr lang="zh-CN" altLang="en-US"/>
              <a:t>，将</a:t>
            </a:r>
            <a:r>
              <a:rPr lang="en-US" altLang="zh-CN"/>
              <a:t>fa0/1</a:t>
            </a:r>
            <a:r>
              <a:rPr lang="zh-CN" altLang="en-US"/>
              <a:t>和</a:t>
            </a:r>
            <a:r>
              <a:rPr lang="en-US" altLang="zh-CN"/>
              <a:t>fa0/2</a:t>
            </a:r>
            <a:r>
              <a:rPr lang="zh-CN" altLang="en-US"/>
              <a:t>加入</a:t>
            </a:r>
            <a:r>
              <a:rPr lang="zh-CN" altLang="en-US" dirty="0"/>
              <a:t>该</a:t>
            </a:r>
            <a:r>
              <a:rPr lang="en-US" altLang="zh-CN" dirty="0"/>
              <a:t>VLAN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19A48-2F2A-437C-8C5C-10F65B58013C}" type="datetime1">
              <a:rPr lang="zh-CN" altLang="en-US" smtClean="0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974-BA90-49A5-803A-2797DEF3B948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19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85837" lvl="1" indent="-514350">
              <a:buFont typeface="+mj-ea"/>
              <a:buAutoNum type="circleNumDbPlain" startAt="7"/>
            </a:pPr>
            <a:r>
              <a:rPr lang="zh-CN" altLang="en-US" dirty="0"/>
              <a:t>建立</a:t>
            </a:r>
            <a:r>
              <a:rPr lang="en-US" altLang="zh-CN" dirty="0"/>
              <a:t>VLAN102</a:t>
            </a:r>
            <a:r>
              <a:rPr lang="zh-CN" altLang="en-US"/>
              <a:t>，将</a:t>
            </a:r>
            <a:r>
              <a:rPr lang="en-US" altLang="zh-CN"/>
              <a:t>fa0/3</a:t>
            </a:r>
            <a:r>
              <a:rPr lang="zh-CN" altLang="en-US"/>
              <a:t>和</a:t>
            </a:r>
            <a:r>
              <a:rPr lang="en-US" altLang="zh-CN"/>
              <a:t>fa0/4</a:t>
            </a:r>
            <a:r>
              <a:rPr lang="zh-CN" altLang="en-US"/>
              <a:t>加入</a:t>
            </a:r>
            <a:r>
              <a:rPr lang="zh-CN" altLang="en-US" dirty="0"/>
              <a:t>该</a:t>
            </a:r>
            <a:r>
              <a:rPr lang="en-US" altLang="zh-CN" dirty="0"/>
              <a:t>VLAN</a:t>
            </a:r>
          </a:p>
          <a:p>
            <a:pPr marL="985837" lvl="1" indent="-514350">
              <a:buFont typeface="+mj-ea"/>
              <a:buAutoNum type="circleNumDbPlain" startAt="7"/>
            </a:pPr>
            <a:r>
              <a:rPr lang="zh-CN" altLang="en-US"/>
              <a:t>为主机</a:t>
            </a:r>
            <a:r>
              <a:rPr lang="en-US" altLang="zh-CN"/>
              <a:t>1</a:t>
            </a:r>
            <a:r>
              <a:rPr lang="zh-CN" altLang="en-US"/>
              <a:t>的网卡</a:t>
            </a:r>
            <a:r>
              <a:rPr lang="zh-CN" altLang="en-US" dirty="0"/>
              <a:t>配置</a:t>
            </a:r>
            <a:r>
              <a:rPr lang="zh-CN" altLang="en-US"/>
              <a:t>地址</a:t>
            </a:r>
            <a:r>
              <a:rPr lang="en-US" altLang="zh-CN"/>
              <a:t>192.168.1.1/24</a:t>
            </a:r>
            <a:endParaRPr lang="en-US" altLang="zh-CN" dirty="0"/>
          </a:p>
          <a:p>
            <a:pPr marL="985837" lvl="1" indent="-514350">
              <a:buFont typeface="+mj-ea"/>
              <a:buAutoNum type="circleNumDbPlain" startAt="7"/>
            </a:pPr>
            <a:r>
              <a:rPr lang="zh-CN" altLang="en-US"/>
              <a:t>为主机</a:t>
            </a:r>
            <a:r>
              <a:rPr lang="en-US" altLang="zh-CN"/>
              <a:t>2</a:t>
            </a:r>
            <a:r>
              <a:rPr lang="zh-CN" altLang="en-US"/>
              <a:t>的网卡</a:t>
            </a:r>
            <a:r>
              <a:rPr lang="zh-CN" altLang="en-US" dirty="0"/>
              <a:t>配置</a:t>
            </a:r>
            <a:r>
              <a:rPr lang="zh-CN" altLang="en-US"/>
              <a:t>地址</a:t>
            </a:r>
            <a:r>
              <a:rPr lang="en-US" altLang="zh-CN"/>
              <a:t>192.168.1.2/24</a:t>
            </a:r>
            <a:endParaRPr lang="en-US" altLang="zh-CN" dirty="0"/>
          </a:p>
          <a:p>
            <a:pPr marL="985837" lvl="1" indent="-514350">
              <a:buFont typeface="+mj-ea"/>
              <a:buAutoNum type="circleNumDbPlain" startAt="7"/>
            </a:pPr>
            <a:r>
              <a:rPr lang="zh-CN" altLang="en-US"/>
              <a:t>为主机</a:t>
            </a:r>
            <a:r>
              <a:rPr lang="en-US" altLang="zh-CN"/>
              <a:t>3</a:t>
            </a:r>
            <a:r>
              <a:rPr lang="zh-CN" altLang="en-US"/>
              <a:t>的网卡</a:t>
            </a:r>
            <a:r>
              <a:rPr lang="zh-CN" altLang="en-US" dirty="0"/>
              <a:t>配置</a:t>
            </a:r>
            <a:r>
              <a:rPr lang="zh-CN" altLang="en-US"/>
              <a:t>地址</a:t>
            </a:r>
            <a:r>
              <a:rPr lang="en-US" altLang="zh-CN"/>
              <a:t>192.168.2.1/24</a:t>
            </a:r>
            <a:endParaRPr lang="en-US" altLang="zh-CN" dirty="0"/>
          </a:p>
          <a:p>
            <a:pPr marL="985837" lvl="1" indent="-514350">
              <a:buFont typeface="+mj-ea"/>
              <a:buAutoNum type="circleNumDbPlain" startAt="7"/>
            </a:pPr>
            <a:r>
              <a:rPr lang="zh-CN" altLang="en-US"/>
              <a:t>为主机</a:t>
            </a:r>
            <a:r>
              <a:rPr lang="en-US" altLang="zh-CN"/>
              <a:t>4</a:t>
            </a:r>
            <a:r>
              <a:rPr lang="zh-CN" altLang="en-US"/>
              <a:t>的网卡配置地址</a:t>
            </a:r>
            <a:r>
              <a:rPr lang="en-US" altLang="zh-CN"/>
              <a:t>192.168.2.2/24</a:t>
            </a:r>
          </a:p>
          <a:p>
            <a:pPr marL="985837" lvl="1" indent="-514350">
              <a:buFont typeface="+mj-ea"/>
              <a:buAutoNum type="circleNumDbPlain" startAt="7"/>
            </a:pPr>
            <a:r>
              <a:rPr lang="zh-CN" altLang="en-US"/>
              <a:t>转换为</a:t>
            </a:r>
            <a:r>
              <a:rPr lang="en-US" altLang="zh-CN"/>
              <a:t>simulation</a:t>
            </a:r>
            <a:r>
              <a:rPr lang="zh-CN" altLang="en-US"/>
              <a:t>模式，在主机</a:t>
            </a:r>
            <a:r>
              <a:rPr lang="en-US" altLang="zh-CN"/>
              <a:t>1</a:t>
            </a:r>
            <a:r>
              <a:rPr lang="zh-CN" altLang="en-US"/>
              <a:t>上</a:t>
            </a:r>
            <a:r>
              <a:rPr lang="en-US" altLang="zh-CN"/>
              <a:t>ping</a:t>
            </a:r>
            <a:r>
              <a:rPr lang="zh-CN" altLang="en-US"/>
              <a:t>主机</a:t>
            </a:r>
            <a:r>
              <a:rPr lang="en-US" altLang="zh-CN"/>
              <a:t>2</a:t>
            </a:r>
            <a:r>
              <a:rPr lang="zh-CN" altLang="en-US"/>
              <a:t>，查看协议数据单元被转发的过程。</a:t>
            </a:r>
            <a:endParaRPr lang="en-US" altLang="zh-CN"/>
          </a:p>
          <a:p>
            <a:pPr marL="985837" lvl="1" indent="-514350">
              <a:buFont typeface="+mj-ea"/>
              <a:buAutoNum type="circleNumDbPlain" startAt="7"/>
            </a:pPr>
            <a:r>
              <a:rPr lang="zh-CN" altLang="en-US"/>
              <a:t>在查看</a:t>
            </a:r>
            <a:r>
              <a:rPr lang="zh-CN" altLang="en-US" dirty="0"/>
              <a:t>哪些主机之间能够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19A48-2F2A-437C-8C5C-10F65B58013C}" type="datetime1">
              <a:rPr lang="zh-CN" altLang="en-US" smtClean="0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974-BA90-49A5-803A-2797DEF3B948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515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交换机配置</a:t>
            </a:r>
            <a:endParaRPr lang="en-US" altLang="zh-CN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en-US" altLang="zh-CN" sz="1600"/>
              <a:t>Switch(config)#vlan 101</a:t>
            </a:r>
            <a:endParaRPr lang="zh-CN" altLang="zh-CN" sz="1600"/>
          </a:p>
          <a:p>
            <a:pPr marL="0" indent="0">
              <a:buNone/>
            </a:pPr>
            <a:r>
              <a:rPr lang="en-US" altLang="zh-CN" sz="1600"/>
              <a:t>	Switch(config-vlan)#exit</a:t>
            </a:r>
            <a:endParaRPr lang="zh-CN" altLang="zh-CN" sz="1600"/>
          </a:p>
          <a:p>
            <a:pPr marL="0" indent="0">
              <a:buNone/>
            </a:pPr>
            <a:r>
              <a:rPr lang="en-US" altLang="zh-CN" sz="1600"/>
              <a:t>	Switch(config)#vlan 102</a:t>
            </a:r>
            <a:endParaRPr lang="zh-CN" altLang="zh-CN" sz="1600"/>
          </a:p>
          <a:p>
            <a:pPr marL="0" indent="0">
              <a:buNone/>
            </a:pPr>
            <a:r>
              <a:rPr lang="en-US" altLang="zh-CN" sz="1600"/>
              <a:t>	Switch(config-vlan)#exit</a:t>
            </a:r>
            <a:endParaRPr lang="zh-CN" altLang="zh-CN" sz="1600"/>
          </a:p>
          <a:p>
            <a:pPr marL="0" indent="0">
              <a:buNone/>
            </a:pPr>
            <a:r>
              <a:rPr lang="en-US" altLang="zh-CN" sz="1600"/>
              <a:t>	Switch(config)#inter fa 0/1</a:t>
            </a:r>
            <a:endParaRPr lang="zh-CN" altLang="zh-CN" sz="1600"/>
          </a:p>
          <a:p>
            <a:pPr marL="0" indent="0">
              <a:buNone/>
            </a:pPr>
            <a:r>
              <a:rPr lang="en-US" altLang="zh-CN" sz="1600"/>
              <a:t>	Switch(config-if)#switch access vlan 101	Switch(config-if)#exit</a:t>
            </a:r>
            <a:endParaRPr lang="zh-CN" altLang="zh-CN" sz="1600"/>
          </a:p>
          <a:p>
            <a:pPr marL="0" indent="0">
              <a:buNone/>
            </a:pPr>
            <a:r>
              <a:rPr lang="en-US" altLang="zh-CN" sz="1600"/>
              <a:t>	Switch(config)#inter fa 0/2</a:t>
            </a:r>
            <a:endParaRPr lang="zh-CN" altLang="zh-CN" sz="1600"/>
          </a:p>
          <a:p>
            <a:pPr marL="0" indent="0">
              <a:buNone/>
            </a:pPr>
            <a:r>
              <a:rPr lang="en-US" altLang="zh-CN" sz="1600"/>
              <a:t>	Switch(config-if)#switch access vlan 101</a:t>
            </a:r>
            <a:endParaRPr lang="zh-CN" altLang="zh-CN" sz="1600"/>
          </a:p>
          <a:p>
            <a:pPr marL="0" indent="0">
              <a:buNone/>
            </a:pPr>
            <a:r>
              <a:rPr lang="en-US" altLang="zh-CN" sz="1600"/>
              <a:t>	Switch(config-if)#exit</a:t>
            </a:r>
          </a:p>
          <a:p>
            <a:pPr marL="0" indent="0">
              <a:buNone/>
            </a:pPr>
            <a:r>
              <a:rPr lang="en-US" altLang="zh-CN" sz="1600"/>
              <a:t>	Switch(config)#inter fa 0/3</a:t>
            </a:r>
            <a:endParaRPr lang="zh-CN" altLang="zh-CN" sz="1600"/>
          </a:p>
          <a:p>
            <a:pPr marL="0" indent="0">
              <a:buNone/>
            </a:pPr>
            <a:r>
              <a:rPr lang="en-US" altLang="zh-CN" sz="1600"/>
              <a:t>	Switch(config-if)#switch access vlan 102</a:t>
            </a:r>
            <a:endParaRPr lang="zh-CN" altLang="zh-CN" sz="1600"/>
          </a:p>
          <a:p>
            <a:pPr marL="0" indent="0">
              <a:buNone/>
            </a:pPr>
            <a:r>
              <a:rPr lang="en-US" altLang="zh-CN" sz="1600"/>
              <a:t>	Switch(config-if)#exit</a:t>
            </a:r>
            <a:endParaRPr lang="zh-CN" altLang="zh-CN" sz="1600"/>
          </a:p>
          <a:p>
            <a:pPr marL="0" indent="0">
              <a:buNone/>
            </a:pPr>
            <a:r>
              <a:rPr lang="en-US" altLang="zh-CN" sz="1600"/>
              <a:t>	Switch(config)#inter fa 0/4</a:t>
            </a:r>
            <a:endParaRPr lang="zh-CN" altLang="zh-CN" sz="1600"/>
          </a:p>
          <a:p>
            <a:pPr marL="0" indent="0">
              <a:buNone/>
            </a:pPr>
            <a:r>
              <a:rPr lang="en-US" altLang="zh-CN" sz="1600"/>
              <a:t>	Switch(config-if)#switch access vlan 102</a:t>
            </a:r>
            <a:endParaRPr lang="zh-CN" altLang="zh-CN" sz="1600"/>
          </a:p>
          <a:p>
            <a:pPr marL="0" indent="0">
              <a:buNone/>
            </a:pPr>
            <a:r>
              <a:rPr lang="en-US" altLang="zh-CN" sz="1600"/>
              <a:t>	Switch(config-if)#exit</a:t>
            </a:r>
            <a:endParaRPr lang="zh-CN" altLang="zh-CN" sz="1600"/>
          </a:p>
          <a:p>
            <a:pPr marL="0" indent="0">
              <a:buNone/>
            </a:pPr>
            <a:endParaRPr lang="en-US" altLang="zh-CN" sz="18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19A48-2F2A-437C-8C5C-10F65B58013C}" type="datetime1">
              <a:rPr lang="zh-CN" altLang="en-US" smtClean="0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974-BA90-49A5-803A-2797DEF3B948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85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：跨交换机的</a:t>
            </a:r>
            <a:r>
              <a:rPr lang="en-US" altLang="zh-CN" dirty="0"/>
              <a:t>VLAN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en-US" altLang="zh-CN" dirty="0"/>
          </a:p>
          <a:p>
            <a:pPr lvl="1"/>
            <a:r>
              <a:rPr lang="zh-CN" altLang="en-US" dirty="0"/>
              <a:t>在多个交换机上设置多个</a:t>
            </a:r>
            <a:r>
              <a:rPr lang="en-US" altLang="zh-CN" dirty="0"/>
              <a:t>VLAN</a:t>
            </a:r>
            <a:r>
              <a:rPr lang="zh-CN" altLang="en-US" dirty="0"/>
              <a:t>，连接到不同交换机的主机可以配置到同一个</a:t>
            </a:r>
            <a:r>
              <a:rPr lang="en-US" altLang="zh-CN" dirty="0"/>
              <a:t>VLAN</a:t>
            </a:r>
            <a:r>
              <a:rPr lang="zh-CN" altLang="en-US" dirty="0"/>
              <a:t>中。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19A48-2F2A-437C-8C5C-10F65B58013C}" type="datetime1">
              <a:rPr lang="zh-CN" altLang="en-US" smtClean="0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974-BA90-49A5-803A-2797DEF3B948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07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拓扑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19A48-2F2A-437C-8C5C-10F65B58013C}" type="datetime1">
              <a:rPr lang="zh-CN" altLang="en-US" smtClean="0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974-BA90-49A5-803A-2797DEF3B948}" type="slidenum">
              <a:rPr lang="en-US" altLang="zh-CN" smtClean="0"/>
              <a:pPr/>
              <a:t>27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-104196"/>
            <a:ext cx="5110594" cy="683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19A48-2F2A-437C-8C5C-10F65B58013C}" type="datetime1">
              <a:rPr lang="zh-CN" altLang="en-US" smtClean="0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974-BA90-49A5-803A-2797DEF3B948}" type="slidenum">
              <a:rPr lang="en-US" altLang="zh-CN" smtClean="0"/>
              <a:pPr/>
              <a:t>28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72816"/>
            <a:ext cx="627422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endParaRPr lang="en-US" altLang="zh-CN" dirty="0"/>
          </a:p>
          <a:p>
            <a:pPr lvl="1"/>
            <a:r>
              <a:rPr lang="zh-CN" altLang="en-US" dirty="0"/>
              <a:t>按照拓扑将各主机连接到各交换机，其中用一条网线将</a:t>
            </a:r>
            <a:r>
              <a:rPr lang="zh-CN" altLang="en-US" dirty="0">
                <a:solidFill>
                  <a:srgbClr val="0000CC"/>
                </a:solidFill>
              </a:rPr>
              <a:t>交换机</a:t>
            </a:r>
            <a:r>
              <a:rPr lang="en-US" altLang="zh-CN" dirty="0">
                <a:solidFill>
                  <a:srgbClr val="0000CC"/>
                </a:solidFill>
              </a:rPr>
              <a:t>1</a:t>
            </a:r>
            <a:r>
              <a:rPr lang="zh-CN" altLang="en-US" dirty="0">
                <a:solidFill>
                  <a:srgbClr val="0000CC"/>
                </a:solidFill>
              </a:rPr>
              <a:t>的</a:t>
            </a:r>
            <a:r>
              <a:rPr lang="en-US" altLang="zh-CN" dirty="0">
                <a:solidFill>
                  <a:srgbClr val="0000CC"/>
                </a:solidFill>
              </a:rPr>
              <a:t>24</a:t>
            </a:r>
            <a:r>
              <a:rPr lang="zh-CN" altLang="en-US" dirty="0">
                <a:solidFill>
                  <a:srgbClr val="0000CC"/>
                </a:solidFill>
              </a:rPr>
              <a:t>口</a:t>
            </a:r>
            <a:r>
              <a:rPr lang="zh-CN" altLang="en-US" dirty="0"/>
              <a:t>连接到</a:t>
            </a:r>
            <a:r>
              <a:rPr lang="zh-CN" altLang="en-US" dirty="0">
                <a:solidFill>
                  <a:srgbClr val="0000CC"/>
                </a:solidFill>
              </a:rPr>
              <a:t>交换机</a:t>
            </a:r>
            <a:r>
              <a:rPr lang="en-US" altLang="zh-CN" dirty="0">
                <a:solidFill>
                  <a:srgbClr val="0000CC"/>
                </a:solidFill>
              </a:rPr>
              <a:t>2</a:t>
            </a:r>
            <a:r>
              <a:rPr lang="zh-CN" altLang="en-US" dirty="0">
                <a:solidFill>
                  <a:srgbClr val="0000CC"/>
                </a:solidFill>
              </a:rPr>
              <a:t>的</a:t>
            </a:r>
            <a:r>
              <a:rPr lang="en-US" altLang="zh-CN">
                <a:solidFill>
                  <a:srgbClr val="0000CC"/>
                </a:solidFill>
              </a:rPr>
              <a:t>24</a:t>
            </a:r>
            <a:r>
              <a:rPr lang="zh-CN" altLang="en-US">
                <a:solidFill>
                  <a:srgbClr val="0000CC"/>
                </a:solidFill>
              </a:rPr>
              <a:t>口，</a:t>
            </a:r>
            <a:r>
              <a:rPr lang="zh-CN" altLang="en-US">
                <a:solidFill>
                  <a:schemeClr val="accent2"/>
                </a:solidFill>
              </a:rPr>
              <a:t>一定要用交叉线（</a:t>
            </a:r>
            <a:r>
              <a:rPr lang="en-US" altLang="zh-CN">
                <a:solidFill>
                  <a:schemeClr val="accent2"/>
                </a:solidFill>
              </a:rPr>
              <a:t>copper cross-over</a:t>
            </a:r>
            <a:r>
              <a:rPr lang="zh-CN" altLang="en-US">
                <a:solidFill>
                  <a:schemeClr val="accent2"/>
                </a:solidFill>
              </a:rPr>
              <a:t>）。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/>
              <a:t>在</a:t>
            </a:r>
            <a:r>
              <a:rPr lang="zh-CN" altLang="en-US"/>
              <a:t>交换机</a:t>
            </a:r>
            <a:r>
              <a:rPr lang="en-US" altLang="zh-CN"/>
              <a:t>1</a:t>
            </a:r>
            <a:r>
              <a:rPr lang="zh-CN" altLang="en-US"/>
              <a:t>上</a:t>
            </a:r>
            <a:r>
              <a:rPr lang="zh-CN" altLang="en-US" dirty="0"/>
              <a:t>建立</a:t>
            </a:r>
            <a:r>
              <a:rPr lang="en-US" altLang="zh-CN" dirty="0"/>
              <a:t>VLAN101</a:t>
            </a:r>
            <a:r>
              <a:rPr lang="zh-CN" altLang="en-US" dirty="0"/>
              <a:t>、</a:t>
            </a:r>
            <a:r>
              <a:rPr lang="en-US" altLang="zh-CN" dirty="0"/>
              <a:t>VLAN102</a:t>
            </a:r>
            <a:r>
              <a:rPr lang="zh-CN" altLang="en-US" dirty="0"/>
              <a:t>，并</a:t>
            </a:r>
            <a:r>
              <a:rPr lang="zh-CN" altLang="en-US"/>
              <a:t>将主机</a:t>
            </a:r>
            <a:r>
              <a:rPr lang="en-US" altLang="zh-CN"/>
              <a:t>1</a:t>
            </a:r>
            <a:r>
              <a:rPr lang="zh-CN" altLang="en-US"/>
              <a:t>连接的端口和主机</a:t>
            </a:r>
            <a:r>
              <a:rPr lang="en-US" altLang="zh-CN"/>
              <a:t>2</a:t>
            </a:r>
            <a:r>
              <a:rPr lang="zh-CN" altLang="en-US"/>
              <a:t>连接的端口加入</a:t>
            </a:r>
            <a:r>
              <a:rPr lang="zh-CN" altLang="en-US" dirty="0"/>
              <a:t>对应</a:t>
            </a:r>
            <a:r>
              <a:rPr lang="en-US" altLang="zh-CN" dirty="0"/>
              <a:t>VLAN</a:t>
            </a:r>
          </a:p>
          <a:p>
            <a:pPr lvl="1"/>
            <a:r>
              <a:rPr lang="zh-CN" altLang="en-US" dirty="0"/>
              <a:t>在</a:t>
            </a:r>
            <a:r>
              <a:rPr lang="zh-CN" altLang="en-US"/>
              <a:t>交换机</a:t>
            </a:r>
            <a:r>
              <a:rPr lang="en-US" altLang="zh-CN"/>
              <a:t>2</a:t>
            </a:r>
            <a:r>
              <a:rPr lang="zh-CN" altLang="en-US"/>
              <a:t>上</a:t>
            </a:r>
            <a:r>
              <a:rPr lang="zh-CN" altLang="en-US" dirty="0"/>
              <a:t>建立</a:t>
            </a:r>
            <a:r>
              <a:rPr lang="en-US" altLang="zh-CN" dirty="0"/>
              <a:t>VLAN101</a:t>
            </a:r>
            <a:r>
              <a:rPr lang="zh-CN" altLang="en-US" dirty="0"/>
              <a:t>、</a:t>
            </a:r>
            <a:r>
              <a:rPr lang="en-US" altLang="zh-CN" dirty="0"/>
              <a:t>VLAN102</a:t>
            </a:r>
            <a:r>
              <a:rPr lang="zh-CN" altLang="en-US" dirty="0"/>
              <a:t>，并</a:t>
            </a:r>
            <a:r>
              <a:rPr lang="zh-CN" altLang="en-US"/>
              <a:t>将主机</a:t>
            </a:r>
            <a:r>
              <a:rPr lang="en-US" altLang="zh-CN"/>
              <a:t>3</a:t>
            </a:r>
            <a:r>
              <a:rPr lang="zh-CN" altLang="en-US"/>
              <a:t>连接的端口和主机</a:t>
            </a:r>
            <a:r>
              <a:rPr lang="en-US" altLang="zh-CN"/>
              <a:t>4</a:t>
            </a:r>
            <a:r>
              <a:rPr lang="zh-CN" altLang="en-US"/>
              <a:t>连接的端口加入对应</a:t>
            </a:r>
            <a:r>
              <a:rPr lang="en-US" altLang="zh-CN"/>
              <a:t>VLAN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19A48-2F2A-437C-8C5C-10F65B58013C}" type="datetime1">
              <a:rPr lang="zh-CN" altLang="en-US" smtClean="0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974-BA90-49A5-803A-2797DEF3B948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69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VLAN</a:t>
            </a:r>
            <a:r>
              <a:rPr lang="zh-CN" altLang="en-US" dirty="0"/>
              <a:t>的工作原理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重要概念</a:t>
            </a:r>
            <a:endParaRPr lang="en-US" altLang="zh-CN" dirty="0"/>
          </a:p>
          <a:p>
            <a:pPr lvl="1"/>
            <a:r>
              <a:rPr lang="zh-CN" altLang="en-US" dirty="0"/>
              <a:t>冲突域</a:t>
            </a:r>
            <a:endParaRPr lang="en-US" altLang="zh-CN" dirty="0"/>
          </a:p>
          <a:p>
            <a:pPr lvl="1"/>
            <a:r>
              <a:rPr lang="zh-CN" altLang="en-US" dirty="0"/>
              <a:t>广播域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19A48-2F2A-437C-8C5C-10F65B58013C}" type="datetime1">
              <a:rPr lang="zh-CN" altLang="en-US" smtClean="0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974-BA90-49A5-803A-2797DEF3B948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68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在交换机</a:t>
            </a:r>
            <a:r>
              <a:rPr lang="en-US" altLang="zh-CN" dirty="0"/>
              <a:t>1</a:t>
            </a:r>
            <a:r>
              <a:rPr lang="zh-CN" altLang="en-US" dirty="0"/>
              <a:t>上，进入</a:t>
            </a:r>
            <a:r>
              <a:rPr lang="en-US" altLang="zh-CN" dirty="0"/>
              <a:t>24</a:t>
            </a:r>
            <a:r>
              <a:rPr lang="zh-CN" altLang="en-US" dirty="0"/>
              <a:t>端口的接口模式，设置接口为</a:t>
            </a:r>
            <a:r>
              <a:rPr lang="en-US" altLang="zh-CN" dirty="0"/>
              <a:t>Trunk</a:t>
            </a:r>
            <a:r>
              <a:rPr lang="zh-CN" altLang="en-US" dirty="0"/>
              <a:t>类型，然后设置其允许</a:t>
            </a:r>
            <a:r>
              <a:rPr lang="en-US" altLang="zh-CN" dirty="0"/>
              <a:t>vlan101</a:t>
            </a:r>
            <a:r>
              <a:rPr lang="zh-CN" altLang="en-US" dirty="0"/>
              <a:t>和</a:t>
            </a:r>
            <a:r>
              <a:rPr lang="en-US" altLang="zh-CN" dirty="0"/>
              <a:t>VLAN102</a:t>
            </a:r>
            <a:r>
              <a:rPr lang="zh-CN" altLang="en-US" dirty="0"/>
              <a:t>通过。</a:t>
            </a:r>
          </a:p>
          <a:p>
            <a:pPr lvl="1"/>
            <a:r>
              <a:rPr lang="zh-CN" altLang="en-US" dirty="0"/>
              <a:t>在</a:t>
            </a:r>
            <a:r>
              <a:rPr lang="zh-CN" altLang="en-US" dirty="0" smtClean="0"/>
              <a:t>交换机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上</a:t>
            </a:r>
            <a:r>
              <a:rPr lang="zh-CN" altLang="en-US" dirty="0"/>
              <a:t>，进入</a:t>
            </a:r>
            <a:r>
              <a:rPr lang="en-US" altLang="zh-CN" dirty="0"/>
              <a:t>24</a:t>
            </a:r>
            <a:r>
              <a:rPr lang="zh-CN" altLang="en-US" dirty="0"/>
              <a:t>端口的接口模式，设置接口为</a:t>
            </a:r>
            <a:r>
              <a:rPr lang="en-US" altLang="zh-CN" dirty="0"/>
              <a:t>Trunk</a:t>
            </a:r>
            <a:r>
              <a:rPr lang="zh-CN" altLang="en-US" dirty="0"/>
              <a:t>类型，然后设置其允许</a:t>
            </a:r>
            <a:r>
              <a:rPr lang="en-US" altLang="zh-CN" dirty="0"/>
              <a:t>vlan101</a:t>
            </a:r>
            <a:r>
              <a:rPr lang="zh-CN" altLang="en-US" dirty="0"/>
              <a:t>和</a:t>
            </a:r>
            <a:r>
              <a:rPr lang="en-US" altLang="zh-CN" dirty="0"/>
              <a:t>VLAN102</a:t>
            </a:r>
            <a:r>
              <a:rPr lang="zh-CN" altLang="en-US" dirty="0"/>
              <a:t>通过。</a:t>
            </a:r>
            <a:endParaRPr lang="en-US" altLang="zh-CN" dirty="0"/>
          </a:p>
          <a:p>
            <a:pPr lvl="1"/>
            <a:r>
              <a:rPr lang="zh-CN" altLang="en-US" dirty="0"/>
              <a:t>分别为个主机配置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测试：</a:t>
            </a:r>
            <a:endParaRPr lang="en-US" altLang="zh-CN" dirty="0"/>
          </a:p>
          <a:p>
            <a:pPr lvl="2"/>
            <a:r>
              <a:rPr lang="zh-CN" altLang="en-US" dirty="0"/>
              <a:t>要求主机</a:t>
            </a:r>
            <a:r>
              <a:rPr lang="en-US" altLang="zh-CN" dirty="0"/>
              <a:t>1</a:t>
            </a:r>
            <a:r>
              <a:rPr lang="zh-CN" altLang="en-US" dirty="0"/>
              <a:t>能够</a:t>
            </a:r>
            <a:r>
              <a:rPr lang="en-US" altLang="zh-CN" dirty="0"/>
              <a:t>ping</a:t>
            </a:r>
            <a:r>
              <a:rPr lang="zh-CN" altLang="en-US" dirty="0"/>
              <a:t>通主机</a:t>
            </a:r>
            <a:r>
              <a:rPr lang="en-US" altLang="zh-CN" dirty="0"/>
              <a:t>3</a:t>
            </a:r>
          </a:p>
          <a:p>
            <a:pPr lvl="2"/>
            <a:r>
              <a:rPr lang="zh-CN" altLang="en-US" dirty="0"/>
              <a:t>要求主机</a:t>
            </a:r>
            <a:r>
              <a:rPr lang="en-US" altLang="zh-CN" dirty="0"/>
              <a:t>2</a:t>
            </a:r>
            <a:r>
              <a:rPr lang="zh-CN" altLang="en-US" dirty="0"/>
              <a:t>能够</a:t>
            </a:r>
            <a:r>
              <a:rPr lang="en-US" altLang="zh-CN" dirty="0"/>
              <a:t>ping</a:t>
            </a:r>
            <a:r>
              <a:rPr lang="zh-CN" altLang="en-US" dirty="0"/>
              <a:t>通主机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19A48-2F2A-437C-8C5C-10F65B58013C}" type="datetime1">
              <a:rPr lang="zh-CN" altLang="en-US" smtClean="0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974-BA90-49A5-803A-2797DEF3B948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080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1487" lvl="1" indent="0">
              <a:buNone/>
            </a:pPr>
            <a:r>
              <a:rPr lang="en-US" altLang="zh-CN" dirty="0"/>
              <a:t>switch(</a:t>
            </a:r>
            <a:r>
              <a:rPr lang="en-US" altLang="zh-CN" dirty="0" err="1"/>
              <a:t>config</a:t>
            </a:r>
            <a:r>
              <a:rPr lang="en-US" altLang="zh-CN" dirty="0"/>
              <a:t>)#inter </a:t>
            </a:r>
            <a:r>
              <a:rPr lang="en-US" altLang="zh-CN" dirty="0" err="1"/>
              <a:t>fa</a:t>
            </a:r>
            <a:r>
              <a:rPr lang="en-US" altLang="zh-CN" dirty="0"/>
              <a:t> 0/24</a:t>
            </a:r>
          </a:p>
          <a:p>
            <a:pPr marL="471487" lvl="1" indent="0">
              <a:buNone/>
            </a:pPr>
            <a:r>
              <a:rPr lang="en-US" altLang="zh-CN" dirty="0"/>
              <a:t>switch(</a:t>
            </a:r>
            <a:r>
              <a:rPr lang="en-US" altLang="zh-CN" dirty="0" err="1"/>
              <a:t>config</a:t>
            </a:r>
            <a:r>
              <a:rPr lang="en-US" altLang="zh-CN" dirty="0"/>
              <a:t>-if)#switch mode trunk</a:t>
            </a:r>
          </a:p>
          <a:p>
            <a:pPr marL="471487" lvl="1" indent="0">
              <a:buNone/>
            </a:pPr>
            <a:r>
              <a:rPr lang="en-US" altLang="zh-CN" dirty="0"/>
              <a:t>switch(</a:t>
            </a:r>
            <a:r>
              <a:rPr lang="en-US" altLang="zh-CN" dirty="0" err="1"/>
              <a:t>config</a:t>
            </a:r>
            <a:r>
              <a:rPr lang="en-US" altLang="zh-CN" dirty="0"/>
              <a:t>-if)#switch trunk allowed </a:t>
            </a:r>
            <a:r>
              <a:rPr lang="en-US" altLang="zh-CN" dirty="0" err="1"/>
              <a:t>vlan</a:t>
            </a:r>
            <a:r>
              <a:rPr lang="en-US" altLang="zh-CN" dirty="0"/>
              <a:t> 101,102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19A48-2F2A-437C-8C5C-10F65B58013C}" type="datetime1">
              <a:rPr lang="zh-CN" altLang="en-US" smtClean="0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974-BA90-49A5-803A-2797DEF3B948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71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需要交实验报告，提交时间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19A48-2F2A-437C-8C5C-10F65B58013C}" type="datetime1">
              <a:rPr lang="zh-CN" altLang="en-US" smtClean="0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974-BA90-49A5-803A-2797DEF3B948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8409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1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422BB79-A026-4964-87A0-FE42C38F610C}" type="datetime1">
              <a:rPr lang="zh-CN" altLang="en-US" sz="1200" b="0" smtClean="0"/>
              <a:pPr>
                <a:spcBef>
                  <a:spcPct val="0"/>
                </a:spcBef>
                <a:buClrTx/>
                <a:buFontTx/>
                <a:buNone/>
              </a:pPr>
              <a:t>2023/4/26</a:t>
            </a:fld>
            <a:endParaRPr lang="en-US" altLang="zh-CN" sz="1200" b="0"/>
          </a:p>
        </p:txBody>
      </p:sp>
      <p:sp>
        <p:nvSpPr>
          <p:cNvPr id="8195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1200" dirty="0"/>
              <a:t>计算机网络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E9F047-9854-4983-AB21-9EA5EDA1BC0D}" type="slidenum">
              <a:rPr lang="en-US" altLang="zh-CN" sz="1200" b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200" b="0"/>
          </a:p>
        </p:txBody>
      </p:sp>
      <p:pic>
        <p:nvPicPr>
          <p:cNvPr id="168962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1839913"/>
            <a:ext cx="4630737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sz="2800" dirty="0">
                <a:solidFill>
                  <a:srgbClr val="FF0000"/>
                </a:solidFill>
              </a:rPr>
              <a:t>虚拟局域网</a:t>
            </a:r>
            <a:r>
              <a:rPr lang="en-US" altLang="zh-CN" sz="2800" dirty="0">
                <a:solidFill>
                  <a:srgbClr val="FF0000"/>
                </a:solidFill>
              </a:rPr>
              <a:t> VLAN </a:t>
            </a:r>
            <a:r>
              <a:rPr lang="zh-CN" altLang="zh-CN" sz="2800" dirty="0"/>
              <a:t>是由一些局域网网段构成的</a:t>
            </a:r>
            <a:r>
              <a:rPr lang="zh-CN" altLang="zh-CN" sz="2800" dirty="0">
                <a:solidFill>
                  <a:srgbClr val="0000FF"/>
                </a:solidFill>
              </a:rPr>
              <a:t>与物理位置无关的逻辑组，</a:t>
            </a:r>
            <a:r>
              <a:rPr lang="zh-CN" altLang="zh-CN" sz="2800" dirty="0"/>
              <a:t>而这些网段具有某些共同的需求。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r>
              <a:rPr lang="zh-CN" altLang="zh-CN" sz="2800" dirty="0"/>
              <a:t>每一个</a:t>
            </a:r>
            <a:r>
              <a:rPr lang="en-US" altLang="zh-CN" sz="2800" dirty="0"/>
              <a:t> VLAN </a:t>
            </a:r>
            <a:r>
              <a:rPr lang="zh-CN" altLang="zh-CN" sz="2800" dirty="0"/>
              <a:t>的帧都有一个明确的标识符，指明发送这个帧的计算机是属于哪一个</a:t>
            </a:r>
            <a:r>
              <a:rPr lang="en-US" altLang="zh-CN" sz="2800" dirty="0"/>
              <a:t> VLAN</a:t>
            </a:r>
            <a:r>
              <a:rPr lang="zh-CN" altLang="zh-CN" sz="2800" dirty="0"/>
              <a:t>。</a:t>
            </a:r>
          </a:p>
          <a:p>
            <a:pPr>
              <a:lnSpc>
                <a:spcPct val="100000"/>
              </a:lnSpc>
            </a:pPr>
            <a:r>
              <a:rPr lang="zh-CN" altLang="zh-CN" sz="2800" dirty="0"/>
              <a:t>由于虚拟局域网是用户和网络资源的逻辑组合，因此可按照需要将有关设备和资源非常方便地重新组合，使用户从不同的服务器或数据库中存取所需的资源。</a:t>
            </a:r>
            <a:endParaRPr lang="zh-CN" altLang="zh-CN" sz="2800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19A48-2F2A-437C-8C5C-10F65B58013C}" type="datetime1">
              <a:rPr lang="zh-CN" altLang="en-US" smtClean="0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974-BA90-49A5-803A-2797DEF3B948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2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27088" y="545123"/>
            <a:ext cx="7561262" cy="5808785"/>
            <a:chOff x="896012" y="304800"/>
            <a:chExt cx="8191367" cy="6292850"/>
          </a:xfrm>
        </p:grpSpPr>
        <p:sp>
          <p:nvSpPr>
            <p:cNvPr id="475138" name="AutoShape 2"/>
            <p:cNvSpPr>
              <a:spLocks noChangeArrowheads="1"/>
            </p:cNvSpPr>
            <p:nvPr/>
          </p:nvSpPr>
          <p:spPr bwMode="auto">
            <a:xfrm flipH="1">
              <a:off x="896012" y="4111625"/>
              <a:ext cx="8191367" cy="1398588"/>
            </a:xfrm>
            <a:prstGeom prst="cube">
              <a:avLst>
                <a:gd name="adj" fmla="val 9374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39" name="Line 3"/>
            <p:cNvSpPr>
              <a:spLocks noChangeShapeType="1"/>
            </p:cNvSpPr>
            <p:nvPr/>
          </p:nvSpPr>
          <p:spPr bwMode="auto">
            <a:xfrm>
              <a:off x="2435225" y="6208713"/>
              <a:ext cx="789385" cy="0"/>
            </a:xfrm>
            <a:prstGeom prst="line">
              <a:avLst/>
            </a:prstGeom>
            <a:noFill/>
            <a:ln w="762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40" name="AutoShape 4"/>
            <p:cNvSpPr>
              <a:spLocks noChangeArrowheads="1"/>
            </p:cNvSpPr>
            <p:nvPr/>
          </p:nvSpPr>
          <p:spPr bwMode="auto">
            <a:xfrm flipH="1">
              <a:off x="896012" y="2170113"/>
              <a:ext cx="8191367" cy="1397000"/>
            </a:xfrm>
            <a:prstGeom prst="cube">
              <a:avLst>
                <a:gd name="adj" fmla="val 9374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41" name="AutoShape 5"/>
            <p:cNvSpPr>
              <a:spLocks noChangeArrowheads="1"/>
            </p:cNvSpPr>
            <p:nvPr/>
          </p:nvSpPr>
          <p:spPr bwMode="auto">
            <a:xfrm flipH="1">
              <a:off x="976842" y="304800"/>
              <a:ext cx="8029708" cy="1398588"/>
            </a:xfrm>
            <a:prstGeom prst="cube">
              <a:avLst>
                <a:gd name="adj" fmla="val 9374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42" name="Line 6"/>
            <p:cNvSpPr>
              <a:spLocks noChangeShapeType="1"/>
            </p:cNvSpPr>
            <p:nvPr/>
          </p:nvSpPr>
          <p:spPr bwMode="auto">
            <a:xfrm>
              <a:off x="2903008" y="693738"/>
              <a:ext cx="424444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43" name="Line 7"/>
            <p:cNvSpPr>
              <a:spLocks noChangeShapeType="1"/>
            </p:cNvSpPr>
            <p:nvPr/>
          </p:nvSpPr>
          <p:spPr bwMode="auto">
            <a:xfrm>
              <a:off x="3064669" y="849313"/>
              <a:ext cx="255905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44" name="Line 8"/>
            <p:cNvSpPr>
              <a:spLocks noChangeShapeType="1"/>
            </p:cNvSpPr>
            <p:nvPr/>
          </p:nvSpPr>
          <p:spPr bwMode="auto">
            <a:xfrm>
              <a:off x="3224610" y="1003300"/>
              <a:ext cx="56237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45" name="Line 9"/>
            <p:cNvSpPr>
              <a:spLocks noChangeShapeType="1"/>
            </p:cNvSpPr>
            <p:nvPr/>
          </p:nvSpPr>
          <p:spPr bwMode="auto">
            <a:xfrm>
              <a:off x="3224610" y="2946400"/>
              <a:ext cx="56237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46" name="Line 10"/>
            <p:cNvSpPr>
              <a:spLocks noChangeShapeType="1"/>
            </p:cNvSpPr>
            <p:nvPr/>
          </p:nvSpPr>
          <p:spPr bwMode="auto">
            <a:xfrm>
              <a:off x="3064669" y="2713038"/>
              <a:ext cx="283421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47" name="Line 11"/>
            <p:cNvSpPr>
              <a:spLocks noChangeShapeType="1"/>
            </p:cNvSpPr>
            <p:nvPr/>
          </p:nvSpPr>
          <p:spPr bwMode="auto">
            <a:xfrm>
              <a:off x="2823898" y="2479675"/>
              <a:ext cx="430979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48" name="Line 12"/>
            <p:cNvSpPr>
              <a:spLocks noChangeShapeType="1"/>
            </p:cNvSpPr>
            <p:nvPr/>
          </p:nvSpPr>
          <p:spPr bwMode="auto">
            <a:xfrm>
              <a:off x="2983839" y="4732338"/>
              <a:ext cx="152545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49" name="Line 13"/>
            <p:cNvSpPr>
              <a:spLocks noChangeShapeType="1"/>
            </p:cNvSpPr>
            <p:nvPr/>
          </p:nvSpPr>
          <p:spPr bwMode="auto">
            <a:xfrm>
              <a:off x="2983840" y="4887913"/>
              <a:ext cx="80830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50" name="Line 14"/>
            <p:cNvSpPr>
              <a:spLocks noChangeShapeType="1"/>
            </p:cNvSpPr>
            <p:nvPr/>
          </p:nvSpPr>
          <p:spPr bwMode="auto">
            <a:xfrm>
              <a:off x="2605485" y="4422775"/>
              <a:ext cx="4595283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51" name="Line 15"/>
            <p:cNvSpPr>
              <a:spLocks noChangeShapeType="1"/>
            </p:cNvSpPr>
            <p:nvPr/>
          </p:nvSpPr>
          <p:spPr bwMode="auto">
            <a:xfrm>
              <a:off x="2823898" y="4578350"/>
              <a:ext cx="286345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52" name="AutoShape 16"/>
            <p:cNvSpPr>
              <a:spLocks noChangeArrowheads="1"/>
            </p:cNvSpPr>
            <p:nvPr/>
          </p:nvSpPr>
          <p:spPr bwMode="auto">
            <a:xfrm flipH="1">
              <a:off x="1939926" y="4189413"/>
              <a:ext cx="1284685" cy="931862"/>
            </a:xfrm>
            <a:prstGeom prst="cube">
              <a:avLst>
                <a:gd name="adj" fmla="val 28329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以太网</a:t>
              </a:r>
            </a:p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交换机</a:t>
              </a:r>
            </a:p>
          </p:txBody>
        </p:sp>
        <p:sp>
          <p:nvSpPr>
            <p:cNvPr id="475153" name="AutoShape 17"/>
            <p:cNvSpPr>
              <a:spLocks noChangeArrowheads="1"/>
            </p:cNvSpPr>
            <p:nvPr/>
          </p:nvSpPr>
          <p:spPr bwMode="auto">
            <a:xfrm>
              <a:off x="5393267" y="538163"/>
              <a:ext cx="1203854" cy="4583112"/>
            </a:xfrm>
            <a:prstGeom prst="roundRect">
              <a:avLst>
                <a:gd name="adj" fmla="val 50000"/>
              </a:avLst>
            </a:prstGeom>
            <a:solidFill>
              <a:srgbClr val="FFFF00">
                <a:alpha val="49804"/>
              </a:srgbClr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54" name="AutoShape 18"/>
            <p:cNvSpPr>
              <a:spLocks noChangeArrowheads="1"/>
            </p:cNvSpPr>
            <p:nvPr/>
          </p:nvSpPr>
          <p:spPr bwMode="auto">
            <a:xfrm>
              <a:off x="3546211" y="538164"/>
              <a:ext cx="1687116" cy="5127625"/>
            </a:xfrm>
            <a:prstGeom prst="roundRect">
              <a:avLst>
                <a:gd name="adj" fmla="val 50000"/>
              </a:avLst>
            </a:prstGeom>
            <a:solidFill>
              <a:srgbClr val="66FFFF">
                <a:alpha val="49804"/>
              </a:srgbClr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55" name="Text Box 19"/>
            <p:cNvSpPr txBox="1">
              <a:spLocks noChangeArrowheads="1"/>
            </p:cNvSpPr>
            <p:nvPr/>
          </p:nvSpPr>
          <p:spPr bwMode="auto">
            <a:xfrm>
              <a:off x="4158456" y="858839"/>
              <a:ext cx="51264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4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56" name="Text Box 20"/>
            <p:cNvSpPr txBox="1">
              <a:spLocks noChangeArrowheads="1"/>
            </p:cNvSpPr>
            <p:nvPr/>
          </p:nvSpPr>
          <p:spPr bwMode="auto">
            <a:xfrm>
              <a:off x="6117300" y="4457701"/>
              <a:ext cx="50916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57" name="AutoShape 21"/>
            <p:cNvSpPr>
              <a:spLocks noChangeArrowheads="1"/>
            </p:cNvSpPr>
            <p:nvPr/>
          </p:nvSpPr>
          <p:spPr bwMode="auto">
            <a:xfrm>
              <a:off x="6839613" y="382588"/>
              <a:ext cx="1123023" cy="4583112"/>
            </a:xfrm>
            <a:prstGeom prst="roundRect">
              <a:avLst>
                <a:gd name="adj" fmla="val 50000"/>
              </a:avLst>
            </a:prstGeom>
            <a:solidFill>
              <a:srgbClr val="FF66FF">
                <a:alpha val="49804"/>
              </a:srgbClr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58" name="AutoShape 22"/>
            <p:cNvSpPr>
              <a:spLocks noChangeArrowheads="1"/>
            </p:cNvSpPr>
            <p:nvPr/>
          </p:nvSpPr>
          <p:spPr bwMode="auto">
            <a:xfrm flipH="1">
              <a:off x="1939926" y="382588"/>
              <a:ext cx="1284685" cy="931862"/>
            </a:xfrm>
            <a:prstGeom prst="cube">
              <a:avLst>
                <a:gd name="adj" fmla="val 28329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以太网</a:t>
              </a:r>
            </a:p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交换机</a:t>
              </a:r>
            </a:p>
          </p:txBody>
        </p:sp>
        <p:sp>
          <p:nvSpPr>
            <p:cNvPr id="475159" name="Line 23"/>
            <p:cNvSpPr>
              <a:spLocks noChangeShapeType="1"/>
            </p:cNvSpPr>
            <p:nvPr/>
          </p:nvSpPr>
          <p:spPr bwMode="auto">
            <a:xfrm>
              <a:off x="1699154" y="938214"/>
              <a:ext cx="0" cy="5037137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60" name="Line 24"/>
            <p:cNvSpPr>
              <a:spLocks noChangeShapeType="1"/>
            </p:cNvSpPr>
            <p:nvPr/>
          </p:nvSpPr>
          <p:spPr bwMode="auto">
            <a:xfrm>
              <a:off x="1683677" y="927100"/>
              <a:ext cx="497019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61" name="Text Box 25"/>
            <p:cNvSpPr txBox="1">
              <a:spLocks noChangeArrowheads="1"/>
            </p:cNvSpPr>
            <p:nvPr/>
          </p:nvSpPr>
          <p:spPr bwMode="auto">
            <a:xfrm>
              <a:off x="6875727" y="1735139"/>
              <a:ext cx="107529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VLAN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3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62" name="Text Box 26"/>
            <p:cNvSpPr txBox="1">
              <a:spLocks noChangeArrowheads="1"/>
            </p:cNvSpPr>
            <p:nvPr/>
          </p:nvSpPr>
          <p:spPr bwMode="auto">
            <a:xfrm>
              <a:off x="7438100" y="455614"/>
              <a:ext cx="49874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C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3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63" name="Text Box 27"/>
            <p:cNvSpPr txBox="1">
              <a:spLocks noChangeArrowheads="1"/>
            </p:cNvSpPr>
            <p:nvPr/>
          </p:nvSpPr>
          <p:spPr bwMode="auto">
            <a:xfrm>
              <a:off x="5914365" y="735014"/>
              <a:ext cx="50916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3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64" name="Text Box 28"/>
            <p:cNvSpPr txBox="1">
              <a:spLocks noChangeArrowheads="1"/>
            </p:cNvSpPr>
            <p:nvPr/>
          </p:nvSpPr>
          <p:spPr bwMode="auto">
            <a:xfrm>
              <a:off x="3786981" y="1738314"/>
              <a:ext cx="107529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VLAN</a:t>
              </a:r>
              <a:r>
                <a:rPr kumimoji="1" lang="en-US" altLang="zh-CN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65" name="Text Box 29"/>
            <p:cNvSpPr txBox="1">
              <a:spLocks noChangeArrowheads="1"/>
            </p:cNvSpPr>
            <p:nvPr/>
          </p:nvSpPr>
          <p:spPr bwMode="auto">
            <a:xfrm>
              <a:off x="5439701" y="1738314"/>
              <a:ext cx="107529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VLAN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66" name="Text Box 30"/>
            <p:cNvSpPr txBox="1">
              <a:spLocks noChangeArrowheads="1"/>
            </p:cNvSpPr>
            <p:nvPr/>
          </p:nvSpPr>
          <p:spPr bwMode="auto">
            <a:xfrm>
              <a:off x="7482814" y="4160839"/>
              <a:ext cx="49874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C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67" name="Text Box 31"/>
            <p:cNvSpPr txBox="1">
              <a:spLocks noChangeArrowheads="1"/>
            </p:cNvSpPr>
            <p:nvPr/>
          </p:nvSpPr>
          <p:spPr bwMode="auto">
            <a:xfrm>
              <a:off x="4803379" y="4573589"/>
              <a:ext cx="51264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68" name="Text Box 32"/>
            <p:cNvSpPr txBox="1">
              <a:spLocks noChangeArrowheads="1"/>
            </p:cNvSpPr>
            <p:nvPr/>
          </p:nvSpPr>
          <p:spPr bwMode="auto">
            <a:xfrm>
              <a:off x="4108583" y="5018089"/>
              <a:ext cx="51264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69" name="Text Box 33"/>
            <p:cNvSpPr txBox="1">
              <a:spLocks noChangeArrowheads="1"/>
            </p:cNvSpPr>
            <p:nvPr/>
          </p:nvSpPr>
          <p:spPr bwMode="auto">
            <a:xfrm>
              <a:off x="4141258" y="2816227"/>
              <a:ext cx="51264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3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70" name="Text Box 34"/>
            <p:cNvSpPr txBox="1">
              <a:spLocks noChangeArrowheads="1"/>
            </p:cNvSpPr>
            <p:nvPr/>
          </p:nvSpPr>
          <p:spPr bwMode="auto">
            <a:xfrm>
              <a:off x="7510331" y="2301876"/>
              <a:ext cx="49874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C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71" name="Text Box 35"/>
            <p:cNvSpPr txBox="1">
              <a:spLocks noChangeArrowheads="1"/>
            </p:cNvSpPr>
            <p:nvPr/>
          </p:nvSpPr>
          <p:spPr bwMode="auto">
            <a:xfrm>
              <a:off x="6162015" y="2454276"/>
              <a:ext cx="50916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475172" name="Picture 3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042" y="927101"/>
              <a:ext cx="552053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5173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552" y="538164"/>
              <a:ext cx="552054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5174" name="Picture 3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098" y="771526"/>
              <a:ext cx="552053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5175" name="Picture 3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9871" y="2324101"/>
              <a:ext cx="552054" cy="538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5176" name="Picture 4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5187" y="2557463"/>
              <a:ext cx="552053" cy="538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5177" name="Picture 4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042" y="2790826"/>
              <a:ext cx="552053" cy="538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5178" name="Picture 4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042" y="4740276"/>
              <a:ext cx="552053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5179" name="Picture 4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9354" y="4578351"/>
              <a:ext cx="552053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5180" name="Picture 4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3208" y="4422776"/>
              <a:ext cx="552053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5181" name="Picture 4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552" y="4267201"/>
              <a:ext cx="552054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5182" name="AutoShape 46"/>
            <p:cNvSpPr>
              <a:spLocks noChangeArrowheads="1"/>
            </p:cNvSpPr>
            <p:nvPr/>
          </p:nvSpPr>
          <p:spPr bwMode="auto">
            <a:xfrm flipH="1">
              <a:off x="1939926" y="2246313"/>
              <a:ext cx="1284685" cy="933450"/>
            </a:xfrm>
            <a:prstGeom prst="cube">
              <a:avLst>
                <a:gd name="adj" fmla="val 28329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以太网</a:t>
              </a:r>
            </a:p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交换机</a:t>
              </a:r>
            </a:p>
          </p:txBody>
        </p:sp>
        <p:sp>
          <p:nvSpPr>
            <p:cNvPr id="475183" name="Line 47"/>
            <p:cNvSpPr>
              <a:spLocks noChangeShapeType="1"/>
            </p:cNvSpPr>
            <p:nvPr/>
          </p:nvSpPr>
          <p:spPr bwMode="auto">
            <a:xfrm>
              <a:off x="1859095" y="2784475"/>
              <a:ext cx="0" cy="334645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84" name="Line 48"/>
            <p:cNvSpPr>
              <a:spLocks noChangeShapeType="1"/>
            </p:cNvSpPr>
            <p:nvPr/>
          </p:nvSpPr>
          <p:spPr bwMode="auto">
            <a:xfrm>
              <a:off x="1845337" y="2790825"/>
              <a:ext cx="299244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85" name="Line 49"/>
            <p:cNvSpPr>
              <a:spLocks noChangeShapeType="1"/>
            </p:cNvSpPr>
            <p:nvPr/>
          </p:nvSpPr>
          <p:spPr bwMode="auto">
            <a:xfrm>
              <a:off x="2020756" y="4772026"/>
              <a:ext cx="0" cy="1514475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86" name="Line 50"/>
            <p:cNvSpPr>
              <a:spLocks noChangeShapeType="1"/>
            </p:cNvSpPr>
            <p:nvPr/>
          </p:nvSpPr>
          <p:spPr bwMode="auto">
            <a:xfrm>
              <a:off x="2005277" y="4772025"/>
              <a:ext cx="165100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5187" name="AutoShape 51"/>
            <p:cNvSpPr>
              <a:spLocks noChangeArrowheads="1"/>
            </p:cNvSpPr>
            <p:nvPr/>
          </p:nvSpPr>
          <p:spPr bwMode="auto">
            <a:xfrm flipH="1">
              <a:off x="1296723" y="5665788"/>
              <a:ext cx="1286404" cy="931862"/>
            </a:xfrm>
            <a:prstGeom prst="cube">
              <a:avLst>
                <a:gd name="adj" fmla="val 28329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以太网</a:t>
              </a:r>
            </a:p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交换机</a:t>
              </a:r>
            </a:p>
          </p:txBody>
        </p:sp>
      </p:grpSp>
      <p:sp>
        <p:nvSpPr>
          <p:cNvPr id="475188" name="Text Box 52"/>
          <p:cNvSpPr txBox="1">
            <a:spLocks noChangeArrowheads="1"/>
          </p:cNvSpPr>
          <p:nvPr/>
        </p:nvSpPr>
        <p:spPr bwMode="auto">
          <a:xfrm>
            <a:off x="3997757" y="5622682"/>
            <a:ext cx="4966424" cy="774058"/>
          </a:xfrm>
          <a:prstGeom prst="rect">
            <a:avLst/>
          </a:prstGeom>
          <a:solidFill>
            <a:srgbClr val="FFCC66"/>
          </a:solidFill>
          <a:ln>
            <a:solidFill>
              <a:srgbClr val="000099"/>
            </a:solidFill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215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10 </a:t>
            </a:r>
            <a:r>
              <a:rPr lang="zh-CN" altLang="en-US" sz="2215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台计算机划分为三个虚拟局域网：</a:t>
            </a:r>
            <a:endParaRPr lang="en-US" altLang="zh-CN" sz="2215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algn="ctr"/>
            <a:r>
              <a:rPr lang="en-US" altLang="zh-CN" sz="2215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VLAN</a:t>
            </a:r>
            <a:r>
              <a:rPr lang="en-US" altLang="zh-CN" sz="2215" b="1" baseline="-25000" dirty="0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  <a:r>
              <a:rPr lang="en-US" altLang="zh-CN" sz="2215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, VLAN</a:t>
            </a:r>
            <a:r>
              <a:rPr lang="en-US" altLang="zh-CN" sz="2215" b="1" baseline="-25000" dirty="0">
                <a:solidFill>
                  <a:srgbClr val="000099"/>
                </a:solidFill>
                <a:latin typeface="+mn-lt"/>
                <a:ea typeface="黑体" pitchFamily="2" charset="-122"/>
              </a:rPr>
              <a:t>2 </a:t>
            </a:r>
            <a:r>
              <a:rPr lang="zh-CN" altLang="en-US" sz="2215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和 </a:t>
            </a:r>
            <a:r>
              <a:rPr lang="en-US" altLang="zh-CN" sz="2215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VLAN</a:t>
            </a:r>
            <a:r>
              <a:rPr lang="en-US" altLang="zh-CN" sz="2215" b="1" baseline="-25000" dirty="0">
                <a:solidFill>
                  <a:srgbClr val="000099"/>
                </a:solidFill>
                <a:latin typeface="+mn-lt"/>
                <a:ea typeface="黑体" pitchFamily="2" charset="-122"/>
              </a:rPr>
              <a:t>3</a:t>
            </a:r>
            <a:endParaRPr lang="en-US" altLang="zh-CN" sz="2215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4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92" dirty="0"/>
              <a:t>虚拟局域网使用的以太网帧格式</a:t>
            </a:r>
          </a:p>
        </p:txBody>
      </p:sp>
      <p:sp>
        <p:nvSpPr>
          <p:cNvPr id="5" name="矩形 4"/>
          <p:cNvSpPr/>
          <p:nvPr/>
        </p:nvSpPr>
        <p:spPr>
          <a:xfrm>
            <a:off x="1771866" y="5622475"/>
            <a:ext cx="5458891" cy="433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215" b="1" dirty="0">
                <a:latin typeface="+mn-lt"/>
                <a:ea typeface="黑体" pitchFamily="2" charset="-122"/>
              </a:rPr>
              <a:t>插入</a:t>
            </a:r>
            <a:r>
              <a:rPr lang="en-US" altLang="zh-CN" sz="2215" b="1" dirty="0">
                <a:latin typeface="+mn-lt"/>
                <a:ea typeface="黑体" pitchFamily="2" charset="-122"/>
              </a:rPr>
              <a:t> VLAN </a:t>
            </a:r>
            <a:r>
              <a:rPr lang="zh-CN" altLang="zh-CN" sz="2215" b="1" dirty="0">
                <a:latin typeface="+mn-lt"/>
                <a:ea typeface="黑体" pitchFamily="2" charset="-122"/>
              </a:rPr>
              <a:t>标记后变成了</a:t>
            </a:r>
            <a:r>
              <a:rPr lang="en-US" altLang="zh-CN" sz="2215" b="1" dirty="0">
                <a:latin typeface="+mn-lt"/>
                <a:ea typeface="黑体" pitchFamily="2" charset="-122"/>
              </a:rPr>
              <a:t> 802.1Q </a:t>
            </a:r>
            <a:r>
              <a:rPr lang="zh-CN" altLang="zh-CN" sz="2215" b="1" dirty="0">
                <a:latin typeface="+mn-lt"/>
                <a:ea typeface="黑体" pitchFamily="2" charset="-122"/>
              </a:rPr>
              <a:t>帧</a:t>
            </a:r>
            <a:endParaRPr lang="zh-CN" altLang="en-US" sz="2215" b="1" dirty="0">
              <a:latin typeface="+mn-lt"/>
              <a:ea typeface="黑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98383" y="1277024"/>
            <a:ext cx="8261752" cy="4317623"/>
            <a:chOff x="539273" y="1097692"/>
            <a:chExt cx="8950231" cy="4677425"/>
          </a:xfrm>
        </p:grpSpPr>
        <p:grpSp>
          <p:nvGrpSpPr>
            <p:cNvPr id="4" name="组合 3"/>
            <p:cNvGrpSpPr/>
            <p:nvPr/>
          </p:nvGrpSpPr>
          <p:grpSpPr>
            <a:xfrm>
              <a:off x="539273" y="1546339"/>
              <a:ext cx="8950231" cy="4228778"/>
              <a:chOff x="539273" y="1484784"/>
              <a:chExt cx="8950231" cy="4228778"/>
            </a:xfrm>
          </p:grpSpPr>
          <p:sp>
            <p:nvSpPr>
              <p:cNvPr id="45" name="Rectangle 4"/>
              <p:cNvSpPr>
                <a:spLocks noChangeArrowheads="1"/>
              </p:cNvSpPr>
              <p:nvPr/>
            </p:nvSpPr>
            <p:spPr bwMode="auto">
              <a:xfrm>
                <a:off x="539273" y="2030884"/>
                <a:ext cx="1068403" cy="5821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7" tIns="41031" rIns="83527" bIns="41031">
                <a:spAutoFit/>
              </a:bodyPr>
              <a:lstStyle/>
              <a:p>
                <a:pPr algn="ctr" defTabSz="703402">
                  <a:lnSpc>
                    <a:spcPct val="80000"/>
                  </a:lnSpc>
                </a:pPr>
                <a:r>
                  <a:rPr kumimoji="1" lang="zh-CN" altLang="en-US" sz="1846" b="1" dirty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以太网</a:t>
                </a:r>
                <a:endParaRPr kumimoji="1" lang="en-US" altLang="zh-CN" sz="1846" b="1" dirty="0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  <a:p>
                <a:pPr algn="ctr" defTabSz="703402">
                  <a:lnSpc>
                    <a:spcPct val="80000"/>
                  </a:lnSpc>
                </a:pPr>
                <a:r>
                  <a:rPr kumimoji="1" lang="en-US" altLang="zh-CN" sz="1846" b="1" dirty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MAC</a:t>
                </a:r>
                <a:r>
                  <a:rPr kumimoji="1" lang="zh-CN" altLang="en-US" sz="1846" b="1" dirty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帧</a:t>
                </a:r>
              </a:p>
            </p:txBody>
          </p:sp>
          <p:sp>
            <p:nvSpPr>
              <p:cNvPr id="46" name="Rectangle 5"/>
              <p:cNvSpPr>
                <a:spLocks noChangeArrowheads="1"/>
              </p:cNvSpPr>
              <p:nvPr/>
            </p:nvSpPr>
            <p:spPr bwMode="auto">
              <a:xfrm>
                <a:off x="887526" y="1495237"/>
                <a:ext cx="696772" cy="3974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7" tIns="41031" rIns="83527" bIns="41031">
                <a:spAutoFit/>
              </a:bodyPr>
              <a:lstStyle/>
              <a:p>
                <a:pPr defTabSz="703402"/>
                <a:r>
                  <a:rPr kumimoji="1" lang="zh-CN" altLang="en-US" sz="1846" b="1" dirty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字节</a:t>
                </a:r>
                <a:endParaRPr kumimoji="1" lang="en-US" altLang="zh-CN" sz="1846" b="1" dirty="0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7" name="Rectangle 6"/>
              <p:cNvSpPr>
                <a:spLocks noChangeArrowheads="1"/>
              </p:cNvSpPr>
              <p:nvPr/>
            </p:nvSpPr>
            <p:spPr bwMode="auto">
              <a:xfrm>
                <a:off x="1963964" y="1487959"/>
                <a:ext cx="345982" cy="3974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7" tIns="41031" rIns="83527" bIns="41031">
                <a:spAutoFit/>
              </a:bodyPr>
              <a:lstStyle/>
              <a:p>
                <a:pPr defTabSz="703402"/>
                <a:r>
                  <a:rPr kumimoji="1" lang="en-US" altLang="zh-CN" sz="1846" b="1" dirty="0">
                    <a:solidFill>
                      <a:srgbClr val="0000CC"/>
                    </a:solidFill>
                    <a:latin typeface="Tahoma" pitchFamily="34" charset="0"/>
                    <a:ea typeface="黑体" pitchFamily="2" charset="-122"/>
                  </a:rPr>
                  <a:t>6</a:t>
                </a:r>
              </a:p>
            </p:txBody>
          </p:sp>
          <p:sp>
            <p:nvSpPr>
              <p:cNvPr id="48" name="Rectangle 7"/>
              <p:cNvSpPr>
                <a:spLocks noChangeArrowheads="1"/>
              </p:cNvSpPr>
              <p:nvPr/>
            </p:nvSpPr>
            <p:spPr bwMode="auto">
              <a:xfrm>
                <a:off x="3175446" y="1487959"/>
                <a:ext cx="345982" cy="3974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7" tIns="41031" rIns="83527" bIns="41031">
                <a:spAutoFit/>
              </a:bodyPr>
              <a:lstStyle/>
              <a:p>
                <a:pPr defTabSz="703402"/>
                <a:r>
                  <a:rPr kumimoji="1" lang="en-US" altLang="zh-CN" sz="1846" b="1">
                    <a:solidFill>
                      <a:srgbClr val="0000CC"/>
                    </a:solidFill>
                    <a:latin typeface="Tahoma" pitchFamily="34" charset="0"/>
                    <a:ea typeface="黑体" pitchFamily="2" charset="-122"/>
                  </a:rPr>
                  <a:t>6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/>
            </p:nvSpPr>
            <p:spPr bwMode="auto">
              <a:xfrm>
                <a:off x="5537646" y="1487959"/>
                <a:ext cx="345982" cy="3974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7" tIns="41031" rIns="83527" bIns="41031">
                <a:spAutoFit/>
              </a:bodyPr>
              <a:lstStyle/>
              <a:p>
                <a:pPr defTabSz="703402"/>
                <a:r>
                  <a:rPr kumimoji="1" lang="en-US" altLang="zh-CN" sz="1846" b="1">
                    <a:solidFill>
                      <a:srgbClr val="0000CC"/>
                    </a:solidFill>
                    <a:latin typeface="Tahoma" pitchFamily="34" charset="0"/>
                    <a:ea typeface="黑体" pitchFamily="2" charset="-122"/>
                  </a:rPr>
                  <a:t>2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/>
            </p:nvSpPr>
            <p:spPr bwMode="auto">
              <a:xfrm>
                <a:off x="6596895" y="1487959"/>
                <a:ext cx="1521651" cy="3974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7" tIns="41031" rIns="83527" bIns="41031">
                <a:spAutoFit/>
              </a:bodyPr>
              <a:lstStyle/>
              <a:p>
                <a:pPr defTabSz="703402"/>
                <a:r>
                  <a:rPr kumimoji="1" lang="en-US" altLang="zh-CN" sz="1846" b="1" dirty="0">
                    <a:solidFill>
                      <a:srgbClr val="0000CC"/>
                    </a:solidFill>
                    <a:latin typeface="Tahoma" pitchFamily="34" charset="0"/>
                    <a:ea typeface="黑体" pitchFamily="2" charset="-122"/>
                  </a:rPr>
                  <a:t>46 ~ 1500</a:t>
                </a: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/>
            </p:nvSpPr>
            <p:spPr bwMode="auto">
              <a:xfrm>
                <a:off x="8657654" y="1487959"/>
                <a:ext cx="345982" cy="3974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7" tIns="41031" rIns="83527" bIns="41031">
                <a:spAutoFit/>
              </a:bodyPr>
              <a:lstStyle/>
              <a:p>
                <a:pPr defTabSz="703402"/>
                <a:r>
                  <a:rPr kumimoji="1" lang="en-US" altLang="zh-CN" sz="1846" b="1">
                    <a:solidFill>
                      <a:srgbClr val="0000CC"/>
                    </a:solidFill>
                    <a:latin typeface="Tahoma" pitchFamily="34" charset="0"/>
                    <a:ea typeface="黑体" pitchFamily="2" charset="-122"/>
                  </a:rPr>
                  <a:t>4</a:t>
                </a:r>
              </a:p>
            </p:txBody>
          </p:sp>
          <p:sp>
            <p:nvSpPr>
              <p:cNvPr id="52" name="Freeform 11"/>
              <p:cNvSpPr>
                <a:spLocks/>
              </p:cNvSpPr>
              <p:nvPr/>
            </p:nvSpPr>
            <p:spPr bwMode="auto">
              <a:xfrm>
                <a:off x="1564134" y="2555776"/>
                <a:ext cx="6302375" cy="604838"/>
              </a:xfrm>
              <a:custGeom>
                <a:avLst/>
                <a:gdLst>
                  <a:gd name="T0" fmla="*/ 2147483647 w 3970"/>
                  <a:gd name="T1" fmla="*/ 10080633 h 381"/>
                  <a:gd name="T2" fmla="*/ 2147483647 w 3970"/>
                  <a:gd name="T3" fmla="*/ 0 h 381"/>
                  <a:gd name="T4" fmla="*/ 2147483647 w 3970"/>
                  <a:gd name="T5" fmla="*/ 960181119 h 381"/>
                  <a:gd name="T6" fmla="*/ 0 w 3970"/>
                  <a:gd name="T7" fmla="*/ 960181119 h 381"/>
                  <a:gd name="T8" fmla="*/ 2147483647 w 3970"/>
                  <a:gd name="T9" fmla="*/ 10080633 h 3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70" h="381">
                    <a:moveTo>
                      <a:pt x="1543" y="4"/>
                    </a:moveTo>
                    <a:lnTo>
                      <a:pt x="2242" y="0"/>
                    </a:lnTo>
                    <a:lnTo>
                      <a:pt x="3970" y="381"/>
                    </a:lnTo>
                    <a:lnTo>
                      <a:pt x="0" y="381"/>
                    </a:lnTo>
                    <a:lnTo>
                      <a:pt x="1543" y="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00"/>
                  </a:gs>
                  <a:gs pos="100000">
                    <a:srgbClr val="CCFF99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Rectangle 13"/>
              <p:cNvSpPr>
                <a:spLocks noChangeArrowheads="1"/>
              </p:cNvSpPr>
              <p:nvPr/>
            </p:nvSpPr>
            <p:spPr bwMode="auto">
              <a:xfrm>
                <a:off x="6329238" y="4519573"/>
                <a:ext cx="3016250" cy="6899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3527" tIns="41031" rIns="83527" bIns="41031">
                <a:spAutoFit/>
              </a:bodyPr>
              <a:lstStyle/>
              <a:p>
                <a:pPr algn="ctr" defTabSz="703402"/>
                <a:r>
                  <a:rPr lang="en-US" altLang="zh-CN" b="1" dirty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VLAN</a:t>
                </a:r>
                <a:r>
                  <a:rPr lang="zh-CN" altLang="zh-CN" b="1" dirty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标识符</a:t>
                </a:r>
                <a:endParaRPr lang="en-US" altLang="zh-CN" b="1" dirty="0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  <a:p>
                <a:pPr algn="ctr" defTabSz="703402"/>
                <a:r>
                  <a:rPr kumimoji="1" lang="en-US" altLang="zh-CN" b="1" dirty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12 </a:t>
                </a:r>
                <a:r>
                  <a:rPr kumimoji="1" lang="zh-CN" altLang="en-US" b="1" dirty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位</a:t>
                </a:r>
                <a:r>
                  <a:rPr kumimoji="1" lang="en-US" altLang="zh-CN" b="1" dirty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 (4096</a:t>
                </a:r>
                <a:r>
                  <a:rPr kumimoji="1" lang="zh-CN" altLang="en-US" b="1" dirty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个</a:t>
                </a:r>
                <a:r>
                  <a:rPr kumimoji="1" lang="en-US" altLang="zh-CN" b="1" dirty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VLAN)</a:t>
                </a:r>
              </a:p>
            </p:txBody>
          </p:sp>
          <p:sp>
            <p:nvSpPr>
              <p:cNvPr id="55" name="Rectangle 14"/>
              <p:cNvSpPr>
                <a:spLocks noChangeArrowheads="1"/>
              </p:cNvSpPr>
              <p:nvPr/>
            </p:nvSpPr>
            <p:spPr bwMode="auto">
              <a:xfrm>
                <a:off x="4318447" y="1484784"/>
                <a:ext cx="345982" cy="3974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7" tIns="41031" rIns="83527" bIns="41031">
                <a:spAutoFit/>
              </a:bodyPr>
              <a:lstStyle/>
              <a:p>
                <a:pPr defTabSz="703402"/>
                <a:r>
                  <a:rPr kumimoji="1" lang="en-US" altLang="zh-CN" sz="1846" b="1">
                    <a:solidFill>
                      <a:srgbClr val="0000CC"/>
                    </a:solidFill>
                    <a:latin typeface="Tahoma" pitchFamily="34" charset="0"/>
                    <a:ea typeface="黑体" pitchFamily="2" charset="-122"/>
                  </a:rPr>
                  <a:t>4</a:t>
                </a:r>
              </a:p>
            </p:txBody>
          </p:sp>
          <p:sp>
            <p:nvSpPr>
              <p:cNvPr id="59" name="Rectangle 18"/>
              <p:cNvSpPr>
                <a:spLocks noChangeArrowheads="1"/>
              </p:cNvSpPr>
              <p:nvPr/>
            </p:nvSpPr>
            <p:spPr bwMode="auto">
              <a:xfrm>
                <a:off x="3248393" y="4447565"/>
                <a:ext cx="1441768" cy="6899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7" tIns="41031" rIns="83527" bIns="41031">
                <a:spAutoFit/>
              </a:bodyPr>
              <a:lstStyle/>
              <a:p>
                <a:pPr algn="ctr" defTabSz="703402"/>
                <a:r>
                  <a:rPr kumimoji="1" lang="zh-CN" altLang="en-US" b="1" dirty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用户优先级</a:t>
                </a:r>
                <a:endParaRPr kumimoji="1" lang="en-US" altLang="zh-CN" b="1" dirty="0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  <a:p>
                <a:pPr algn="ctr" defTabSz="703402"/>
                <a:r>
                  <a:rPr kumimoji="1" lang="en-US" altLang="zh-CN" b="1" dirty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3 </a:t>
                </a:r>
                <a:r>
                  <a:rPr kumimoji="1" lang="zh-CN" altLang="en-US" b="1" dirty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位</a:t>
                </a:r>
                <a:endParaRPr kumimoji="1" lang="en-US" altLang="zh-CN" b="1" dirty="0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" name="Rectangle 21"/>
              <p:cNvSpPr>
                <a:spLocks noChangeArrowheads="1"/>
              </p:cNvSpPr>
              <p:nvPr/>
            </p:nvSpPr>
            <p:spPr bwMode="auto">
              <a:xfrm>
                <a:off x="3943524" y="5023629"/>
                <a:ext cx="2867505" cy="6899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7" tIns="41031" rIns="83527" bIns="41031">
                <a:spAutoFit/>
              </a:bodyPr>
              <a:lstStyle/>
              <a:p>
                <a:pPr algn="ctr" defTabSz="703402"/>
                <a:r>
                  <a:rPr lang="zh-CN" altLang="zh-CN" b="1" dirty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规范格式指示符</a:t>
                </a:r>
                <a:r>
                  <a:rPr kumimoji="1" lang="en-US" altLang="zh-CN" b="1" dirty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( CFI )</a:t>
                </a:r>
              </a:p>
              <a:p>
                <a:pPr algn="ctr" defTabSz="703402"/>
                <a:r>
                  <a:rPr kumimoji="1" lang="en-US" altLang="zh-CN" b="1" dirty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1 </a:t>
                </a:r>
                <a:r>
                  <a:rPr kumimoji="1" lang="zh-CN" altLang="en-US" b="1" dirty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位</a:t>
                </a:r>
                <a:r>
                  <a:rPr kumimoji="1" lang="en-US" altLang="zh-CN" b="1" dirty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 </a:t>
                </a:r>
              </a:p>
            </p:txBody>
          </p:sp>
          <p:sp>
            <p:nvSpPr>
              <p:cNvPr id="63" name="Rectangle 22"/>
              <p:cNvSpPr>
                <a:spLocks noChangeArrowheads="1"/>
              </p:cNvSpPr>
              <p:nvPr/>
            </p:nvSpPr>
            <p:spPr bwMode="auto">
              <a:xfrm>
                <a:off x="1590900" y="1869976"/>
                <a:ext cx="1197196" cy="685800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03402"/>
                <a:r>
                  <a:rPr kumimoji="1" lang="zh-CN" altLang="en-US" sz="1846" b="1" dirty="0">
                    <a:solidFill>
                      <a:srgbClr val="000099"/>
                    </a:solidFill>
                    <a:ea typeface="黑体" pitchFamily="2" charset="-122"/>
                  </a:rPr>
                  <a:t>目地地址</a:t>
                </a:r>
              </a:p>
            </p:txBody>
          </p:sp>
          <p:sp>
            <p:nvSpPr>
              <p:cNvPr id="64" name="Rectangle 23"/>
              <p:cNvSpPr>
                <a:spLocks noChangeArrowheads="1"/>
              </p:cNvSpPr>
              <p:nvPr/>
            </p:nvSpPr>
            <p:spPr bwMode="auto">
              <a:xfrm>
                <a:off x="2788096" y="1869976"/>
                <a:ext cx="1143000" cy="685800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03402"/>
                <a:r>
                  <a:rPr kumimoji="1" lang="zh-CN" altLang="en-US" sz="1846" b="1" dirty="0">
                    <a:solidFill>
                      <a:srgbClr val="000099"/>
                    </a:solidFill>
                    <a:ea typeface="黑体" pitchFamily="2" charset="-122"/>
                  </a:rPr>
                  <a:t>源地址</a:t>
                </a:r>
              </a:p>
            </p:txBody>
          </p:sp>
          <p:sp>
            <p:nvSpPr>
              <p:cNvPr id="65" name="Rectangle 24"/>
              <p:cNvSpPr>
                <a:spLocks noChangeArrowheads="1"/>
              </p:cNvSpPr>
              <p:nvPr/>
            </p:nvSpPr>
            <p:spPr bwMode="auto">
              <a:xfrm>
                <a:off x="3931096" y="1869976"/>
                <a:ext cx="1219200" cy="68580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ea typeface="宋体" pitchFamily="2" charset="-122"/>
                  </a:rPr>
                  <a:t>802.1Q</a:t>
                </a:r>
              </a:p>
              <a:p>
                <a:pPr algn="ctr"/>
                <a:r>
                  <a:rPr lang="en-US" altLang="zh-CN" b="1">
                    <a:ea typeface="宋体" pitchFamily="2" charset="-122"/>
                  </a:rPr>
                  <a:t>tag</a:t>
                </a:r>
              </a:p>
            </p:txBody>
          </p:sp>
          <p:sp>
            <p:nvSpPr>
              <p:cNvPr id="66" name="Rectangle 25"/>
              <p:cNvSpPr>
                <a:spLocks noChangeArrowheads="1"/>
              </p:cNvSpPr>
              <p:nvPr/>
            </p:nvSpPr>
            <p:spPr bwMode="auto">
              <a:xfrm>
                <a:off x="5150296" y="1869976"/>
                <a:ext cx="1291208" cy="685800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03402"/>
                <a:r>
                  <a:rPr kumimoji="1" lang="zh-CN" altLang="en-US" sz="1846" b="1" dirty="0">
                    <a:solidFill>
                      <a:srgbClr val="000099"/>
                    </a:solidFill>
                    <a:ea typeface="黑体" pitchFamily="2" charset="-122"/>
                  </a:rPr>
                  <a:t>长度</a:t>
                </a:r>
                <a:r>
                  <a:rPr kumimoji="1" lang="en-US" altLang="zh-CN" sz="1846" b="1" dirty="0">
                    <a:solidFill>
                      <a:srgbClr val="000099"/>
                    </a:solidFill>
                    <a:ea typeface="黑体" pitchFamily="2" charset="-122"/>
                  </a:rPr>
                  <a:t>/</a:t>
                </a:r>
                <a:r>
                  <a:rPr kumimoji="1" lang="zh-CN" altLang="en-US" sz="1846" b="1" dirty="0">
                    <a:solidFill>
                      <a:srgbClr val="000099"/>
                    </a:solidFill>
                    <a:ea typeface="黑体" pitchFamily="2" charset="-122"/>
                  </a:rPr>
                  <a:t>类型</a:t>
                </a:r>
              </a:p>
            </p:txBody>
          </p:sp>
          <p:sp>
            <p:nvSpPr>
              <p:cNvPr id="67" name="Rectangle 26"/>
              <p:cNvSpPr>
                <a:spLocks noChangeArrowheads="1"/>
              </p:cNvSpPr>
              <p:nvPr/>
            </p:nvSpPr>
            <p:spPr bwMode="auto">
              <a:xfrm>
                <a:off x="6441504" y="1869976"/>
                <a:ext cx="1828800" cy="6858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zh-CN" altLang="en-US" sz="1846" b="1" dirty="0">
                    <a:solidFill>
                      <a:srgbClr val="000099"/>
                    </a:solidFill>
                    <a:ea typeface="黑体" pitchFamily="2" charset="-122"/>
                  </a:rPr>
                  <a:t>数      据</a:t>
                </a:r>
              </a:p>
            </p:txBody>
          </p:sp>
          <p:sp>
            <p:nvSpPr>
              <p:cNvPr id="68" name="Rectangle 27"/>
              <p:cNvSpPr>
                <a:spLocks noChangeArrowheads="1"/>
              </p:cNvSpPr>
              <p:nvPr/>
            </p:nvSpPr>
            <p:spPr bwMode="auto">
              <a:xfrm>
                <a:off x="8270304" y="1869976"/>
                <a:ext cx="1219200" cy="685800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846" b="1" dirty="0">
                    <a:solidFill>
                      <a:srgbClr val="000099"/>
                    </a:solidFill>
                  </a:rPr>
                  <a:t>FCS</a:t>
                </a:r>
              </a:p>
            </p:txBody>
          </p:sp>
          <p:sp>
            <p:nvSpPr>
              <p:cNvPr id="74" name="Rectangle 33"/>
              <p:cNvSpPr>
                <a:spLocks noChangeArrowheads="1"/>
              </p:cNvSpPr>
              <p:nvPr/>
            </p:nvSpPr>
            <p:spPr bwMode="auto">
              <a:xfrm>
                <a:off x="2864768" y="2815431"/>
                <a:ext cx="934685" cy="3974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7" tIns="41031" rIns="83527" bIns="41031">
                <a:spAutoFit/>
              </a:bodyPr>
              <a:lstStyle/>
              <a:p>
                <a:pPr defTabSz="703402"/>
                <a:r>
                  <a:rPr kumimoji="1" lang="en-US" altLang="zh-CN" sz="1846" b="1" dirty="0">
                    <a:solidFill>
                      <a:srgbClr val="CC0000"/>
                    </a:solidFill>
                    <a:latin typeface="Tahoma" pitchFamily="34" charset="0"/>
                    <a:ea typeface="黑体" pitchFamily="2" charset="-122"/>
                  </a:rPr>
                  <a:t>2 </a:t>
                </a:r>
                <a:r>
                  <a:rPr kumimoji="1" lang="zh-CN" altLang="en-US" sz="1846" b="1" dirty="0">
                    <a:solidFill>
                      <a:srgbClr val="CC0000"/>
                    </a:solidFill>
                    <a:latin typeface="Tahoma" pitchFamily="34" charset="0"/>
                    <a:ea typeface="黑体" pitchFamily="2" charset="-122"/>
                  </a:rPr>
                  <a:t>字节</a:t>
                </a:r>
                <a:endParaRPr kumimoji="1" lang="en-US" altLang="zh-CN" sz="1846" b="1" dirty="0">
                  <a:solidFill>
                    <a:srgbClr val="CC0000"/>
                  </a:solidFill>
                  <a:latin typeface="Tahoma" pitchFamily="34" charset="0"/>
                  <a:ea typeface="黑体" pitchFamily="2" charset="-122"/>
                </a:endParaRPr>
              </a:p>
            </p:txBody>
          </p:sp>
          <p:sp>
            <p:nvSpPr>
              <p:cNvPr id="75" name="Rectangle 34"/>
              <p:cNvSpPr>
                <a:spLocks noChangeArrowheads="1"/>
              </p:cNvSpPr>
              <p:nvPr/>
            </p:nvSpPr>
            <p:spPr bwMode="auto">
              <a:xfrm>
                <a:off x="5743434" y="2815431"/>
                <a:ext cx="934685" cy="3974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7" tIns="41031" rIns="83527" bIns="41031">
                <a:spAutoFit/>
              </a:bodyPr>
              <a:lstStyle/>
              <a:p>
                <a:pPr defTabSz="703402"/>
                <a:r>
                  <a:rPr kumimoji="1" lang="en-US" altLang="zh-CN" sz="1846" b="1" dirty="0">
                    <a:solidFill>
                      <a:srgbClr val="CC0000"/>
                    </a:solidFill>
                    <a:latin typeface="Tahoma" pitchFamily="34" charset="0"/>
                    <a:ea typeface="黑体" pitchFamily="2" charset="-122"/>
                  </a:rPr>
                  <a:t>2 </a:t>
                </a:r>
                <a:r>
                  <a:rPr kumimoji="1" lang="zh-CN" altLang="en-US" sz="1846" b="1" dirty="0">
                    <a:solidFill>
                      <a:srgbClr val="CC0000"/>
                    </a:solidFill>
                    <a:latin typeface="Tahoma" pitchFamily="34" charset="0"/>
                    <a:ea typeface="黑体" pitchFamily="2" charset="-122"/>
                  </a:rPr>
                  <a:t>字节</a:t>
                </a:r>
                <a:endParaRPr kumimoji="1" lang="en-US" altLang="zh-CN" sz="1846" b="1" dirty="0">
                  <a:solidFill>
                    <a:srgbClr val="CC0000"/>
                  </a:solidFill>
                  <a:latin typeface="Tahoma" pitchFamily="34" charset="0"/>
                  <a:ea typeface="黑体" pitchFamily="2" charset="-122"/>
                </a:endParaRPr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1568896" y="3165376"/>
                <a:ext cx="6296025" cy="1133647"/>
                <a:chOff x="1568896" y="3165376"/>
                <a:chExt cx="6296025" cy="1133647"/>
              </a:xfrm>
            </p:grpSpPr>
            <p:sp>
              <p:nvSpPr>
                <p:cNvPr id="44" name="Rectangle 3"/>
                <p:cNvSpPr>
                  <a:spLocks noChangeArrowheads="1"/>
                </p:cNvSpPr>
                <p:nvPr/>
              </p:nvSpPr>
              <p:spPr bwMode="auto">
                <a:xfrm>
                  <a:off x="1568896" y="3165376"/>
                  <a:ext cx="6286500" cy="1066800"/>
                </a:xfrm>
                <a:prstGeom prst="rect">
                  <a:avLst/>
                </a:prstGeom>
                <a:solidFill>
                  <a:srgbClr val="CCFF99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 sz="1477"/>
                </a:p>
              </p:txBody>
            </p:sp>
            <p:sp>
              <p:nvSpPr>
                <p:cNvPr id="53" name="Line 12"/>
                <p:cNvSpPr>
                  <a:spLocks noChangeShapeType="1"/>
                </p:cNvSpPr>
                <p:nvPr/>
              </p:nvSpPr>
              <p:spPr bwMode="auto">
                <a:xfrm>
                  <a:off x="4816921" y="3165376"/>
                  <a:ext cx="0" cy="10668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77"/>
                </a:p>
              </p:txBody>
            </p:sp>
            <p:sp>
              <p:nvSpPr>
                <p:cNvPr id="56" name="Line 15"/>
                <p:cNvSpPr>
                  <a:spLocks noChangeShapeType="1"/>
                </p:cNvSpPr>
                <p:nvPr/>
              </p:nvSpPr>
              <p:spPr bwMode="auto">
                <a:xfrm>
                  <a:off x="1568896" y="3645024"/>
                  <a:ext cx="629602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77"/>
                </a:p>
              </p:txBody>
            </p:sp>
            <p:sp>
              <p:nvSpPr>
                <p:cNvPr id="57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5534470" y="3645024"/>
                  <a:ext cx="3175" cy="58715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77"/>
                </a:p>
              </p:txBody>
            </p:sp>
            <p:sp>
              <p:nvSpPr>
                <p:cNvPr id="58" name="Line 17"/>
                <p:cNvSpPr>
                  <a:spLocks noChangeShapeType="1"/>
                </p:cNvSpPr>
                <p:nvPr/>
              </p:nvSpPr>
              <p:spPr bwMode="auto">
                <a:xfrm>
                  <a:off x="5321746" y="3645024"/>
                  <a:ext cx="0" cy="58715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77"/>
                </a:p>
              </p:txBody>
            </p:sp>
            <p:sp>
              <p:nvSpPr>
                <p:cNvPr id="6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288704" y="3212976"/>
                  <a:ext cx="2158924" cy="4077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r>
                    <a:rPr lang="en-US" altLang="zh-CN" sz="1846" b="1" dirty="0">
                      <a:latin typeface="Tahoma" pitchFamily="34" charset="0"/>
                    </a:rPr>
                    <a:t>802.1Q</a:t>
                  </a:r>
                  <a:r>
                    <a:rPr lang="zh-CN" altLang="en-US" sz="1846" b="1" dirty="0">
                      <a:latin typeface="Tahoma" pitchFamily="34" charset="0"/>
                    </a:rPr>
                    <a:t>标记类型</a:t>
                  </a:r>
                  <a:endParaRPr lang="en-US" altLang="zh-CN" sz="1846" b="1" dirty="0">
                    <a:latin typeface="Tahoma" pitchFamily="34" charset="0"/>
                  </a:endParaRPr>
                </a:p>
              </p:txBody>
            </p:sp>
            <p:sp>
              <p:nvSpPr>
                <p:cNvPr id="7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590898" y="3645024"/>
                  <a:ext cx="3226021" cy="653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/>
                  <a:r>
                    <a:rPr lang="en-US" altLang="zh-CN" sz="1846" b="1" dirty="0">
                      <a:latin typeface="Tahoma" pitchFamily="34" charset="0"/>
                    </a:rPr>
                    <a:t>0</a:t>
                  </a:r>
                  <a:r>
                    <a:rPr lang="en-US" altLang="zh-CN" sz="1477" b="1" dirty="0">
                      <a:latin typeface="Tahoma" pitchFamily="34" charset="0"/>
                    </a:rPr>
                    <a:t>X</a:t>
                  </a:r>
                  <a:r>
                    <a:rPr lang="en-US" altLang="zh-CN" sz="1846" b="1" dirty="0">
                      <a:latin typeface="Tahoma" pitchFamily="34" charset="0"/>
                    </a:rPr>
                    <a:t>8100</a:t>
                  </a:r>
                </a:p>
                <a:p>
                  <a:pPr algn="ctr"/>
                  <a:r>
                    <a:rPr kumimoji="1" lang="en-US" altLang="zh-CN" sz="1477" b="1" dirty="0">
                      <a:solidFill>
                        <a:srgbClr val="000099"/>
                      </a:solidFill>
                      <a:ea typeface="黑体" pitchFamily="2" charset="-122"/>
                    </a:rPr>
                    <a:t>(1 0 0 0 0 0 0 1  0 0 0 0 0 0 0 0)</a:t>
                  </a:r>
                  <a:endParaRPr lang="en-US" altLang="zh-CN" sz="1477" b="1" dirty="0">
                    <a:latin typeface="Tahoma" pitchFamily="34" charset="0"/>
                  </a:endParaRPr>
                </a:p>
              </p:txBody>
            </p:sp>
            <p:sp>
              <p:nvSpPr>
                <p:cNvPr id="71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736976" y="3717032"/>
                  <a:ext cx="677616" cy="4077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r>
                    <a:rPr lang="en-US" altLang="zh-CN" sz="1846" b="1" dirty="0">
                      <a:latin typeface="Tahoma" pitchFamily="34" charset="0"/>
                    </a:rPr>
                    <a:t>PRI</a:t>
                  </a:r>
                </a:p>
              </p:txBody>
            </p:sp>
            <p:sp>
              <p:nvSpPr>
                <p:cNvPr id="7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5985754" y="3717032"/>
                  <a:ext cx="1287158" cy="4077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r>
                    <a:rPr lang="en-US" altLang="zh-CN" sz="1846" b="1" dirty="0">
                      <a:latin typeface="Tahoma" pitchFamily="34" charset="0"/>
                    </a:rPr>
                    <a:t>VLAN ID</a:t>
                  </a:r>
                </a:p>
              </p:txBody>
            </p:sp>
            <p:sp>
              <p:nvSpPr>
                <p:cNvPr id="76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921696" y="3212976"/>
                  <a:ext cx="2695600" cy="4077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/>
                  <a:r>
                    <a:rPr lang="en-US" altLang="zh-CN" sz="1846" b="1" dirty="0">
                      <a:latin typeface="Tahoma" pitchFamily="34" charset="0"/>
                    </a:rPr>
                    <a:t>TCI (</a:t>
                  </a:r>
                  <a:r>
                    <a:rPr lang="zh-CN" altLang="en-US" sz="1846" b="1" dirty="0">
                      <a:latin typeface="Tahoma" pitchFamily="34" charset="0"/>
                    </a:rPr>
                    <a:t>标记控制信息</a:t>
                  </a:r>
                  <a:r>
                    <a:rPr lang="en-US" altLang="zh-CN" sz="1846" b="1" dirty="0">
                      <a:latin typeface="Tahoma" pitchFamily="34" charset="0"/>
                    </a:rPr>
                    <a:t>)</a:t>
                  </a:r>
                </a:p>
              </p:txBody>
            </p:sp>
          </p:grpSp>
          <p:sp>
            <p:nvSpPr>
              <p:cNvPr id="61" name="Line 20"/>
              <p:cNvSpPr>
                <a:spLocks noChangeShapeType="1"/>
              </p:cNvSpPr>
              <p:nvPr/>
            </p:nvSpPr>
            <p:spPr bwMode="auto">
              <a:xfrm flipV="1">
                <a:off x="5150296" y="4084190"/>
                <a:ext cx="286544" cy="939438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32"/>
              <p:cNvSpPr>
                <a:spLocks noChangeShapeType="1"/>
              </p:cNvSpPr>
              <p:nvPr/>
            </p:nvSpPr>
            <p:spPr bwMode="auto">
              <a:xfrm flipH="1" flipV="1">
                <a:off x="7308304" y="4015517"/>
                <a:ext cx="381000" cy="533400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19"/>
              <p:cNvSpPr>
                <a:spLocks noChangeShapeType="1"/>
              </p:cNvSpPr>
              <p:nvPr/>
            </p:nvSpPr>
            <p:spPr bwMode="auto">
              <a:xfrm flipV="1">
                <a:off x="4540696" y="4077071"/>
                <a:ext cx="439882" cy="442501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568624" y="1097692"/>
              <a:ext cx="7920880" cy="459036"/>
              <a:chOff x="1568624" y="1097692"/>
              <a:chExt cx="7920880" cy="459036"/>
            </a:xfrm>
          </p:grpSpPr>
          <p:cxnSp>
            <p:nvCxnSpPr>
              <p:cNvPr id="80" name="直接连接符 43"/>
              <p:cNvCxnSpPr>
                <a:cxnSpLocks noChangeShapeType="1"/>
              </p:cNvCxnSpPr>
              <p:nvPr/>
            </p:nvCxnSpPr>
            <p:spPr bwMode="auto">
              <a:xfrm>
                <a:off x="1568624" y="1313334"/>
                <a:ext cx="792088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 type="triangle" w="med" len="lg"/>
                <a:tailEnd type="triangle" w="med" len="lg"/>
              </a:ln>
            </p:spPr>
          </p:cxnSp>
          <p:sp>
            <p:nvSpPr>
              <p:cNvPr id="81" name="Rectangle 50"/>
              <p:cNvSpPr>
                <a:spLocks noChangeArrowheads="1"/>
              </p:cNvSpPr>
              <p:nvPr/>
            </p:nvSpPr>
            <p:spPr bwMode="auto">
              <a:xfrm>
                <a:off x="4625330" y="1097692"/>
                <a:ext cx="1846392" cy="459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3527" tIns="41031" rIns="83527" bIns="41031">
                <a:spAutoFit/>
              </a:bodyPr>
              <a:lstStyle/>
              <a:p>
                <a:pPr defTabSz="703402" eaLnBrk="0" hangingPunct="0"/>
                <a:r>
                  <a:rPr lang="en-US" altLang="zh-CN" sz="2215" b="1" dirty="0"/>
                  <a:t>802.1Q </a:t>
                </a:r>
                <a:r>
                  <a:rPr lang="zh-CN" altLang="en-US" sz="2215" b="1" dirty="0"/>
                  <a:t>帧</a:t>
                </a:r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7178644" y="2830780"/>
            <a:ext cx="1965356" cy="1228541"/>
          </a:xfrm>
          <a:prstGeom prst="rect">
            <a:avLst/>
          </a:prstGeom>
          <a:solidFill>
            <a:srgbClr val="FF66FF"/>
          </a:solidFill>
        </p:spPr>
        <p:txBody>
          <a:bodyPr wrap="square">
            <a:spAutoFit/>
          </a:bodyPr>
          <a:lstStyle/>
          <a:p>
            <a:r>
              <a:rPr lang="zh-CN" altLang="zh-CN" sz="1846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以太网</a:t>
            </a:r>
            <a:r>
              <a:rPr lang="en-US" altLang="zh-CN" sz="1846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MAC </a:t>
            </a:r>
            <a:r>
              <a:rPr lang="zh-CN" altLang="en-US" sz="1846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帧</a:t>
            </a:r>
            <a:r>
              <a:rPr lang="zh-CN" altLang="zh-CN" sz="1846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的最大帧长从原来的</a:t>
            </a:r>
            <a:r>
              <a:rPr lang="en-US" altLang="zh-CN" sz="1846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1518 </a:t>
            </a:r>
            <a:r>
              <a:rPr lang="zh-CN" altLang="zh-CN" sz="1846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字节变为</a:t>
            </a:r>
            <a:r>
              <a:rPr lang="en-US" altLang="zh-CN" sz="1846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1522</a:t>
            </a:r>
            <a:r>
              <a:rPr lang="zh-CN" altLang="zh-CN" sz="1846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字节</a:t>
            </a:r>
            <a:r>
              <a:rPr lang="zh-CN" altLang="en-US" sz="1846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8614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VLAN </a:t>
            </a:r>
            <a:r>
              <a:rPr lang="zh-CN" altLang="en-US" dirty="0"/>
              <a:t>的优点如下：</a:t>
            </a:r>
          </a:p>
          <a:p>
            <a:pPr lvl="1"/>
            <a:r>
              <a:rPr lang="zh-CN" altLang="en-US" dirty="0"/>
              <a:t>限制广播域。广播域被限制在一个 </a:t>
            </a:r>
            <a:r>
              <a:rPr lang="en-US" altLang="zh-CN" dirty="0"/>
              <a:t>VLAN </a:t>
            </a:r>
            <a:r>
              <a:rPr lang="zh-CN" altLang="en-US" dirty="0"/>
              <a:t>内，节省了带宽，提高了网络处理能力。</a:t>
            </a:r>
          </a:p>
          <a:p>
            <a:pPr lvl="1"/>
            <a:r>
              <a:rPr lang="zh-CN" altLang="en-US" dirty="0"/>
              <a:t>增强局域网的安全性。</a:t>
            </a:r>
            <a:r>
              <a:rPr lang="en-US" altLang="zh-CN" dirty="0"/>
              <a:t>VLAN </a:t>
            </a:r>
            <a:r>
              <a:rPr lang="zh-CN" altLang="en-US" dirty="0"/>
              <a:t>间的二层报文是相互隔离的，即一个</a:t>
            </a:r>
            <a:r>
              <a:rPr lang="en-US" altLang="zh-CN" dirty="0"/>
              <a:t>VLAN </a:t>
            </a:r>
            <a:r>
              <a:rPr lang="zh-CN" altLang="en-US" dirty="0"/>
              <a:t>内的主机不能和其他</a:t>
            </a:r>
            <a:r>
              <a:rPr lang="en-US" altLang="zh-CN" dirty="0"/>
              <a:t>VLAN </a:t>
            </a:r>
            <a:r>
              <a:rPr lang="zh-CN" altLang="en-US" dirty="0"/>
              <a:t>内的主机直接通信，如果不同</a:t>
            </a:r>
            <a:r>
              <a:rPr lang="en-US" altLang="zh-CN" dirty="0"/>
              <a:t>VLAN </a:t>
            </a:r>
            <a:r>
              <a:rPr lang="zh-CN" altLang="en-US" dirty="0"/>
              <a:t>要进行通信，则需通过路由器或三层交换机等三层设备。</a:t>
            </a:r>
          </a:p>
          <a:p>
            <a:pPr lvl="1"/>
            <a:r>
              <a:rPr lang="zh-CN" altLang="en-US" dirty="0"/>
              <a:t>灵活构建虚拟工作组。通过 </a:t>
            </a:r>
            <a:r>
              <a:rPr lang="en-US" altLang="zh-CN" dirty="0"/>
              <a:t>VLAN </a:t>
            </a:r>
            <a:r>
              <a:rPr lang="zh-CN" altLang="en-US" dirty="0"/>
              <a:t>可以将不同的主机划分到不同的工作组，同一工作组的主机可以位于不同的物理位置，网络构建和维护更方便灵活。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19A48-2F2A-437C-8C5C-10F65B58013C}" type="datetime1">
              <a:rPr lang="zh-CN" altLang="en-US" smtClean="0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974-BA90-49A5-803A-2797DEF3B948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24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一个二层交换机如果包含了多个</a:t>
            </a:r>
            <a:r>
              <a:rPr lang="en-US" altLang="zh-CN"/>
              <a:t>VLAN</a:t>
            </a:r>
            <a:r>
              <a:rPr lang="zh-CN" altLang="en-US"/>
              <a:t>，怎么处理不同</a:t>
            </a:r>
            <a:r>
              <a:rPr lang="en-US" altLang="zh-CN"/>
              <a:t>VLAN</a:t>
            </a:r>
            <a:r>
              <a:rPr lang="zh-CN" altLang="en-US"/>
              <a:t>之间的帧？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交换机和交换机之间如何区分一个帧属于哪个</a:t>
            </a:r>
            <a:r>
              <a:rPr lang="en-US" altLang="zh-CN"/>
              <a:t>VLAN</a:t>
            </a:r>
            <a:r>
              <a:rPr lang="zh-CN" altLang="en-US"/>
              <a:t>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19A48-2F2A-437C-8C5C-10F65B58013C}" type="datetime1">
              <a:rPr lang="zh-CN" altLang="en-US" smtClean="0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974-BA90-49A5-803A-2797DEF3B948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6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交换机的</a:t>
            </a:r>
            <a:r>
              <a:rPr lang="en-US" altLang="zh-CN" dirty="0"/>
              <a:t>VLAN</a:t>
            </a:r>
            <a:r>
              <a:rPr lang="zh-CN" altLang="en-US" dirty="0"/>
              <a:t>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创建</a:t>
            </a:r>
            <a:r>
              <a:rPr lang="en-US" altLang="zh-CN"/>
              <a:t>VLAN</a:t>
            </a:r>
            <a:endParaRPr lang="en-US" altLang="zh-CN" dirty="0"/>
          </a:p>
          <a:p>
            <a:pPr lvl="1"/>
            <a:r>
              <a:rPr lang="zh-CN" altLang="en-US"/>
              <a:t>进入全局配置模式</a:t>
            </a:r>
            <a:r>
              <a:rPr lang="en-US" altLang="zh-CN" sz="2800"/>
              <a:t>Switch(config)#</a:t>
            </a:r>
          </a:p>
          <a:p>
            <a:pPr lvl="1"/>
            <a:r>
              <a:rPr lang="zh-CN" altLang="en-US"/>
              <a:t>创建</a:t>
            </a:r>
            <a:r>
              <a:rPr lang="zh-CN" altLang="en-US" dirty="0"/>
              <a:t>一个</a:t>
            </a:r>
            <a:r>
              <a:rPr lang="en-US" altLang="zh-CN" dirty="0"/>
              <a:t>VLAN</a:t>
            </a:r>
            <a:r>
              <a:rPr lang="zh-CN" altLang="en-US" dirty="0"/>
              <a:t>并</a:t>
            </a:r>
            <a:r>
              <a:rPr lang="zh-CN" altLang="en-US"/>
              <a:t>进入</a:t>
            </a:r>
            <a:r>
              <a:rPr lang="en-US" altLang="zh-CN"/>
              <a:t>VLAN</a:t>
            </a:r>
            <a:r>
              <a:rPr lang="zh-CN" altLang="en-US"/>
              <a:t>模式</a:t>
            </a:r>
            <a:endParaRPr lang="en-US" altLang="zh-CN" dirty="0"/>
          </a:p>
          <a:p>
            <a:pPr lvl="2"/>
            <a:r>
              <a:rPr lang="en-US" altLang="zh-CN" err="1"/>
              <a:t>vlan</a:t>
            </a:r>
            <a:r>
              <a:rPr lang="en-US" altLang="zh-CN"/>
              <a:t> </a:t>
            </a:r>
            <a:r>
              <a:rPr lang="en-US" altLang="zh-CN">
                <a:solidFill>
                  <a:srgbClr val="0000CC"/>
                </a:solidFill>
              </a:rPr>
              <a:t>vlan-id</a:t>
            </a:r>
          </a:p>
          <a:p>
            <a:pPr lvl="2"/>
            <a:r>
              <a:rPr lang="en-US" altLang="zh-CN"/>
              <a:t>vlan-id</a:t>
            </a:r>
            <a:r>
              <a:rPr lang="zh-CN" altLang="en-US"/>
              <a:t>的范围是</a:t>
            </a:r>
            <a:r>
              <a:rPr lang="en-US" altLang="zh-CN"/>
              <a:t>2~4096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19A48-2F2A-437C-8C5C-10F65B58013C}" type="datetime1">
              <a:rPr lang="zh-CN" altLang="en-US" smtClean="0"/>
              <a:pPr>
                <a:defRPr/>
              </a:pPr>
              <a:t>2023/4/26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974-BA90-49A5-803A-2797DEF3B948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38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信息安全综合设计与实践-模板-20151026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网络安全-模板-20160418.pptx" id="{717B792A-612D-4C56-9C7F-413EE40BB0E8}" vid="{D6513457-8A03-4ECC-AA74-7C35B036C4DF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网络安全-模板-20160418</Template>
  <TotalTime>586</TotalTime>
  <Words>1395</Words>
  <Application>Microsoft Office PowerPoint</Application>
  <PresentationFormat>全屏显示(4:3)</PresentationFormat>
  <Paragraphs>263</Paragraphs>
  <Slides>33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黑体</vt:lpstr>
      <vt:lpstr>宋体</vt:lpstr>
      <vt:lpstr>Arial</vt:lpstr>
      <vt:lpstr>Tahoma</vt:lpstr>
      <vt:lpstr>Verdana</vt:lpstr>
      <vt:lpstr>Wingdings</vt:lpstr>
      <vt:lpstr>信息安全综合设计与实践-模板-20151026</vt:lpstr>
      <vt:lpstr>计算机网络实验</vt:lpstr>
      <vt:lpstr>内容</vt:lpstr>
      <vt:lpstr>1. VLAN的工作原理</vt:lpstr>
      <vt:lpstr>PowerPoint 演示文稿</vt:lpstr>
      <vt:lpstr>PowerPoint 演示文稿</vt:lpstr>
      <vt:lpstr>虚拟局域网使用的以太网帧格式</vt:lpstr>
      <vt:lpstr>PowerPoint 演示文稿</vt:lpstr>
      <vt:lpstr>PowerPoint 演示文稿</vt:lpstr>
      <vt:lpstr>2.交换机的VLAN配置</vt:lpstr>
      <vt:lpstr>PowerPoint 演示文稿</vt:lpstr>
      <vt:lpstr>PowerPoint 演示文稿</vt:lpstr>
      <vt:lpstr>PowerPoint 演示文稿</vt:lpstr>
      <vt:lpstr>3. Packet tracer的运行模式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实验</vt:lpstr>
      <vt:lpstr>实验1</vt:lpstr>
      <vt:lpstr>PowerPoint 演示文稿</vt:lpstr>
      <vt:lpstr>PowerPoint 演示文稿</vt:lpstr>
      <vt:lpstr>PowerPoint 演示文稿</vt:lpstr>
      <vt:lpstr>PowerPoint 演示文稿</vt:lpstr>
      <vt:lpstr>实验2：跨交换机的VLAN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网络安全</dc:title>
  <dc:creator>ocean</dc:creator>
  <cp:lastModifiedBy>ad</cp:lastModifiedBy>
  <cp:revision>62</cp:revision>
  <cp:lastPrinted>1601-01-01T00:00:00Z</cp:lastPrinted>
  <dcterms:created xsi:type="dcterms:W3CDTF">2017-04-15T02:46:41Z</dcterms:created>
  <dcterms:modified xsi:type="dcterms:W3CDTF">2023-04-26T11:43:59Z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