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2539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7199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65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637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47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8554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00140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0046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7186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1525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34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621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555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8452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5953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0959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A5FC-838D-4E38-9228-66D4CD54FFD7}" type="datetimeFigureOut">
              <a:rPr lang="ru-UA" smtClean="0"/>
              <a:t>19.09.2023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F8B192-C3EF-4CA3-BE7C-3834BA6E924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6158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A64D4-6AB6-AD02-6D87-D31BF53A6AD7}"/>
              </a:ext>
            </a:extLst>
          </p:cNvPr>
          <p:cNvSpPr txBox="1"/>
          <p:nvPr/>
        </p:nvSpPr>
        <p:spPr>
          <a:xfrm>
            <a:off x="845573" y="1997839"/>
            <a:ext cx="10638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космосу. 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Участь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цих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дослідженнях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також про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цих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досягнень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туризмі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75AFB-CD78-A842-D700-07685E78DFA3}"/>
              </a:ext>
            </a:extLst>
          </p:cNvPr>
          <p:cNvSpPr txBox="1"/>
          <p:nvPr/>
        </p:nvSpPr>
        <p:spPr>
          <a:xfrm>
            <a:off x="6302477" y="6410633"/>
            <a:ext cx="32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Підготував: Ковтун Іван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267209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F239F-C059-20CF-9975-4363E3CE9FA9}"/>
              </a:ext>
            </a:extLst>
          </p:cNvPr>
          <p:cNvSpPr txBox="1"/>
          <p:nvPr/>
        </p:nvSpPr>
        <p:spPr>
          <a:xfrm>
            <a:off x="1288026" y="2828835"/>
            <a:ext cx="961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Дякую</a:t>
            </a:r>
            <a:r>
              <a:rPr lang="ru-RU" sz="7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72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увагу</a:t>
            </a:r>
            <a:r>
              <a:rPr lang="ru-RU" sz="7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!</a:t>
            </a:r>
            <a:endParaRPr lang="ru-UA" sz="7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2636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68AEA3-ECF0-52C4-71C7-B36875E12F54}"/>
              </a:ext>
            </a:extLst>
          </p:cNvPr>
          <p:cNvSpPr txBox="1"/>
          <p:nvPr/>
        </p:nvSpPr>
        <p:spPr>
          <a:xfrm>
            <a:off x="5517529" y="198967"/>
            <a:ext cx="3737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Марсохід</a:t>
            </a:r>
            <a:r>
              <a:rPr lang="en-US" sz="28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NASA Perseverance </a:t>
            </a:r>
            <a:r>
              <a:rPr lang="en-US" sz="28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сів</a:t>
            </a:r>
            <a:r>
              <a:rPr lang="en-US" sz="28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на</a:t>
            </a:r>
            <a:r>
              <a:rPr lang="en-US" sz="28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поверхню</a:t>
            </a:r>
            <a:r>
              <a:rPr lang="en-US" sz="28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Марса</a:t>
            </a:r>
            <a:endParaRPr lang="en-U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1B65D-E138-8EC9-B75E-32806A83FB08}"/>
              </a:ext>
            </a:extLst>
          </p:cNvPr>
          <p:cNvSpPr txBox="1"/>
          <p:nvPr/>
        </p:nvSpPr>
        <p:spPr>
          <a:xfrm>
            <a:off x="5316536" y="1519681"/>
            <a:ext cx="4746612" cy="534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Національне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аеронавтики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космічного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США (NASA)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минулого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року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відправило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космос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ракету-носій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«Atlas V»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дослідницьким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ровером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Perseverance («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Наполегливість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»). І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майже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сім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місяців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старту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18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лютого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2021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року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марсохід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вагою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тонну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вартістю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$2,7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млрд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здійснив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зниження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Червоної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планети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сів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поверхню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місії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з’ясувати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життя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Марсі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й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зрозуміти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майбутньому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змінитися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придатною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життя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людей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Ровер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уже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надіслав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Землю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низку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знімків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відео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планети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записав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звучить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Марс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навіть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зміг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кисень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96%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вуглекислого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газу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Рисунок 6" descr="Изображение выглядит как земля, на открытом воздухе, штатив, грязь&#10;&#10;Автоматически созданное описание">
            <a:extLst>
              <a:ext uri="{FF2B5EF4-FFF2-40B4-BE49-F238E27FC236}">
                <a16:creationId xmlns:a16="http://schemas.microsoft.com/office/drawing/2014/main" id="{6096A934-FF14-8C6F-00DC-814CFED14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r="30517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6846946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F239F-C059-20CF-9975-4363E3CE9FA9}"/>
              </a:ext>
            </a:extLst>
          </p:cNvPr>
          <p:cNvSpPr txBox="1"/>
          <p:nvPr/>
        </p:nvSpPr>
        <p:spPr>
          <a:xfrm>
            <a:off x="147484" y="127819"/>
            <a:ext cx="9261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800" b="1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Китайський Tianwen-1 здійснив посадку на Марсі</a:t>
            </a:r>
            <a:endParaRPr lang="ru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AA645-628D-7792-831F-C26F7F6BDD0D}"/>
              </a:ext>
            </a:extLst>
          </p:cNvPr>
          <p:cNvSpPr txBox="1"/>
          <p:nvPr/>
        </p:nvSpPr>
        <p:spPr>
          <a:xfrm>
            <a:off x="324465" y="983225"/>
            <a:ext cx="46309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0" i="0" dirty="0">
                <a:effectLst/>
                <a:latin typeface="Arial" panose="020B0604020202020204" pitchFamily="34" charset="0"/>
              </a:rPr>
              <a:t>Офіційно Китайська Народна Республіка розпочала розробку власної місії на Марс ще у 2016-му році, однак запустила її лише минулого року. Місія </a:t>
            </a:r>
            <a:r>
              <a:rPr lang="uk-UA" b="0" i="0" u="none" strike="noStrike" dirty="0">
                <a:effectLst/>
                <a:latin typeface="Arial" panose="020B0604020202020204" pitchFamily="34" charset="0"/>
              </a:rPr>
              <a:t>Китайського національного космічного управління</a:t>
            </a:r>
            <a:r>
              <a:rPr lang="uk-UA" b="0" i="0" dirty="0">
                <a:effectLst/>
                <a:latin typeface="Arial" panose="020B0604020202020204" pitchFamily="34" charset="0"/>
              </a:rPr>
              <a:t> під назвою </a:t>
            </a:r>
            <a:r>
              <a:rPr lang="en-US" b="0" i="0" dirty="0">
                <a:effectLst/>
                <a:latin typeface="Arial" panose="020B0604020202020204" pitchFamily="34" charset="0"/>
              </a:rPr>
              <a:t>Tianwen-1 («</a:t>
            </a:r>
            <a:r>
              <a:rPr lang="uk-UA" b="0" i="0" dirty="0">
                <a:effectLst/>
                <a:latin typeface="Arial" panose="020B0604020202020204" pitchFamily="34" charset="0"/>
              </a:rPr>
              <a:t>Питання до неба») здійснила </a:t>
            </a:r>
            <a:r>
              <a:rPr lang="uk-UA" b="0" i="0" u="none" strike="noStrike" dirty="0">
                <a:effectLst/>
                <a:latin typeface="Arial" panose="020B0604020202020204" pitchFamily="34" charset="0"/>
              </a:rPr>
              <a:t>успішну посадку на Марсі</a:t>
            </a:r>
            <a:r>
              <a:rPr lang="uk-UA" b="0" i="0" dirty="0">
                <a:effectLst/>
                <a:latin typeface="Arial" panose="020B0604020202020204" pitchFamily="34" charset="0"/>
              </a:rPr>
              <a:t> у травні, завдяки чому Китай став другою країною після США, яка має змогу досліджувати цю планету безпосередньо. </a:t>
            </a:r>
          </a:p>
          <a:p>
            <a:endParaRPr lang="uk-UA" b="0" i="0" dirty="0"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effectLst/>
                <a:latin typeface="Arial" panose="020B0604020202020204" pitchFamily="34" charset="0"/>
              </a:rPr>
              <a:t>Головна мета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місії</a:t>
            </a:r>
            <a:r>
              <a:rPr lang="ru-RU" b="0" i="0" dirty="0">
                <a:effectLst/>
                <a:latin typeface="Arial" panose="020B0604020202020204" pitchFamily="34" charset="0"/>
              </a:rPr>
              <a:t> –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вивчити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ґрунт</a:t>
            </a:r>
            <a:r>
              <a:rPr lang="ru-RU" b="0" i="0" dirty="0">
                <a:effectLst/>
                <a:latin typeface="Arial" panose="020B0604020202020204" pitchFamily="34" charset="0"/>
              </a:rPr>
              <a:t> та атмосферу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планети</a:t>
            </a:r>
            <a:r>
              <a:rPr lang="ru-RU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зробити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знімки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створити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карти</a:t>
            </a:r>
            <a:r>
              <a:rPr lang="ru-RU" b="0" i="0" dirty="0">
                <a:effectLst/>
                <a:latin typeface="Arial" panose="020B0604020202020204" pitchFamily="34" charset="0"/>
              </a:rPr>
              <a:t>, а також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знайти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воду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чи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ознаки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існування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життя</a:t>
            </a:r>
            <a:r>
              <a:rPr lang="ru-RU" b="0" i="0" dirty="0">
                <a:effectLst/>
                <a:latin typeface="Arial" panose="020B0604020202020204" pitchFamily="34" charset="0"/>
              </a:rPr>
              <a:t> в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минулому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UA" dirty="0"/>
          </a:p>
        </p:txBody>
      </p:sp>
      <p:pic>
        <p:nvPicPr>
          <p:cNvPr id="9" name="Рисунок 8" descr="Изображение выглядит как небо, земля, на открытом воздухе, песок&#10;&#10;Автоматически созданное описание">
            <a:extLst>
              <a:ext uri="{FF2B5EF4-FFF2-40B4-BE49-F238E27FC236}">
                <a16:creationId xmlns:a16="http://schemas.microsoft.com/office/drawing/2014/main" id="{164B5E68-FD4A-F70E-6AA2-9FF633F30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58" y="1802990"/>
            <a:ext cx="4878029" cy="32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825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F239F-C059-20CF-9975-4363E3CE9FA9}"/>
              </a:ext>
            </a:extLst>
          </p:cNvPr>
          <p:cNvSpPr txBox="1"/>
          <p:nvPr/>
        </p:nvSpPr>
        <p:spPr>
          <a:xfrm>
            <a:off x="147484" y="127819"/>
            <a:ext cx="983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Компанія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Virgin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Galactic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відправила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у космос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першого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туриста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AA645-628D-7792-831F-C26F7F6BDD0D}"/>
              </a:ext>
            </a:extLst>
          </p:cNvPr>
          <p:cNvSpPr txBox="1"/>
          <p:nvPr/>
        </p:nvSpPr>
        <p:spPr>
          <a:xfrm>
            <a:off x="324465" y="983225"/>
            <a:ext cx="975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b="0" i="0" dirty="0">
                <a:effectLst/>
                <a:latin typeface="Arial" panose="020B0604020202020204" pitchFamily="34" charset="0"/>
              </a:rPr>
              <a:t>У змаганні за звання </a:t>
            </a:r>
            <a:r>
              <a:rPr lang="uk-UA" b="0" i="0" u="none" strike="noStrike" dirty="0">
                <a:effectLst/>
                <a:latin typeface="Arial" panose="020B0604020202020204" pitchFamily="34" charset="0"/>
              </a:rPr>
              <a:t>першої приватної компанії</a:t>
            </a:r>
            <a:r>
              <a:rPr lang="uk-UA" b="0" i="0" dirty="0">
                <a:effectLst/>
                <a:latin typeface="Arial" panose="020B0604020202020204" pitchFamily="34" charset="0"/>
              </a:rPr>
              <a:t>, яка відправить туристів у космос, лідером стала </a:t>
            </a:r>
            <a:r>
              <a:rPr lang="en-US" b="0" i="0" dirty="0">
                <a:effectLst/>
                <a:latin typeface="Arial" panose="020B0604020202020204" pitchFamily="34" charset="0"/>
              </a:rPr>
              <a:t>Virgin Galactic, </a:t>
            </a:r>
            <a:r>
              <a:rPr lang="uk-UA" b="0" i="0" dirty="0">
                <a:effectLst/>
                <a:latin typeface="Arial" panose="020B0604020202020204" pitchFamily="34" charset="0"/>
              </a:rPr>
              <a:t>що належить британському бізнесмену і мільярдеру Річарду </a:t>
            </a:r>
            <a:r>
              <a:rPr lang="uk-UA" b="0" i="0" dirty="0" err="1">
                <a:effectLst/>
                <a:latin typeface="Arial" panose="020B0604020202020204" pitchFamily="34" charset="0"/>
              </a:rPr>
              <a:t>Бренсону</a:t>
            </a:r>
            <a:r>
              <a:rPr lang="uk-UA" b="0" i="0" dirty="0">
                <a:effectLst/>
                <a:latin typeface="Arial" panose="020B0604020202020204" pitchFamily="34" charset="0"/>
              </a:rPr>
              <a:t>. </a:t>
            </a:r>
          </a:p>
          <a:p>
            <a:pPr algn="l"/>
            <a:endParaRPr lang="uk-UA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uk-UA" b="0" i="0" dirty="0">
                <a:effectLst/>
                <a:latin typeface="Arial" panose="020B0604020202020204" pitchFamily="34" charset="0"/>
              </a:rPr>
              <a:t>11 липня ракетоплан компанії </a:t>
            </a:r>
            <a:r>
              <a:rPr lang="en-US" b="0" i="0" dirty="0">
                <a:effectLst/>
                <a:latin typeface="Arial" panose="020B0604020202020204" pitchFamily="34" charset="0"/>
              </a:rPr>
              <a:t>VSS Unity </a:t>
            </a:r>
            <a:r>
              <a:rPr lang="uk-UA" b="0" i="0" dirty="0">
                <a:effectLst/>
                <a:latin typeface="Arial" panose="020B0604020202020204" pitchFamily="34" charset="0"/>
              </a:rPr>
              <a:t>доправив літак-носій на висоту близько 15-20 кілометрів. Потім запустилися двигуни ракети, яка й вивела екіпаж на суборбітальну висоту понад 80 км, трохи нижче лінії Кармана (це межа космосу, офіційно визнана </a:t>
            </a:r>
            <a:r>
              <a:rPr lang="en-US" b="0" i="0" dirty="0">
                <a:effectLst/>
                <a:latin typeface="Arial" panose="020B0604020202020204" pitchFamily="34" charset="0"/>
              </a:rPr>
              <a:t>NASA, </a:t>
            </a:r>
            <a:r>
              <a:rPr lang="uk-UA" b="0" i="0" dirty="0">
                <a:effectLst/>
                <a:latin typeface="Arial" panose="020B0604020202020204" pitchFamily="34" charset="0"/>
              </a:rPr>
              <a:t>збройними силами США та Федеральним управлінням цивільної авіації США).</a:t>
            </a:r>
          </a:p>
          <a:p>
            <a:pPr algn="l"/>
            <a:endParaRPr lang="uk-UA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uk-UA" b="0" i="0" dirty="0">
                <a:effectLst/>
                <a:latin typeface="Arial" panose="020B0604020202020204" pitchFamily="34" charset="0"/>
              </a:rPr>
              <a:t>Екіпаж корабля разом із першим </a:t>
            </a:r>
            <a:r>
              <a:rPr lang="uk-UA" b="0" i="0" dirty="0" err="1">
                <a:effectLst/>
                <a:latin typeface="Arial" panose="020B0604020202020204" pitchFamily="34" charset="0"/>
              </a:rPr>
              <a:t>космотуристом</a:t>
            </a:r>
            <a:r>
              <a:rPr lang="uk-UA" b="0" i="0" dirty="0">
                <a:effectLst/>
                <a:latin typeface="Arial" panose="020B0604020202020204" pitchFamily="34" charset="0"/>
              </a:rPr>
              <a:t> компанії </a:t>
            </a:r>
            <a:r>
              <a:rPr lang="uk-UA" b="0" i="0" dirty="0" err="1">
                <a:effectLst/>
                <a:latin typeface="Arial" panose="020B0604020202020204" pitchFamily="34" charset="0"/>
              </a:rPr>
              <a:t>Бренсоном</a:t>
            </a:r>
            <a:r>
              <a:rPr lang="uk-UA" b="0" i="0" dirty="0">
                <a:effectLst/>
                <a:latin typeface="Arial" panose="020B0604020202020204" pitchFamily="34" charset="0"/>
              </a:rPr>
              <a:t> перебував у стані невагомості протягом кількох хвилин. А вже після цього ракета почала поступово знижуватися. У фіналі місії, що транслювалася онлайн, ракета успішно приземлилася.</a:t>
            </a:r>
          </a:p>
        </p:txBody>
      </p:sp>
      <p:pic>
        <p:nvPicPr>
          <p:cNvPr id="3" name="Рисунок 2" descr="Изображение выглядит как транспорт, самолет, рейс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7C437FA9-83CA-E0B1-0C4E-A420365A7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0" t="32323" r="46210" b="22505"/>
          <a:stretch/>
        </p:blipFill>
        <p:spPr>
          <a:xfrm>
            <a:off x="698091" y="4417356"/>
            <a:ext cx="3844412" cy="24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549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F239F-C059-20CF-9975-4363E3CE9FA9}"/>
              </a:ext>
            </a:extLst>
          </p:cNvPr>
          <p:cNvSpPr txBox="1"/>
          <p:nvPr/>
        </p:nvSpPr>
        <p:spPr>
          <a:xfrm>
            <a:off x="-117987" y="127819"/>
            <a:ext cx="9615948" cy="85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NASA </a:t>
            </a:r>
            <a:r>
              <a:rPr lang="uk-UA" sz="2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запустила місію з випробування технології знищення астероїдів</a:t>
            </a:r>
            <a:endParaRPr lang="ru-UA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AA645-628D-7792-831F-C26F7F6BDD0D}"/>
              </a:ext>
            </a:extLst>
          </p:cNvPr>
          <p:cNvSpPr txBox="1"/>
          <p:nvPr/>
        </p:nvSpPr>
        <p:spPr>
          <a:xfrm>
            <a:off x="304800" y="1406061"/>
            <a:ext cx="975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1600" b="0" i="0" dirty="0">
                <a:effectLst/>
                <a:latin typeface="Arial" panose="020B0604020202020204" pitchFamily="34" charset="0"/>
              </a:rPr>
              <a:t>Наприкінці листопада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NASA 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запустила місію з випробування технології </a:t>
            </a:r>
            <a:r>
              <a:rPr lang="uk-UA" sz="1600" b="0" i="0" u="none" strike="noStrike" dirty="0">
                <a:effectLst/>
                <a:latin typeface="Arial" panose="020B0604020202020204" pitchFamily="34" charset="0"/>
              </a:rPr>
              <a:t>знищення астероїдів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 –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DART (Double Asteroid Redirection Test). </a:t>
            </a:r>
            <a:endParaRPr lang="uk-UA" sz="1600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uk-UA" sz="1600" b="0" i="0" dirty="0">
                <a:effectLst/>
                <a:latin typeface="Arial" panose="020B0604020202020204" pitchFamily="34" charset="0"/>
              </a:rPr>
              <a:t>Ракета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Falcon 9 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із космічним кораблем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Dart 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стартувала 24 листопада із бази космічних сил </a:t>
            </a:r>
            <a:r>
              <a:rPr lang="uk-UA" sz="1600" b="0" i="0" dirty="0" err="1">
                <a:effectLst/>
                <a:latin typeface="Arial" panose="020B0604020202020204" pitchFamily="34" charset="0"/>
              </a:rPr>
              <a:t>Ванденберг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 у Каліфорнії. Очікується, що космічний корабель здійснить зіткнення з об'єктом під назвою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Dimorphos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щоб побачити, наскільки можна змінити його швидкість та шлях.</a:t>
            </a:r>
          </a:p>
          <a:p>
            <a:pPr algn="l"/>
            <a:endParaRPr lang="uk-UA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uk-UA" sz="1600" b="0" i="0" dirty="0">
                <a:effectLst/>
                <a:latin typeface="Arial" panose="020B0604020202020204" pitchFamily="34" charset="0"/>
              </a:rPr>
              <a:t>Це перша спроба змінити траєкторію польоту астероїда з метою навчитися захищати Землю, хоча цей конкретний астероїд не становить загрози. Місія оцінить давню пропозицію щодо нейтралізації великого космічного астероїда, що прямує до Землі. Очікується, що місія прибуде до бінарної </a:t>
            </a:r>
            <a:r>
              <a:rPr lang="uk-UA" sz="1600" b="0" i="0" dirty="0" err="1">
                <a:effectLst/>
                <a:latin typeface="Arial" panose="020B0604020202020204" pitchFamily="34" charset="0"/>
              </a:rPr>
              <a:t>астероїдної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 системи під назвою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Didymos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(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або 65803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Didymos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) 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наступної осені.</a:t>
            </a:r>
          </a:p>
          <a:p>
            <a:pPr algn="l"/>
            <a:endParaRPr lang="uk-UA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uk-UA" sz="1600" b="0" i="0" dirty="0">
                <a:effectLst/>
                <a:latin typeface="Arial" panose="020B0604020202020204" pitchFamily="34" charset="0"/>
              </a:rPr>
              <a:t>Найбільший астероїд із системи,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Didymos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А, має діаметр 780 метрів, а найменший,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Didymos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В, – діаметр 160 метрів.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DART 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влучить у другий, оскільки він найбільше схожий на астероїд, який може у майбутньому загрожувати Землі.</a:t>
            </a:r>
          </a:p>
          <a:p>
            <a:pPr algn="l"/>
            <a:endParaRPr lang="uk-UA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uk-UA" sz="1600" b="0" i="0" dirty="0">
                <a:effectLst/>
                <a:latin typeface="Arial" panose="020B0604020202020204" pitchFamily="34" charset="0"/>
              </a:rPr>
              <a:t>Вчені вважають, що астероїди вказаної системи не несуть загрози для Землі. Однак науковці планують провести </a:t>
            </a:r>
            <a:r>
              <a:rPr lang="uk-UA" sz="1600" b="0" i="0" u="none" strike="noStrike" dirty="0">
                <a:effectLst/>
                <a:latin typeface="Arial" panose="020B0604020202020204" pitchFamily="34" charset="0"/>
              </a:rPr>
              <a:t>тренування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 на випадок реальної загрози. </a:t>
            </a: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</a:rPr>
              <a:t>DART 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є демонстраційною місією з вивчення використання кінетичного удару для відхилення астероїда від Землі.</a:t>
            </a:r>
          </a:p>
        </p:txBody>
      </p:sp>
    </p:spTree>
    <p:extLst>
      <p:ext uri="{BB962C8B-B14F-4D97-AF65-F5344CB8AC3E}">
        <p14:creationId xmlns:p14="http://schemas.microsoft.com/office/powerpoint/2010/main" val="28704337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</p:grpSp>
      <p:pic>
        <p:nvPicPr>
          <p:cNvPr id="3" name="Рисунок 2" descr="Изображение выглядит как транспорт, Космический шатл, ракета, космический корабль&#10;&#10;Автоматически созданное описание">
            <a:extLst>
              <a:ext uri="{FF2B5EF4-FFF2-40B4-BE49-F238E27FC236}">
                <a16:creationId xmlns:a16="http://schemas.microsoft.com/office/drawing/2014/main" id="{73EC0478-04D0-635D-F65B-C76457281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r="2636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F239F-C059-20CF-9975-4363E3CE9FA9}"/>
              </a:ext>
            </a:extLst>
          </p:cNvPr>
          <p:cNvSpPr txBox="1"/>
          <p:nvPr/>
        </p:nvSpPr>
        <p:spPr>
          <a:xfrm>
            <a:off x="264472" y="156237"/>
            <a:ext cx="3924070" cy="115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Три</a:t>
            </a:r>
            <a:r>
              <a:rPr lang="en-US" sz="23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3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запуски</a:t>
            </a:r>
            <a:r>
              <a:rPr lang="en-US" sz="23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3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європейської</a:t>
            </a:r>
            <a:r>
              <a:rPr lang="en-US" sz="23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3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ракети</a:t>
            </a:r>
            <a:r>
              <a:rPr lang="en-US" sz="23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Vega з </a:t>
            </a:r>
            <a:r>
              <a:rPr lang="en-US" sz="23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українським</a:t>
            </a:r>
            <a:r>
              <a:rPr lang="en-US" sz="23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3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двигуном</a:t>
            </a:r>
            <a:endParaRPr lang="en-US" sz="23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AA645-628D-7792-831F-C26F7F6BDD0D}"/>
              </a:ext>
            </a:extLst>
          </p:cNvPr>
          <p:cNvSpPr txBox="1"/>
          <p:nvPr/>
        </p:nvSpPr>
        <p:spPr>
          <a:xfrm>
            <a:off x="347654" y="1316156"/>
            <a:ext cx="4763558" cy="5094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Цьогоріч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квітні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серпні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листопаді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космодрому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Французькій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Гвіані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здійснено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запуски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європейської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ракети-носія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Vega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легкого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оснащеної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двигуном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українського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виробництва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Маршовий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двигун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РД-843 4-го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ступеня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ракети-носія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розроблений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державним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підприємством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Конструкторське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бюро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Південне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М.К.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Янгеля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виготовлений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Південмашем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основне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навантаження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ракета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вивела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супутники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дистанційного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зондування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Землі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Pléiades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Neo 3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масою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близько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750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кг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Pléiades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Neo 4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Airbus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Defence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Space, а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розвідувальні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супутники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ERES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оборони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Франції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2030565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32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4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  <p:sp>
          <p:nvSpPr>
            <p:cNvPr id="4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UA"/>
            </a:p>
          </p:txBody>
        </p:sp>
      </p:grpSp>
      <p:pic>
        <p:nvPicPr>
          <p:cNvPr id="42" name="Picture 6" descr="Earth from space">
            <a:extLst>
              <a:ext uri="{FF2B5EF4-FFF2-40B4-BE49-F238E27FC236}">
                <a16:creationId xmlns:a16="http://schemas.microsoft.com/office/drawing/2014/main" id="{41C058BE-1F0C-DC5B-0977-EF920A7B2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7" r="1327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F239F-C059-20CF-9975-4363E3CE9FA9}"/>
              </a:ext>
            </a:extLst>
          </p:cNvPr>
          <p:cNvSpPr txBox="1"/>
          <p:nvPr/>
        </p:nvSpPr>
        <p:spPr>
          <a:xfrm>
            <a:off x="548033" y="156238"/>
            <a:ext cx="38511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Частково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вироблена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в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Україні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ракета-носій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вивела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на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орбіту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корабель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Cygnus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AA645-628D-7792-831F-C26F7F6BDD0D}"/>
              </a:ext>
            </a:extLst>
          </p:cNvPr>
          <p:cNvSpPr txBox="1"/>
          <p:nvPr/>
        </p:nvSpPr>
        <p:spPr>
          <a:xfrm>
            <a:off x="448733" y="1154179"/>
            <a:ext cx="4763558" cy="5413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2021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році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відбулися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успішні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пуски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американської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ракети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Antares,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конструкцію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першого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ступеня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якої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розробило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ДП «КБ «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Південне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виготовило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ДП «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Виробниче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об'єднання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Південний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машинобудівний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завод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О.М.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Макарова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у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кооперації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українськими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підприємствами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Хартрон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-АРКОС» (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Харків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«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Київприлад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Київ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«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Хартрон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-ЮКОМ» (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Запоріжжя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«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Чезара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», «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Рапід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Чернігів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iншими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корпорації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Northrop Grumman (США).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Основне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цієї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місії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доправлення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провізії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речей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екіпажу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матеріалів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наукових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досліджень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вивезення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МКС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утилізація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щільних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шарах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відпрацьованого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вантажу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були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здійснені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лютого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серпня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космічних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польотів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острові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Воллопс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штат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Вірджинія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США).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них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ракета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успішно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вивела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орбіту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вантажний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транспортний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корабель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Cygnus з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вантажем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NASA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Міжнародної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космічної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станції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(МКС).</a:t>
            </a:r>
          </a:p>
        </p:txBody>
      </p:sp>
      <p:cxnSp>
        <p:nvCxnSpPr>
          <p:cNvPr id="4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2695180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F239F-C059-20CF-9975-4363E3CE9FA9}"/>
              </a:ext>
            </a:extLst>
          </p:cNvPr>
          <p:cNvSpPr txBox="1"/>
          <p:nvPr/>
        </p:nvSpPr>
        <p:spPr>
          <a:xfrm>
            <a:off x="-117987" y="127819"/>
            <a:ext cx="9615948" cy="85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У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космосі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випробували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супутник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двигунами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йоді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розроблений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участю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українського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вченого</a:t>
            </a:r>
            <a:endParaRPr lang="ru-UA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AA645-628D-7792-831F-C26F7F6BDD0D}"/>
              </a:ext>
            </a:extLst>
          </p:cNvPr>
          <p:cNvSpPr txBox="1"/>
          <p:nvPr/>
        </p:nvSpPr>
        <p:spPr>
          <a:xfrm>
            <a:off x="314632" y="1043731"/>
            <a:ext cx="9753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1600" b="0" i="0" dirty="0">
                <a:effectLst/>
                <a:latin typeface="Arial" panose="020B0604020202020204" pitchFamily="34" charset="0"/>
              </a:rPr>
              <a:t>Французька технологічна компанія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ThrustMe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запустила у космос унікальний супутник, що працює на йоді. Співзасновником і головним інженером компанії є </a:t>
            </a:r>
            <a:r>
              <a:rPr lang="uk-UA" sz="1600" b="0" i="0" u="none" strike="noStrike" dirty="0">
                <a:effectLst/>
                <a:latin typeface="Arial" panose="020B0604020202020204" pitchFamily="34" charset="0"/>
              </a:rPr>
              <a:t>українець Дмитро </a:t>
            </a:r>
            <a:r>
              <a:rPr lang="uk-UA" sz="1600" b="0" i="0" u="none" strike="noStrike" dirty="0" err="1">
                <a:effectLst/>
                <a:latin typeface="Arial" panose="020B0604020202020204" pitchFamily="34" charset="0"/>
              </a:rPr>
              <a:t>Рафальський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. Він здобув освіту в Харківському національному університеті ім. Каразіна. Саме </a:t>
            </a:r>
            <a:r>
              <a:rPr lang="uk-UA" sz="1600" b="0" i="0" dirty="0" err="1">
                <a:effectLst/>
                <a:latin typeface="Arial" panose="020B0604020202020204" pitchFamily="34" charset="0"/>
              </a:rPr>
              <a:t>Рафальський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 займався розробкою цієї системи двигунів на основі йоду.</a:t>
            </a:r>
          </a:p>
          <a:p>
            <a:pPr algn="l"/>
            <a:endParaRPr lang="uk-UA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uk-UA" sz="1600" b="0" i="0" dirty="0">
                <a:effectLst/>
                <a:latin typeface="Arial" panose="020B0604020202020204" pitchFamily="34" charset="0"/>
              </a:rPr>
              <a:t>У ході досліджень, якими займалася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ThrustMe, 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йод показав кращі результати, аніж ксенон, що доводить його потенційну корисність для майбутніх місій у космосі. Систему двигунів, яка працює на йоді, випробували на маленькому 20-кілограмовому супутнику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CubeSat.</a:t>
            </a:r>
            <a:endParaRPr lang="uk-UA" sz="1600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uk-UA" sz="1600" b="0" i="0" dirty="0">
                <a:effectLst/>
                <a:latin typeface="Arial" panose="020B0604020202020204" pitchFamily="34" charset="0"/>
              </a:rPr>
              <a:t>Супутники використовують систему двигунів, щоб рухатися у космосі, вона може допомогти їм змінити орбіту або уникнути зіткнення з іншим об’єктом. Ключовим елементом цієї системи є ракетне паливо. Ксенон, як газ, має зберігатися в ньому із дуже високим тиском, що вимагає спеціального обладнання. Водночас йод має подібну масу, але більш поширений та набагато дешевший. Також його можна зберігати у вигляді рідини, що потенційно дозволить спростити конструювання супутника.</a:t>
            </a:r>
          </a:p>
          <a:p>
            <a:pPr algn="l"/>
            <a:endParaRPr lang="uk-UA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uk-UA" sz="1600" b="0" i="0" dirty="0">
                <a:effectLst/>
                <a:latin typeface="Arial" panose="020B0604020202020204" pitchFamily="34" charset="0"/>
              </a:rPr>
              <a:t>«Якщо ми хочемо досліджувати космос </a:t>
            </a:r>
            <a:r>
              <a:rPr lang="uk-UA" sz="1600" b="0" i="0" dirty="0" err="1">
                <a:effectLst/>
                <a:latin typeface="Arial" panose="020B0604020202020204" pitchFamily="34" charset="0"/>
              </a:rPr>
              <a:t>відповідально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 та не створювати стільки «космічного сміття», як сьогодні, то маємо встановлювати подібну </a:t>
            </a:r>
            <a:r>
              <a:rPr lang="uk-UA" sz="1600" b="0" i="0" dirty="0" err="1">
                <a:effectLst/>
                <a:latin typeface="Arial" panose="020B0604020202020204" pitchFamily="34" charset="0"/>
              </a:rPr>
              <a:t>двигунну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 систему на всі супутники, навіть на найменші. Це дозволить супутнику повернутися на Землю, а не залишатися на орбіті до кінця його життя. Імовірно, йод є одним зі шляхів, як досягти цієї мети», – сказав </a:t>
            </a:r>
            <a:r>
              <a:rPr lang="uk-UA" sz="1600" b="0" i="0" dirty="0" err="1">
                <a:effectLst/>
                <a:latin typeface="Arial" panose="020B0604020202020204" pitchFamily="34" charset="0"/>
              </a:rPr>
              <a:t>Рафальський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, коментуючи результати дослідження.</a:t>
            </a:r>
          </a:p>
        </p:txBody>
      </p:sp>
    </p:spTree>
    <p:extLst>
      <p:ext uri="{BB962C8B-B14F-4D97-AF65-F5344CB8AC3E}">
        <p14:creationId xmlns:p14="http://schemas.microsoft.com/office/powerpoint/2010/main" val="111139467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F239F-C059-20CF-9975-4363E3CE9FA9}"/>
              </a:ext>
            </a:extLst>
          </p:cNvPr>
          <p:cNvSpPr txBox="1"/>
          <p:nvPr/>
        </p:nvSpPr>
        <p:spPr>
          <a:xfrm>
            <a:off x="-117987" y="127819"/>
            <a:ext cx="9615948" cy="85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У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космосі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випробували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супутник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двигунами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йоді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розроблений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участю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українського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вченого</a:t>
            </a:r>
            <a:endParaRPr lang="ru-UA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AA645-628D-7792-831F-C26F7F6BDD0D}"/>
              </a:ext>
            </a:extLst>
          </p:cNvPr>
          <p:cNvSpPr txBox="1"/>
          <p:nvPr/>
        </p:nvSpPr>
        <p:spPr>
          <a:xfrm>
            <a:off x="314632" y="1043731"/>
            <a:ext cx="9753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1600" b="0" i="0" dirty="0">
                <a:effectLst/>
                <a:latin typeface="Arial" panose="020B0604020202020204" pitchFamily="34" charset="0"/>
              </a:rPr>
              <a:t>Французька технологічна компанія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ThrustMe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запустила у космос унікальний супутник, що працює на йоді. Співзасновником і головним інженером компанії є </a:t>
            </a:r>
            <a:r>
              <a:rPr lang="uk-UA" sz="1600" b="0" i="0" u="none" strike="noStrike" dirty="0">
                <a:effectLst/>
                <a:latin typeface="Arial" panose="020B0604020202020204" pitchFamily="34" charset="0"/>
              </a:rPr>
              <a:t>українець Дмитро </a:t>
            </a:r>
            <a:r>
              <a:rPr lang="uk-UA" sz="1600" b="0" i="0" u="none" strike="noStrike" dirty="0" err="1">
                <a:effectLst/>
                <a:latin typeface="Arial" panose="020B0604020202020204" pitchFamily="34" charset="0"/>
              </a:rPr>
              <a:t>Рафальський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. Він здобув освіту в Харківському національному університеті ім. Каразіна. Саме </a:t>
            </a:r>
            <a:r>
              <a:rPr lang="uk-UA" sz="1600" b="0" i="0" dirty="0" err="1">
                <a:effectLst/>
                <a:latin typeface="Arial" panose="020B0604020202020204" pitchFamily="34" charset="0"/>
              </a:rPr>
              <a:t>Рафальський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 займався розробкою цієї системи двигунів на основі йоду.</a:t>
            </a:r>
          </a:p>
          <a:p>
            <a:pPr algn="l"/>
            <a:endParaRPr lang="uk-UA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uk-UA" sz="1600" b="0" i="0" dirty="0">
                <a:effectLst/>
                <a:latin typeface="Arial" panose="020B0604020202020204" pitchFamily="34" charset="0"/>
              </a:rPr>
              <a:t>У ході досліджень, якими займалася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ThrustMe, 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йод показав кращі результати, аніж ксенон, що доводить його потенційну корисність для майбутніх місій у космосі. Систему двигунів, яка працює на йоді, випробували на маленькому 20-кілограмовому супутнику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CubeSat.</a:t>
            </a:r>
            <a:endParaRPr lang="uk-UA" sz="1600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uk-UA" sz="1600" b="0" i="0" dirty="0">
                <a:effectLst/>
                <a:latin typeface="Arial" panose="020B0604020202020204" pitchFamily="34" charset="0"/>
              </a:rPr>
              <a:t>Супутники використовують систему двигунів, щоб рухатися у космосі, вона може допомогти їм змінити орбіту або уникнути зіткнення з іншим об’єктом. Ключовим елементом цієї системи є ракетне паливо. Ксенон, як газ, має зберігатися в ньому із дуже високим тиском, що вимагає спеціального обладнання. Водночас йод має подібну масу, але більш поширений та набагато дешевший. Також його можна зберігати у вигляді рідини, що потенційно дозволить спростити конструювання супутника.</a:t>
            </a:r>
          </a:p>
          <a:p>
            <a:pPr algn="l"/>
            <a:endParaRPr lang="uk-UA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uk-UA" sz="1600" b="0" i="0" dirty="0">
                <a:effectLst/>
                <a:latin typeface="Arial" panose="020B0604020202020204" pitchFamily="34" charset="0"/>
              </a:rPr>
              <a:t>«Якщо ми хочемо досліджувати космос </a:t>
            </a:r>
            <a:r>
              <a:rPr lang="uk-UA" sz="1600" b="0" i="0" dirty="0" err="1">
                <a:effectLst/>
                <a:latin typeface="Arial" panose="020B0604020202020204" pitchFamily="34" charset="0"/>
              </a:rPr>
              <a:t>відповідально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 та не створювати стільки «космічного сміття», як сьогодні, то маємо встановлювати подібну </a:t>
            </a:r>
            <a:r>
              <a:rPr lang="uk-UA" sz="1600" b="0" i="0" dirty="0" err="1">
                <a:effectLst/>
                <a:latin typeface="Arial" panose="020B0604020202020204" pitchFamily="34" charset="0"/>
              </a:rPr>
              <a:t>двигунну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 систему на всі супутники, навіть на найменші. Це дозволить супутнику повернутися на Землю, а не залишатися на орбіті до кінця його життя. Імовірно, йод є одним зі шляхів, як досягти цієї мети», – сказав </a:t>
            </a:r>
            <a:r>
              <a:rPr lang="uk-UA" sz="1600" b="0" i="0" dirty="0" err="1">
                <a:effectLst/>
                <a:latin typeface="Arial" panose="020B0604020202020204" pitchFamily="34" charset="0"/>
              </a:rPr>
              <a:t>Рафальський</a:t>
            </a:r>
            <a:r>
              <a:rPr lang="uk-UA" sz="1600" b="0" i="0" dirty="0">
                <a:effectLst/>
                <a:latin typeface="Arial" panose="020B0604020202020204" pitchFamily="34" charset="0"/>
              </a:rPr>
              <a:t>, коментуючи результати дослідження.</a:t>
            </a:r>
          </a:p>
        </p:txBody>
      </p:sp>
    </p:spTree>
    <p:extLst>
      <p:ext uri="{BB962C8B-B14F-4D97-AF65-F5344CB8AC3E}">
        <p14:creationId xmlns:p14="http://schemas.microsoft.com/office/powerpoint/2010/main" val="316941744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1361</Words>
  <Application>Microsoft Office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Ілля Ковтун</dc:creator>
  <cp:lastModifiedBy>Ілля Ковтун</cp:lastModifiedBy>
  <cp:revision>2</cp:revision>
  <dcterms:created xsi:type="dcterms:W3CDTF">2023-09-19T19:08:58Z</dcterms:created>
  <dcterms:modified xsi:type="dcterms:W3CDTF">2023-09-19T19:48:08Z</dcterms:modified>
</cp:coreProperties>
</file>