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4" r:id="rId6"/>
    <p:sldId id="265" r:id="rId7"/>
    <p:sldId id="269" r:id="rId8"/>
    <p:sldId id="270" r:id="rId9"/>
    <p:sldId id="266" r:id="rId10"/>
    <p:sldId id="267" r:id="rId11"/>
    <p:sldId id="268" r:id="rId12"/>
    <p:sldId id="262" r:id="rId13"/>
    <p:sldId id="261" r:id="rId14"/>
    <p:sldId id="271" r:id="rId15"/>
    <p:sldId id="259"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4" autoAdjust="0"/>
  </p:normalViewPr>
  <p:slideViewPr>
    <p:cSldViewPr snapToGrid="0">
      <p:cViewPr varScale="1">
        <p:scale>
          <a:sx n="72" d="100"/>
          <a:sy n="72"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81011-8486-4295-B009-9CFD1A085F02}" type="datetimeFigureOut">
              <a:rPr lang="zh-CN" altLang="en-US" smtClean="0"/>
              <a:t>2020/2/24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C55F8-5D88-4C8C-9932-24B92226273B}" type="slidenum">
              <a:rPr lang="zh-CN" altLang="en-US" smtClean="0"/>
              <a:t>‹#›</a:t>
            </a:fld>
            <a:endParaRPr lang="zh-CN" altLang="en-US"/>
          </a:p>
        </p:txBody>
      </p:sp>
    </p:spTree>
    <p:extLst>
      <p:ext uri="{BB962C8B-B14F-4D97-AF65-F5344CB8AC3E}">
        <p14:creationId xmlns:p14="http://schemas.microsoft.com/office/powerpoint/2010/main" val="65468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2</a:t>
            </a:fld>
            <a:endParaRPr lang="zh-CN" altLang="en-US"/>
          </a:p>
        </p:txBody>
      </p:sp>
    </p:spTree>
    <p:extLst>
      <p:ext uri="{BB962C8B-B14F-4D97-AF65-F5344CB8AC3E}">
        <p14:creationId xmlns:p14="http://schemas.microsoft.com/office/powerpoint/2010/main" val="190419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我认为有必要先搞清楚一些基本的东西</a:t>
            </a:r>
            <a:endParaRPr lang="en-US" altLang="zh-CN" dirty="0"/>
          </a:p>
          <a:p>
            <a:endParaRPr lang="en-US" altLang="zh-CN" dirty="0"/>
          </a:p>
          <a:p>
            <a:r>
              <a:rPr lang="en-US" altLang="zh-CN" dirty="0"/>
              <a:t>Scala</a:t>
            </a:r>
            <a:r>
              <a:rPr lang="zh-CN" altLang="en-US" dirty="0"/>
              <a:t>是个混合范式的编程语言，功能和涵盖的内容实在是太多了，</a:t>
            </a:r>
            <a:endParaRPr lang="en-US" altLang="zh-CN" dirty="0"/>
          </a:p>
          <a:p>
            <a:endParaRPr lang="en-US" altLang="zh-CN" dirty="0"/>
          </a:p>
          <a:p>
            <a:r>
              <a:rPr lang="zh-CN" altLang="en-US" dirty="0"/>
              <a:t>这里只侧重函数式编程范式方面，毕竟面向对象编程似乎已经刻在手上了</a:t>
            </a:r>
            <a:endParaRPr lang="en-US" altLang="zh-CN"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12</a:t>
            </a:fld>
            <a:endParaRPr lang="zh-CN" altLang="en-US"/>
          </a:p>
        </p:txBody>
      </p:sp>
    </p:spTree>
    <p:extLst>
      <p:ext uri="{BB962C8B-B14F-4D97-AF65-F5344CB8AC3E}">
        <p14:creationId xmlns:p14="http://schemas.microsoft.com/office/powerpoint/2010/main" val="2106456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函数也是个值</a:t>
            </a:r>
            <a:endParaRPr lang="en-US" altLang="zh-CN" dirty="0"/>
          </a:p>
          <a:p>
            <a:endParaRPr lang="en-US" altLang="zh-CN" dirty="0"/>
          </a:p>
          <a:p>
            <a:endParaRPr lang="en-US" altLang="zh-CN" dirty="0"/>
          </a:p>
          <a:p>
            <a:r>
              <a:rPr lang="zh-CN" altLang="en-US" dirty="0"/>
              <a:t>此处没有讨论“函数相等”这一概念</a:t>
            </a:r>
            <a:endParaRPr lang="en-US" altLang="zh-CN" dirty="0"/>
          </a:p>
          <a:p>
            <a:r>
              <a:rPr lang="zh-CN" altLang="en-US" dirty="0"/>
              <a:t>也没有提及柯里化等概念</a:t>
            </a:r>
          </a:p>
        </p:txBody>
      </p:sp>
      <p:sp>
        <p:nvSpPr>
          <p:cNvPr id="4" name="灯片编号占位符 3"/>
          <p:cNvSpPr>
            <a:spLocks noGrp="1"/>
          </p:cNvSpPr>
          <p:nvPr>
            <p:ph type="sldNum" sz="quarter" idx="5"/>
          </p:nvPr>
        </p:nvSpPr>
        <p:spPr/>
        <p:txBody>
          <a:bodyPr/>
          <a:lstStyle/>
          <a:p>
            <a:fld id="{F29C55F8-5D88-4C8C-9932-24B92226273B}" type="slidenum">
              <a:rPr lang="zh-CN" altLang="en-US" smtClean="0"/>
              <a:t>13</a:t>
            </a:fld>
            <a:endParaRPr lang="zh-CN" altLang="en-US"/>
          </a:p>
        </p:txBody>
      </p:sp>
    </p:spTree>
    <p:extLst>
      <p:ext uri="{BB962C8B-B14F-4D97-AF65-F5344CB8AC3E}">
        <p14:creationId xmlns:p14="http://schemas.microsoft.com/office/powerpoint/2010/main" val="186044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15</a:t>
            </a:fld>
            <a:endParaRPr lang="zh-CN" altLang="en-US"/>
          </a:p>
        </p:txBody>
      </p:sp>
    </p:spTree>
    <p:extLst>
      <p:ext uri="{BB962C8B-B14F-4D97-AF65-F5344CB8AC3E}">
        <p14:creationId xmlns:p14="http://schemas.microsoft.com/office/powerpoint/2010/main" val="14412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开发的话，也建议把</a:t>
            </a:r>
            <a:r>
              <a:rPr lang="en-US" altLang="zh-CN" dirty="0"/>
              <a:t>Scala SDK</a:t>
            </a:r>
            <a:r>
              <a:rPr lang="zh-CN" altLang="en-US" dirty="0"/>
              <a:t>和</a:t>
            </a:r>
            <a:r>
              <a:rPr lang="en-US" altLang="zh-CN" dirty="0"/>
              <a:t>Spark</a:t>
            </a:r>
            <a:r>
              <a:rPr lang="zh-CN" altLang="en-US" dirty="0"/>
              <a:t> </a:t>
            </a:r>
            <a:r>
              <a:rPr lang="en-US" altLang="zh-CN" dirty="0"/>
              <a:t>Hadoop</a:t>
            </a:r>
            <a:r>
              <a:rPr lang="zh-CN" altLang="en-US" dirty="0"/>
              <a:t>相应的源码下载下来，这样子查看框架代码能更清晰地理解实现思路</a:t>
            </a:r>
            <a:endParaRPr lang="en-US" altLang="zh-CN" dirty="0"/>
          </a:p>
          <a:p>
            <a:r>
              <a:rPr lang="zh-CN" altLang="en-US" dirty="0"/>
              <a:t>可以用上</a:t>
            </a:r>
            <a:r>
              <a:rPr lang="en-US" altLang="zh-CN" dirty="0"/>
              <a:t>Maven</a:t>
            </a:r>
            <a:r>
              <a:rPr lang="zh-CN" altLang="en-US" dirty="0"/>
              <a:t>，这样子的话本地只需要配置</a:t>
            </a:r>
            <a:r>
              <a:rPr lang="en-US" altLang="zh-CN" dirty="0" err="1"/>
              <a:t>WinUtils</a:t>
            </a:r>
            <a:r>
              <a:rPr lang="zh-CN" altLang="en-US" dirty="0"/>
              <a:t>即可。</a:t>
            </a:r>
            <a:endParaRPr lang="en-US" altLang="zh-CN" dirty="0"/>
          </a:p>
          <a:p>
            <a:r>
              <a:rPr lang="zh-CN" altLang="en-US" dirty="0"/>
              <a:t>更极限一些，可以考虑</a:t>
            </a:r>
            <a:r>
              <a:rPr lang="en-US" altLang="zh-CN" dirty="0" err="1"/>
              <a:t>VSCode</a:t>
            </a:r>
            <a:r>
              <a:rPr lang="en-US" altLang="zh-CN" dirty="0"/>
              <a:t> Remote</a:t>
            </a:r>
            <a:r>
              <a:rPr lang="zh-CN" altLang="en-US" dirty="0"/>
              <a:t>进行远程开发，这样子完全不需要在意本地环境的情况。这个需要互联网连接</a:t>
            </a:r>
          </a:p>
        </p:txBody>
      </p:sp>
      <p:sp>
        <p:nvSpPr>
          <p:cNvPr id="4" name="灯片编号占位符 3"/>
          <p:cNvSpPr>
            <a:spLocks noGrp="1"/>
          </p:cNvSpPr>
          <p:nvPr>
            <p:ph type="sldNum" sz="quarter" idx="5"/>
          </p:nvPr>
        </p:nvSpPr>
        <p:spPr/>
        <p:txBody>
          <a:bodyPr/>
          <a:lstStyle/>
          <a:p>
            <a:fld id="{F29C55F8-5D88-4C8C-9932-24B92226273B}" type="slidenum">
              <a:rPr lang="zh-CN" altLang="en-US" smtClean="0"/>
              <a:t>3</a:t>
            </a:fld>
            <a:endParaRPr lang="zh-CN" altLang="en-US"/>
          </a:p>
        </p:txBody>
      </p:sp>
    </p:spTree>
    <p:extLst>
      <p:ext uri="{BB962C8B-B14F-4D97-AF65-F5344CB8AC3E}">
        <p14:creationId xmlns:p14="http://schemas.microsoft.com/office/powerpoint/2010/main" val="369168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我们可以用</a:t>
            </a:r>
            <a:r>
              <a:rPr lang="en-US" altLang="zh-CN" dirty="0"/>
              <a:t>Java</a:t>
            </a:r>
            <a:r>
              <a:rPr lang="zh-CN" altLang="en-US" dirty="0"/>
              <a:t>直接开发</a:t>
            </a:r>
            <a:r>
              <a:rPr lang="en-US" altLang="zh-CN" dirty="0"/>
              <a:t>Spark</a:t>
            </a:r>
            <a:r>
              <a:rPr lang="zh-CN" altLang="en-US" dirty="0"/>
              <a:t>程序，只是没有一个交互式环境能进行快速进行分析工作</a:t>
            </a:r>
            <a:endParaRPr lang="en-US" altLang="zh-CN" dirty="0"/>
          </a:p>
          <a:p>
            <a:endParaRPr lang="en-US" altLang="zh-CN" dirty="0"/>
          </a:p>
          <a:p>
            <a:r>
              <a:rPr lang="zh-CN" altLang="en-US" dirty="0"/>
              <a:t>也可以用</a:t>
            </a:r>
            <a:r>
              <a:rPr lang="en-US" altLang="zh-CN" dirty="0"/>
              <a:t>Python</a:t>
            </a:r>
            <a:r>
              <a:rPr lang="zh-CN" altLang="en-US" dirty="0"/>
              <a:t>开发，使用</a:t>
            </a:r>
            <a:r>
              <a:rPr lang="en-US" altLang="zh-CN" dirty="0" err="1"/>
              <a:t>pyspark</a:t>
            </a:r>
            <a:r>
              <a:rPr lang="zh-CN" altLang="en-US" dirty="0"/>
              <a:t>进行快速数据分析，一样很高效的</a:t>
            </a:r>
            <a:endParaRPr lang="en-US" altLang="zh-CN" dirty="0"/>
          </a:p>
          <a:p>
            <a:endParaRPr lang="en-US" altLang="zh-CN" dirty="0"/>
          </a:p>
          <a:p>
            <a:r>
              <a:rPr lang="en-US" altLang="zh-CN" dirty="0"/>
              <a:t>Spark</a:t>
            </a:r>
            <a:r>
              <a:rPr lang="zh-CN" altLang="en-US" dirty="0"/>
              <a:t>就是用</a:t>
            </a:r>
            <a:r>
              <a:rPr lang="en-US" altLang="zh-CN" dirty="0"/>
              <a:t>Scala</a:t>
            </a:r>
            <a:r>
              <a:rPr lang="zh-CN" altLang="en-US" dirty="0"/>
              <a:t>写的，此外</a:t>
            </a:r>
            <a:r>
              <a:rPr lang="en-US" altLang="zh-CN" dirty="0"/>
              <a:t>Scala</a:t>
            </a:r>
            <a:r>
              <a:rPr lang="zh-CN" altLang="en-US" dirty="0"/>
              <a:t>还可以方便地与</a:t>
            </a:r>
            <a:r>
              <a:rPr lang="en-US" altLang="zh-CN" dirty="0"/>
              <a:t>Spark</a:t>
            </a:r>
            <a:r>
              <a:rPr lang="zh-CN" altLang="en-US" dirty="0"/>
              <a:t>互操作，同一项目中甚至可以能混合编译。你甚至可以复杂业务逻辑用很得心应手地</a:t>
            </a:r>
            <a:r>
              <a:rPr lang="en-US" altLang="zh-CN" dirty="0"/>
              <a:t>Java</a:t>
            </a:r>
            <a:r>
              <a:rPr lang="zh-CN" altLang="en-US" dirty="0"/>
              <a:t>写，然后再调用。</a:t>
            </a:r>
            <a:endParaRPr lang="en-US" altLang="zh-CN" dirty="0"/>
          </a:p>
          <a:p>
            <a:r>
              <a:rPr lang="zh-CN" altLang="en-US" dirty="0"/>
              <a:t>因此选用</a:t>
            </a:r>
            <a:r>
              <a:rPr lang="en-US" altLang="zh-CN" dirty="0"/>
              <a:t>Scala</a:t>
            </a:r>
            <a:r>
              <a:rPr lang="zh-CN" altLang="en-US" dirty="0"/>
              <a:t>进行程序开发</a:t>
            </a:r>
            <a:endParaRPr lang="en-US" altLang="zh-CN" dirty="0"/>
          </a:p>
          <a:p>
            <a:endParaRPr lang="en-US" altLang="zh-CN" dirty="0"/>
          </a:p>
          <a:p>
            <a:r>
              <a:rPr lang="en-US" altLang="zh-CN" dirty="0"/>
              <a:t>spark-shell </a:t>
            </a:r>
            <a:r>
              <a:rPr lang="zh-CN" altLang="en-US" dirty="0"/>
              <a:t>及 </a:t>
            </a:r>
            <a:r>
              <a:rPr lang="en-US" altLang="zh-CN" dirty="0"/>
              <a:t>spark-</a:t>
            </a:r>
            <a:r>
              <a:rPr lang="en-US" altLang="zh-CN" dirty="0" err="1"/>
              <a:t>sql</a:t>
            </a:r>
            <a:r>
              <a:rPr lang="zh-CN" altLang="en-US" dirty="0"/>
              <a:t> 启动的都是</a:t>
            </a:r>
            <a:r>
              <a:rPr lang="en-US" altLang="zh-CN" dirty="0"/>
              <a:t>Scala</a:t>
            </a:r>
            <a:r>
              <a:rPr lang="zh-CN" altLang="en-US" dirty="0"/>
              <a:t>的交互式环境</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4</a:t>
            </a:fld>
            <a:endParaRPr lang="zh-CN" altLang="en-US"/>
          </a:p>
        </p:txBody>
      </p:sp>
    </p:spTree>
    <p:extLst>
      <p:ext uri="{BB962C8B-B14F-4D97-AF65-F5344CB8AC3E}">
        <p14:creationId xmlns:p14="http://schemas.microsoft.com/office/powerpoint/2010/main" val="189765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Apache Spark</a:t>
            </a:r>
            <a:r>
              <a:rPr lang="zh-CN" altLang="en-US" sz="1200" b="0" i="0" kern="1200" dirty="0">
                <a:solidFill>
                  <a:schemeClr val="tx1"/>
                </a:solidFill>
                <a:effectLst/>
                <a:latin typeface="+mn-lt"/>
                <a:ea typeface="+mn-ea"/>
                <a:cs typeface="+mn-cs"/>
              </a:rPr>
              <a:t>是个分布式计算框架，其提供了一大批高级</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基于批处理或流式处理对大规模数据做</a:t>
            </a:r>
            <a:r>
              <a:rPr lang="en-US" altLang="zh-CN" sz="1200" b="0" i="0" kern="1200" dirty="0">
                <a:solidFill>
                  <a:schemeClr val="tx1"/>
                </a:solidFill>
                <a:effectLst/>
                <a:latin typeface="+mn-lt"/>
                <a:ea typeface="+mn-ea"/>
                <a:cs typeface="+mn-cs"/>
              </a:rPr>
              <a:t>ETL</a:t>
            </a:r>
            <a:r>
              <a:rPr lang="zh-CN" altLang="en-US" sz="1200" b="0" i="0" kern="1200" dirty="0">
                <a:solidFill>
                  <a:schemeClr val="tx1"/>
                </a:solidFill>
                <a:effectLst/>
                <a:latin typeface="+mn-lt"/>
                <a:ea typeface="+mn-ea"/>
                <a:cs typeface="+mn-cs"/>
              </a:rPr>
              <a:t>、机器学习和图处理等。可以用来开发</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程序的编程语言有</a:t>
            </a:r>
            <a:r>
              <a:rPr lang="en-US" altLang="zh-CN" sz="1200" b="0" i="0" kern="1200" dirty="0">
                <a:solidFill>
                  <a:schemeClr val="tx1"/>
                </a:solidFill>
                <a:effectLst/>
                <a:latin typeface="+mn-lt"/>
                <a:ea typeface="+mn-ea"/>
                <a:cs typeface="+mn-cs"/>
              </a:rPr>
              <a:t>Scala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。也可以将其理解成一个具备批处理和流处理能力的分布式数据处理引擎，支持</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查询、图处理和机器学习等。</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平台的组件间关系如下图所示：</a:t>
            </a:r>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5</a:t>
            </a:fld>
            <a:endParaRPr lang="zh-CN" altLang="en-US"/>
          </a:p>
        </p:txBody>
      </p:sp>
    </p:spTree>
    <p:extLst>
      <p:ext uri="{BB962C8B-B14F-4D97-AF65-F5344CB8AC3E}">
        <p14:creationId xmlns:p14="http://schemas.microsoft.com/office/powerpoint/2010/main" val="249250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程序可以看作是一组互相独立地跑在集群上的进程，这组进程接受</a:t>
            </a:r>
            <a:r>
              <a:rPr lang="en-US" altLang="zh-CN" sz="1200" b="0" i="0" kern="1200" dirty="0">
                <a:solidFill>
                  <a:schemeClr val="tx1"/>
                </a:solidFill>
                <a:effectLst/>
                <a:latin typeface="+mn-lt"/>
                <a:ea typeface="+mn-ea"/>
                <a:cs typeface="+mn-cs"/>
              </a:rPr>
              <a:t>driver</a:t>
            </a:r>
            <a:r>
              <a:rPr lang="zh-CN" altLang="en-US" sz="1200" b="0" i="0" kern="1200" dirty="0">
                <a:solidFill>
                  <a:schemeClr val="tx1"/>
                </a:solidFill>
                <a:effectLst/>
                <a:latin typeface="+mn-lt"/>
                <a:ea typeface="+mn-ea"/>
                <a:cs typeface="+mn-cs"/>
              </a:rPr>
              <a:t>进程</a:t>
            </a:r>
            <a:r>
              <a:rPr lang="en-US" altLang="zh-CN" sz="1200" b="0" i="0" kern="1200" dirty="0">
                <a:solidFill>
                  <a:schemeClr val="tx1"/>
                </a:solidFill>
                <a:effectLst/>
                <a:latin typeface="+mn-lt"/>
                <a:ea typeface="+mn-ea"/>
                <a:cs typeface="+mn-cs"/>
              </a:rPr>
              <a:t>(</a:t>
            </a:r>
            <a:r>
              <a:rPr lang="en-US" altLang="zh-CN" dirty="0"/>
              <a:t>main</a:t>
            </a:r>
            <a:r>
              <a:rPr lang="zh-CN" altLang="en-US" sz="1200" b="0" i="0" kern="1200" dirty="0">
                <a:solidFill>
                  <a:schemeClr val="tx1"/>
                </a:solidFill>
                <a:effectLst/>
                <a:latin typeface="+mn-lt"/>
                <a:ea typeface="+mn-ea"/>
                <a:cs typeface="+mn-cs"/>
              </a:rPr>
              <a:t>所处的进程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中的</a:t>
            </a:r>
            <a:r>
              <a:rPr lang="en-US" altLang="zh-CN" dirty="0" err="1"/>
              <a:t>SparkContext</a:t>
            </a:r>
            <a:r>
              <a:rPr lang="zh-CN" altLang="en-US" sz="1200" b="0" i="0" kern="1200" dirty="0">
                <a:solidFill>
                  <a:schemeClr val="tx1"/>
                </a:solidFill>
                <a:effectLst/>
                <a:latin typeface="+mn-lt"/>
                <a:ea typeface="+mn-ea"/>
                <a:cs typeface="+mn-cs"/>
              </a:rPr>
              <a:t>对象协调的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Cluster Manger</a:t>
            </a:r>
            <a:r>
              <a:rPr lang="zh-CN" altLang="en-US" sz="1200" b="0" i="0" kern="1200" dirty="0">
                <a:solidFill>
                  <a:schemeClr val="tx1"/>
                </a:solidFill>
                <a:effectLst/>
                <a:latin typeface="+mn-lt"/>
                <a:ea typeface="+mn-ea"/>
                <a:cs typeface="+mn-cs"/>
              </a:rPr>
              <a:t>负责为应用分配集群的资源，</a:t>
            </a:r>
            <a:r>
              <a:rPr lang="en-US" altLang="zh-CN" sz="1200" b="0" i="0" kern="1200" dirty="0" err="1">
                <a:solidFill>
                  <a:schemeClr val="tx1"/>
                </a:solidFill>
                <a:effectLst/>
                <a:latin typeface="+mn-lt"/>
                <a:ea typeface="+mn-ea"/>
                <a:cs typeface="+mn-cs"/>
              </a:rPr>
              <a:t>SparkContext</a:t>
            </a:r>
            <a:r>
              <a:rPr lang="zh-CN" altLang="en-US" sz="1200" b="0" i="0" kern="1200" dirty="0">
                <a:solidFill>
                  <a:schemeClr val="tx1"/>
                </a:solidFill>
                <a:effectLst/>
                <a:latin typeface="+mn-lt"/>
                <a:ea typeface="+mn-ea"/>
                <a:cs typeface="+mn-cs"/>
              </a:rPr>
              <a:t>适配了多种类型的集群（如</a:t>
            </a:r>
            <a:r>
              <a:rPr lang="en-US" altLang="zh-CN" sz="1200" b="0" i="0" kern="1200" dirty="0">
                <a:solidFill>
                  <a:schemeClr val="tx1"/>
                </a:solidFill>
                <a:effectLst/>
                <a:latin typeface="+mn-lt"/>
                <a:ea typeface="+mn-ea"/>
                <a:cs typeface="+mn-cs"/>
              </a:rPr>
              <a:t>Spark Standalone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Mesos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Hadoop YARN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Kubernetes</a:t>
            </a:r>
            <a:r>
              <a:rPr lang="zh-CN" altLang="en-US" sz="1200" b="0" i="0" kern="1200" dirty="0">
                <a:solidFill>
                  <a:schemeClr val="tx1"/>
                </a:solidFill>
                <a:effectLst/>
                <a:latin typeface="+mn-lt"/>
                <a:ea typeface="+mn-ea"/>
                <a:cs typeface="+mn-cs"/>
              </a:rPr>
              <a:t>，我们实际情况是</a:t>
            </a:r>
            <a:r>
              <a:rPr lang="en-US" altLang="zh-CN" sz="1200" b="0" i="0" kern="1200" dirty="0">
                <a:solidFill>
                  <a:schemeClr val="tx1"/>
                </a:solidFill>
                <a:effectLst/>
                <a:latin typeface="+mn-lt"/>
                <a:ea typeface="+mn-ea"/>
                <a:cs typeface="+mn-cs"/>
              </a:rPr>
              <a:t>YARN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程序运行时，</a:t>
            </a:r>
            <a:r>
              <a:rPr lang="en-US" altLang="zh-CN" sz="1200" b="0" i="0" kern="1200" dirty="0" err="1">
                <a:solidFill>
                  <a:schemeClr val="tx1"/>
                </a:solidFill>
                <a:effectLst/>
                <a:latin typeface="+mn-lt"/>
                <a:ea typeface="+mn-ea"/>
                <a:cs typeface="+mn-cs"/>
              </a:rPr>
              <a:t>SparkContext</a:t>
            </a:r>
            <a:r>
              <a:rPr lang="zh-CN" altLang="en-US" sz="1200" b="0" i="0" kern="1200" dirty="0">
                <a:solidFill>
                  <a:schemeClr val="tx1"/>
                </a:solidFill>
                <a:effectLst/>
                <a:latin typeface="+mn-lt"/>
                <a:ea typeface="+mn-ea"/>
                <a:cs typeface="+mn-cs"/>
              </a:rPr>
              <a:t>首先去找</a:t>
            </a:r>
            <a:r>
              <a:rPr lang="en-US" altLang="zh-CN" sz="1200" b="0" i="0" kern="1200" dirty="0">
                <a:solidFill>
                  <a:schemeClr val="tx1"/>
                </a:solidFill>
                <a:effectLst/>
                <a:latin typeface="+mn-lt"/>
                <a:ea typeface="+mn-ea"/>
                <a:cs typeface="+mn-cs"/>
              </a:rPr>
              <a:t>Cluster Manager</a:t>
            </a:r>
            <a:r>
              <a:rPr lang="zh-CN" altLang="en-US" sz="1200" b="0" i="0" kern="1200" dirty="0">
                <a:solidFill>
                  <a:schemeClr val="tx1"/>
                </a:solidFill>
                <a:effectLst/>
                <a:latin typeface="+mn-lt"/>
                <a:ea typeface="+mn-ea"/>
                <a:cs typeface="+mn-cs"/>
              </a:rPr>
              <a:t>请求资源</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，可以执行计算及存储应用数据的进程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，然后</a:t>
            </a:r>
            <a:r>
              <a:rPr lang="en-US" altLang="zh-CN" sz="1200" b="0" i="0" kern="1200" dirty="0" err="1">
                <a:solidFill>
                  <a:schemeClr val="tx1"/>
                </a:solidFill>
                <a:effectLst/>
                <a:latin typeface="+mn-lt"/>
                <a:ea typeface="+mn-ea"/>
                <a:cs typeface="+mn-cs"/>
              </a:rPr>
              <a:t>SparkContext</a:t>
            </a:r>
            <a:r>
              <a:rPr lang="zh-CN" altLang="en-US" sz="1200" b="0" i="0" kern="1200" dirty="0">
                <a:solidFill>
                  <a:schemeClr val="tx1"/>
                </a:solidFill>
                <a:effectLst/>
                <a:latin typeface="+mn-lt"/>
                <a:ea typeface="+mn-ea"/>
                <a:cs typeface="+mn-cs"/>
              </a:rPr>
              <a:t>将程序代码分发到各个</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，最后</a:t>
            </a:r>
            <a:r>
              <a:rPr lang="en-US" altLang="zh-CN" sz="1200" b="0" i="0" kern="1200" dirty="0" err="1">
                <a:solidFill>
                  <a:schemeClr val="tx1"/>
                </a:solidFill>
                <a:effectLst/>
                <a:latin typeface="+mn-lt"/>
                <a:ea typeface="+mn-ea"/>
                <a:cs typeface="+mn-cs"/>
              </a:rPr>
              <a:t>SparkContext</a:t>
            </a:r>
            <a:r>
              <a:rPr lang="zh-CN" altLang="en-US" sz="1200" b="0" i="0" kern="1200" dirty="0">
                <a:solidFill>
                  <a:schemeClr val="tx1"/>
                </a:solidFill>
                <a:effectLst/>
                <a:latin typeface="+mn-lt"/>
                <a:ea typeface="+mn-ea"/>
                <a:cs typeface="+mn-cs"/>
              </a:rPr>
              <a:t>把</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发送到各个</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去执行。</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需要指出以下事项：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程序获得的是属于自己的</a:t>
            </a:r>
            <a:r>
              <a:rPr lang="en-US" altLang="zh-CN" sz="1200" b="0" i="0" kern="1200" dirty="0">
                <a:solidFill>
                  <a:schemeClr val="tx1"/>
                </a:solidFill>
                <a:effectLst/>
                <a:latin typeface="+mn-lt"/>
                <a:ea typeface="+mn-ea"/>
                <a:cs typeface="+mn-cs"/>
              </a:rPr>
              <a:t>executors</a:t>
            </a:r>
            <a:r>
              <a:rPr lang="zh-CN" altLang="en-US" sz="1200" b="0" i="0" kern="1200" dirty="0">
                <a:solidFill>
                  <a:schemeClr val="tx1"/>
                </a:solidFill>
                <a:effectLst/>
                <a:latin typeface="+mn-lt"/>
                <a:ea typeface="+mn-ea"/>
                <a:cs typeface="+mn-cs"/>
              </a:rPr>
              <a:t>，这些</a:t>
            </a:r>
            <a:r>
              <a:rPr lang="en-US" altLang="zh-CN" sz="1200" b="0" i="0" kern="1200" dirty="0">
                <a:solidFill>
                  <a:schemeClr val="tx1"/>
                </a:solidFill>
                <a:effectLst/>
                <a:latin typeface="+mn-lt"/>
                <a:ea typeface="+mn-ea"/>
                <a:cs typeface="+mn-cs"/>
              </a:rPr>
              <a:t>executors</a:t>
            </a:r>
            <a:r>
              <a:rPr lang="zh-CN" altLang="en-US" sz="1200" b="0" i="0" kern="1200" dirty="0">
                <a:solidFill>
                  <a:schemeClr val="tx1"/>
                </a:solidFill>
                <a:effectLst/>
                <a:latin typeface="+mn-lt"/>
                <a:ea typeface="+mn-ea"/>
                <a:cs typeface="+mn-cs"/>
              </a:rPr>
              <a:t>在整个程序运行过程中保持运行，以多线程方式处理任务。这个特点使多个</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程序在调度侧（每个</a:t>
            </a:r>
            <a:r>
              <a:rPr lang="en-US" altLang="zh-CN" sz="1200" b="0" i="0" kern="1200" dirty="0">
                <a:solidFill>
                  <a:schemeClr val="tx1"/>
                </a:solidFill>
                <a:effectLst/>
                <a:latin typeface="+mn-lt"/>
                <a:ea typeface="+mn-ea"/>
                <a:cs typeface="+mn-cs"/>
              </a:rPr>
              <a:t>driver</a:t>
            </a:r>
            <a:r>
              <a:rPr lang="zh-CN" altLang="en-US" sz="1200" b="0" i="0" kern="1200" dirty="0">
                <a:solidFill>
                  <a:schemeClr val="tx1"/>
                </a:solidFill>
                <a:effectLst/>
                <a:latin typeface="+mn-lt"/>
                <a:ea typeface="+mn-ea"/>
                <a:cs typeface="+mn-cs"/>
              </a:rPr>
              <a:t>只调度自己的</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）和执行侧（不同程序的</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跑在不同的</a:t>
            </a:r>
            <a:r>
              <a:rPr lang="en-US" altLang="zh-CN" sz="1200" b="0" i="0" kern="1200" dirty="0">
                <a:solidFill>
                  <a:schemeClr val="tx1"/>
                </a:solidFill>
                <a:effectLst/>
                <a:latin typeface="+mn-lt"/>
                <a:ea typeface="+mn-ea"/>
                <a:cs typeface="+mn-cs"/>
              </a:rPr>
              <a:t>JVM</a:t>
            </a:r>
            <a:r>
              <a:rPr lang="zh-CN" altLang="en-US" sz="1200" b="0" i="0" kern="1200" dirty="0">
                <a:solidFill>
                  <a:schemeClr val="tx1"/>
                </a:solidFill>
                <a:effectLst/>
                <a:latin typeface="+mn-lt"/>
                <a:ea typeface="+mn-ea"/>
                <a:cs typeface="+mn-cs"/>
              </a:rPr>
              <a:t>里）都是互相隔离的。当然了，如果不把数据持久化到外部，那么不同的</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程序也就无法共享数据。</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对于集群管理器并不关心，只关心自己要来的</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程序整个生命周期内，</a:t>
            </a:r>
            <a:r>
              <a:rPr lang="en-US" altLang="zh-CN" sz="1200" b="0" i="0" kern="1200" dirty="0">
                <a:solidFill>
                  <a:schemeClr val="tx1"/>
                </a:solidFill>
                <a:effectLst/>
                <a:latin typeface="+mn-lt"/>
                <a:ea typeface="+mn-ea"/>
                <a:cs typeface="+mn-cs"/>
              </a:rPr>
              <a:t>driver</a:t>
            </a:r>
            <a:r>
              <a:rPr lang="zh-CN" altLang="en-US" sz="1200" b="0" i="0" kern="1200" dirty="0">
                <a:solidFill>
                  <a:schemeClr val="tx1"/>
                </a:solidFill>
                <a:effectLst/>
                <a:latin typeface="+mn-lt"/>
                <a:ea typeface="+mn-ea"/>
                <a:cs typeface="+mn-cs"/>
              </a:rPr>
              <a:t>必须一直监听着</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发起的连接，这意味这</a:t>
            </a:r>
            <a:r>
              <a:rPr lang="en-US" altLang="zh-CN" sz="1200" b="0" i="0" kern="1200" dirty="0">
                <a:solidFill>
                  <a:schemeClr val="tx1"/>
                </a:solidFill>
                <a:effectLst/>
                <a:latin typeface="+mn-lt"/>
                <a:ea typeface="+mn-ea"/>
                <a:cs typeface="+mn-cs"/>
              </a:rPr>
              <a:t>driver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executors</a:t>
            </a:r>
            <a:r>
              <a:rPr lang="zh-CN" altLang="en-US" sz="1200" b="0" i="0" kern="1200" dirty="0">
                <a:solidFill>
                  <a:schemeClr val="tx1"/>
                </a:solidFill>
                <a:effectLst/>
                <a:latin typeface="+mn-lt"/>
                <a:ea typeface="+mn-ea"/>
                <a:cs typeface="+mn-cs"/>
              </a:rPr>
              <a:t>是必须网络通畅的。</a:t>
            </a:r>
          </a:p>
          <a:p>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6</a:t>
            </a:fld>
            <a:endParaRPr lang="zh-CN" altLang="en-US"/>
          </a:p>
        </p:txBody>
      </p:sp>
    </p:spTree>
    <p:extLst>
      <p:ext uri="{BB962C8B-B14F-4D97-AF65-F5344CB8AC3E}">
        <p14:creationId xmlns:p14="http://schemas.microsoft.com/office/powerpoint/2010/main" val="29261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8</a:t>
            </a:fld>
            <a:endParaRPr lang="zh-CN" altLang="en-US"/>
          </a:p>
        </p:txBody>
      </p:sp>
    </p:spTree>
    <p:extLst>
      <p:ext uri="{BB962C8B-B14F-4D97-AF65-F5344CB8AC3E}">
        <p14:creationId xmlns:p14="http://schemas.microsoft.com/office/powerpoint/2010/main" val="428569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即弹性分布式数据集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Spark Core</a:t>
            </a:r>
            <a:r>
              <a:rPr lang="zh-CN" altLang="en-US" sz="1200" b="0" i="0" kern="1200" dirty="0">
                <a:solidFill>
                  <a:schemeClr val="tx1"/>
                </a:solidFill>
                <a:effectLst/>
                <a:latin typeface="+mn-lt"/>
                <a:ea typeface="+mn-ea"/>
                <a:cs typeface="+mn-cs"/>
              </a:rPr>
              <a:t>中的核心概念之一，是</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最重要的数据抽象。从名字上体现出了其一些特点</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弹性：这里的意思侧重“可恢复”，而不是“可伸缩”。</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能从各种意外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比如节点挂掉、</a:t>
            </a:r>
            <a:r>
              <a:rPr lang="en-US" altLang="zh-CN" sz="1200" b="0" i="0" kern="1200" dirty="0">
                <a:solidFill>
                  <a:schemeClr val="tx1"/>
                </a:solidFill>
                <a:effectLst/>
                <a:latin typeface="+mn-lt"/>
                <a:ea typeface="+mn-ea"/>
                <a:cs typeface="+mn-cs"/>
              </a:rPr>
              <a:t>executor</a:t>
            </a:r>
            <a:r>
              <a:rPr lang="zh-CN" altLang="en-US" sz="1200" b="0" i="0" kern="1200" dirty="0">
                <a:solidFill>
                  <a:schemeClr val="tx1"/>
                </a:solidFill>
                <a:effectLst/>
                <a:latin typeface="+mn-lt"/>
                <a:ea typeface="+mn-ea"/>
                <a:cs typeface="+mn-cs"/>
              </a:rPr>
              <a:t>被误杀等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导致的数据丢失或损坏中进行重新计算，是支持错误恢复的</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分布式：数据分布在集群的各个节点中</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数据集：数据的集合，数据可以是简单的数值，也可以是更复杂的类型，例如</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List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等数据结构，甚至可以是自行定义的类对象</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除此之外，</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有一些其他特点，这里列出几个</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内存优先：</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程序运行时，</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中的数据会尽可能多且尽可能久地保存在内存中</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不可变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只读：</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一旦创建就不再可变，只能通过变换生成一个新的</a:t>
            </a:r>
            <a:r>
              <a:rPr lang="en-US" altLang="zh-CN" sz="1200" b="0" i="0" kern="1200" dirty="0">
                <a:solidFill>
                  <a:schemeClr val="tx1"/>
                </a:solidFill>
                <a:effectLst/>
                <a:latin typeface="+mn-lt"/>
                <a:ea typeface="+mn-ea"/>
                <a:cs typeface="+mn-cs"/>
              </a:rPr>
              <a:t>RDD</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延迟计算：在一个</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触发了任务实际运行之前，</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中的数据尚不可及</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可缓存：可以将</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中全部数据持久化到某个存储，例如内存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默认及绝大多数情况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或者硬盘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由于硬盘存取速度问题，一般很少这么做</a:t>
            </a: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并行化：对</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数据的处理是并行的</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类型化：</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中的数据是有类型的，例如</a:t>
            </a:r>
            <a:r>
              <a:rPr lang="en-US" altLang="zh-CN" sz="1200" b="0" i="0" kern="1200" dirty="0">
                <a:solidFill>
                  <a:schemeClr val="tx1"/>
                </a:solidFill>
                <a:effectLst/>
                <a:latin typeface="+mn-lt"/>
                <a:ea typeface="+mn-ea"/>
                <a:cs typeface="+mn-cs"/>
              </a:rPr>
              <a:t>Long</a:t>
            </a:r>
            <a:r>
              <a:rPr lang="zh-CN" altLang="en-US" sz="1200" b="0" i="0" kern="1200" dirty="0">
                <a:solidFill>
                  <a:schemeClr val="tx1"/>
                </a:solidFill>
                <a:effectLst/>
                <a:latin typeface="+mn-lt"/>
                <a:ea typeface="+mn-ea"/>
                <a:cs typeface="+mn-cs"/>
              </a:rPr>
              <a:t>类型数据放在</a:t>
            </a:r>
            <a:r>
              <a:rPr lang="en-US" altLang="zh-CN" sz="1200" b="0" i="0" kern="1200" dirty="0">
                <a:solidFill>
                  <a:schemeClr val="tx1"/>
                </a:solidFill>
                <a:effectLst/>
                <a:latin typeface="+mn-lt"/>
                <a:ea typeface="+mn-ea"/>
                <a:cs typeface="+mn-cs"/>
              </a:rPr>
              <a:t>RDD[Long]</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Student</a:t>
            </a:r>
            <a:r>
              <a:rPr lang="zh-CN" altLang="en-US" sz="1200" b="0" i="0" kern="1200" dirty="0">
                <a:solidFill>
                  <a:schemeClr val="tx1"/>
                </a:solidFill>
                <a:effectLst/>
                <a:latin typeface="+mn-lt"/>
                <a:ea typeface="+mn-ea"/>
                <a:cs typeface="+mn-cs"/>
              </a:rPr>
              <a:t>对象放在</a:t>
            </a:r>
            <a:r>
              <a:rPr lang="en-US" altLang="zh-CN" sz="1200" b="0" i="0" kern="1200" dirty="0">
                <a:solidFill>
                  <a:schemeClr val="tx1"/>
                </a:solidFill>
                <a:effectLst/>
                <a:latin typeface="+mn-lt"/>
                <a:ea typeface="+mn-ea"/>
                <a:cs typeface="+mn-cs"/>
              </a:rPr>
              <a:t>RDD[Student]</a:t>
            </a:r>
            <a:r>
              <a:rPr lang="zh-CN" altLang="en-US" sz="1200" b="0" i="0" kern="1200" dirty="0">
                <a:solidFill>
                  <a:schemeClr val="tx1"/>
                </a:solidFill>
                <a:effectLst/>
                <a:latin typeface="+mn-lt"/>
                <a:ea typeface="+mn-ea"/>
                <a:cs typeface="+mn-cs"/>
              </a:rPr>
              <a:t>中</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9</a:t>
            </a:fld>
            <a:endParaRPr lang="zh-CN" altLang="en-US"/>
          </a:p>
        </p:txBody>
      </p:sp>
    </p:spTree>
    <p:extLst>
      <p:ext uri="{BB962C8B-B14F-4D97-AF65-F5344CB8AC3E}">
        <p14:creationId xmlns:p14="http://schemas.microsoft.com/office/powerpoint/2010/main" val="408495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支持两种类型的操作：</a:t>
            </a:r>
            <a:r>
              <a:rPr lang="en-US" altLang="zh-CN" sz="1200" b="0" kern="1200" dirty="0">
                <a:solidFill>
                  <a:schemeClr val="tx1"/>
                </a:solidFill>
                <a:effectLst/>
                <a:latin typeface="+mn-lt"/>
                <a:ea typeface="+mn-ea"/>
                <a:cs typeface="+mn-cs"/>
              </a:rPr>
              <a:t>transformation</a:t>
            </a:r>
            <a:r>
              <a:rPr lang="zh-CN" altLang="en-US" sz="1200" b="0" kern="1200" dirty="0">
                <a:solidFill>
                  <a:schemeClr val="tx1"/>
                </a:solidFill>
                <a:effectLst/>
                <a:latin typeface="+mn-lt"/>
                <a:ea typeface="+mn-ea"/>
                <a:cs typeface="+mn-cs"/>
              </a:rPr>
              <a:t>（转换）和</a:t>
            </a:r>
            <a:r>
              <a:rPr lang="en-US" altLang="zh-CN" sz="1200" b="0" kern="1200" dirty="0">
                <a:solidFill>
                  <a:schemeClr val="tx1"/>
                </a:solidFill>
                <a:effectLst/>
                <a:latin typeface="+mn-lt"/>
                <a:ea typeface="+mn-ea"/>
                <a:cs typeface="+mn-cs"/>
              </a:rPr>
              <a:t>action</a:t>
            </a:r>
            <a:r>
              <a:rPr lang="zh-CN" altLang="en-US" sz="1200" b="0" kern="1200" dirty="0">
                <a:solidFill>
                  <a:schemeClr val="tx1"/>
                </a:solidFill>
                <a:effectLst/>
                <a:latin typeface="+mn-lt"/>
                <a:ea typeface="+mn-ea"/>
                <a:cs typeface="+mn-cs"/>
              </a:rPr>
              <a:t>（动作）。从现有</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生成新</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的操作称为</a:t>
            </a:r>
            <a:r>
              <a:rPr lang="en-US" altLang="zh-CN" sz="1200" b="0" kern="1200" dirty="0">
                <a:solidFill>
                  <a:schemeClr val="tx1"/>
                </a:solidFill>
                <a:effectLst/>
                <a:latin typeface="+mn-lt"/>
                <a:ea typeface="+mn-ea"/>
                <a:cs typeface="+mn-cs"/>
              </a:rPr>
              <a:t>transformation</a:t>
            </a:r>
            <a:r>
              <a:rPr lang="zh-CN" altLang="en-US" sz="1200" b="0" kern="1200" dirty="0">
                <a:solidFill>
                  <a:schemeClr val="tx1"/>
                </a:solidFill>
                <a:effectLst/>
                <a:latin typeface="+mn-lt"/>
                <a:ea typeface="+mn-ea"/>
                <a:cs typeface="+mn-cs"/>
              </a:rPr>
              <a:t>，从</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上运行执行计算然后求得一个值的操作称为</a:t>
            </a:r>
            <a:r>
              <a:rPr lang="en-US" altLang="zh-CN" sz="1200" b="0" kern="1200" dirty="0">
                <a:solidFill>
                  <a:schemeClr val="tx1"/>
                </a:solidFill>
                <a:effectLst/>
                <a:latin typeface="+mn-lt"/>
                <a:ea typeface="+mn-ea"/>
                <a:cs typeface="+mn-cs"/>
              </a:rPr>
              <a:t>action</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transformation</a:t>
            </a:r>
            <a:r>
              <a:rPr lang="zh-CN" altLang="en-US" sz="1200" b="0" kern="1200" dirty="0">
                <a:solidFill>
                  <a:schemeClr val="tx1"/>
                </a:solidFill>
                <a:effectLst/>
                <a:latin typeface="+mn-lt"/>
                <a:ea typeface="+mn-ea"/>
                <a:cs typeface="+mn-cs"/>
              </a:rPr>
              <a:t>是延迟计算的。当对一个</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执行了</a:t>
            </a:r>
            <a:r>
              <a:rPr lang="en-US" altLang="zh-CN" sz="1200" b="0" kern="1200" dirty="0">
                <a:solidFill>
                  <a:schemeClr val="tx1"/>
                </a:solidFill>
                <a:effectLst/>
                <a:latin typeface="+mn-lt"/>
                <a:ea typeface="+mn-ea"/>
                <a:cs typeface="+mn-cs"/>
              </a:rPr>
              <a:t>transformation</a:t>
            </a:r>
            <a:r>
              <a:rPr lang="zh-CN" altLang="en-US" sz="1200" b="0" kern="1200" dirty="0">
                <a:solidFill>
                  <a:schemeClr val="tx1"/>
                </a:solidFill>
                <a:effectLst/>
                <a:latin typeface="+mn-lt"/>
                <a:ea typeface="+mn-ea"/>
                <a:cs typeface="+mn-cs"/>
              </a:rPr>
              <a:t>之后，便构造出了一个“</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血缘图”，记录了对</a:t>
            </a:r>
            <a:r>
              <a:rPr lang="en-US" altLang="zh-CN" sz="1200" b="0" kern="1200" dirty="0">
                <a:solidFill>
                  <a:schemeClr val="tx1"/>
                </a:solidFill>
                <a:effectLst/>
                <a:latin typeface="+mn-lt"/>
                <a:ea typeface="+mn-ea"/>
                <a:cs typeface="+mn-cs"/>
              </a:rPr>
              <a:t>RDD</a:t>
            </a:r>
            <a:r>
              <a:rPr lang="zh-CN" altLang="en-US" sz="1200" b="0" kern="1200" dirty="0">
                <a:solidFill>
                  <a:schemeClr val="tx1"/>
                </a:solidFill>
                <a:effectLst/>
                <a:latin typeface="+mn-lt"/>
                <a:ea typeface="+mn-ea"/>
                <a:cs typeface="+mn-cs"/>
              </a:rPr>
              <a:t>的变换操作和依赖信息。我们需要对依赖情况做到心里有数，</a:t>
            </a:r>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29C55F8-5D88-4C8C-9932-24B92226273B}" type="slidenum">
              <a:rPr lang="zh-CN" altLang="en-US" smtClean="0"/>
              <a:t>10</a:t>
            </a:fld>
            <a:endParaRPr lang="zh-CN" altLang="en-US"/>
          </a:p>
        </p:txBody>
      </p:sp>
    </p:spTree>
    <p:extLst>
      <p:ext uri="{BB962C8B-B14F-4D97-AF65-F5344CB8AC3E}">
        <p14:creationId xmlns:p14="http://schemas.microsoft.com/office/powerpoint/2010/main" val="244069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感觉第一个门槛是要看懂</a:t>
            </a:r>
            <a:r>
              <a:rPr lang="en-US" altLang="zh-CN" dirty="0"/>
              <a:t>Scala</a:t>
            </a:r>
            <a:r>
              <a:rPr lang="zh-CN" altLang="en-US" dirty="0"/>
              <a:t>代码，因此考虑，如果可以，还是建议使用</a:t>
            </a:r>
          </a:p>
        </p:txBody>
      </p:sp>
      <p:sp>
        <p:nvSpPr>
          <p:cNvPr id="4" name="灯片编号占位符 3"/>
          <p:cNvSpPr>
            <a:spLocks noGrp="1"/>
          </p:cNvSpPr>
          <p:nvPr>
            <p:ph type="sldNum" sz="quarter" idx="5"/>
          </p:nvPr>
        </p:nvSpPr>
        <p:spPr/>
        <p:txBody>
          <a:bodyPr/>
          <a:lstStyle/>
          <a:p>
            <a:fld id="{F29C55F8-5D88-4C8C-9932-24B92226273B}" type="slidenum">
              <a:rPr lang="zh-CN" altLang="en-US" smtClean="0"/>
              <a:t>11</a:t>
            </a:fld>
            <a:endParaRPr lang="zh-CN" altLang="en-US"/>
          </a:p>
        </p:txBody>
      </p:sp>
    </p:spTree>
    <p:extLst>
      <p:ext uri="{BB962C8B-B14F-4D97-AF65-F5344CB8AC3E}">
        <p14:creationId xmlns:p14="http://schemas.microsoft.com/office/powerpoint/2010/main" val="87597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60857-0B0B-46C5-8317-C49FC02CD54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13CC9DF2-14C7-43C0-9FD0-5632A8CD8D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FEF092-06DE-42B3-8EF7-380DF851754E}"/>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573E2A71-9C10-4991-8347-7CDAF264C0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4BBBB1-B50B-4C28-8EE5-F73167009CDC}"/>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28914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EA82-E968-4B91-A305-34836ED531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AB7747-8882-4B46-801C-1C1E687ED8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B90113-A911-4C41-9F39-12D2D7BAD7B9}"/>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A9F857AD-8F11-406E-957A-B8C73CCB64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7B9BCF-93DA-427D-91C4-63F59393B4D6}"/>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175499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4F6E20-CB87-4400-B3F4-C5B6489CBFF7}"/>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034B5EB-5A79-4127-ADF6-93141E20C81B}"/>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1B8A88-0549-4536-ACC1-AA7701804077}"/>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7AF51868-1988-4AB3-BC2D-415C22396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13C05A-D954-44E3-B747-207AB2D016EB}"/>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177163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F5E53-C8C2-47EA-A7C9-F47611B065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64614F-6C08-4B78-A3C6-6274F6C5F2E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9206B5-22DD-4080-BC68-D19D714C6A35}"/>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A33DDC40-CFCC-45AA-818F-EF45E17F6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F58BF9-8F8E-459F-90B4-D2C5B525C636}"/>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364475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437F6-E092-45BB-AF3C-9F6498064757}"/>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37253C7-3149-4314-BAA5-0CA92F130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F2689A-861E-46E8-B737-FF762194322F}"/>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117F7A3A-7206-4F7C-9933-CCBD9A2C1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E2377-5526-4D33-9669-5F9A430CA860}"/>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364839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6E1C-777A-49BF-9B37-760A14E7B8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944935-6E01-4D6F-873D-98C9E29D026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C4B605-F13D-4A55-94B1-76E47C5E32CD}"/>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16A55C-97A1-4CF9-92DA-C54153697E45}"/>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6" name="页脚占位符 5">
            <a:extLst>
              <a:ext uri="{FF2B5EF4-FFF2-40B4-BE49-F238E27FC236}">
                <a16:creationId xmlns:a16="http://schemas.microsoft.com/office/drawing/2014/main" id="{27BEEB7F-774F-4C5A-B1D9-E1B6C0BB4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767123-1294-4B08-AAE0-358FADD4C85E}"/>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366428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85362-5B64-442D-9A0E-2AB563273FBD}"/>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D73328-E8F3-4A03-B20E-2323B4EDC27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048B4C-09B0-4B3B-8D9E-BD1FE8B61BA0}"/>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11B78F-EFA1-42EF-9867-77EA138A5B7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50C90A-97AE-414E-8798-0D7679655775}"/>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C2F4A9E-6959-4609-A778-F6333C5D9193}"/>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8" name="页脚占位符 7">
            <a:extLst>
              <a:ext uri="{FF2B5EF4-FFF2-40B4-BE49-F238E27FC236}">
                <a16:creationId xmlns:a16="http://schemas.microsoft.com/office/drawing/2014/main" id="{4D9E8366-8E6E-4566-9037-6B9475CCBF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D036FF-BC16-4CE5-A726-7A2CCE1E8DF4}"/>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345689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C11F6-FADC-469B-9CC3-D11DD3BF2F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E51550-DCBF-4EE8-B98C-ACBB08F5DFA7}"/>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4" name="页脚占位符 3">
            <a:extLst>
              <a:ext uri="{FF2B5EF4-FFF2-40B4-BE49-F238E27FC236}">
                <a16:creationId xmlns:a16="http://schemas.microsoft.com/office/drawing/2014/main" id="{694BB7E5-5C39-45AF-B97A-7293556439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B07967-414E-4E23-98B8-283EDB21A12C}"/>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419512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803620-3987-42D9-AD67-180D45843223}"/>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3" name="页脚占位符 2">
            <a:extLst>
              <a:ext uri="{FF2B5EF4-FFF2-40B4-BE49-F238E27FC236}">
                <a16:creationId xmlns:a16="http://schemas.microsoft.com/office/drawing/2014/main" id="{80D10E80-9AB3-4242-A777-97F52DD0F5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43272E-EF09-4500-A7A3-0F42FC63A39B}"/>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170428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724C2-DA37-4BC1-A323-584A6EE93DD8}"/>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8E917BA-5406-46D8-8952-634BDF8A092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74A2F0-9C97-44C3-83F0-257B82AA6B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889C55-8300-4825-A9CD-A8C6D41984C8}"/>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6" name="页脚占位符 5">
            <a:extLst>
              <a:ext uri="{FF2B5EF4-FFF2-40B4-BE49-F238E27FC236}">
                <a16:creationId xmlns:a16="http://schemas.microsoft.com/office/drawing/2014/main" id="{6AAE965C-F7C9-48C2-A6B0-C652F0719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D3649-4F41-42E5-8C15-60787BCDADB9}"/>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380254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496A6-7B43-410E-B60D-4A9664D8FBB2}"/>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D00B0FFF-AE76-44C4-9DDC-D33CADA9FC1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3ED74DD-E4C8-4746-A698-03033191AA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C6CCB3-ED17-4652-AB6F-4C2193F208E3}"/>
              </a:ext>
            </a:extLst>
          </p:cNvPr>
          <p:cNvSpPr>
            <a:spLocks noGrp="1"/>
          </p:cNvSpPr>
          <p:nvPr>
            <p:ph type="dt" sz="half" idx="10"/>
          </p:nvPr>
        </p:nvSpPr>
        <p:spPr/>
        <p:txBody>
          <a:bodyPr/>
          <a:lstStyle/>
          <a:p>
            <a:fld id="{EC17EC29-807A-48F7-9068-95912983571F}" type="datetimeFigureOut">
              <a:rPr lang="zh-CN" altLang="en-US" smtClean="0"/>
              <a:t>2020/2/24</a:t>
            </a:fld>
            <a:endParaRPr lang="zh-CN" altLang="en-US"/>
          </a:p>
        </p:txBody>
      </p:sp>
      <p:sp>
        <p:nvSpPr>
          <p:cNvPr id="6" name="页脚占位符 5">
            <a:extLst>
              <a:ext uri="{FF2B5EF4-FFF2-40B4-BE49-F238E27FC236}">
                <a16:creationId xmlns:a16="http://schemas.microsoft.com/office/drawing/2014/main" id="{1D60BBD8-6BA2-4082-B0AB-1BED6DF29A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8475D-DC34-453E-A688-BC8C9863416E}"/>
              </a:ext>
            </a:extLst>
          </p:cNvPr>
          <p:cNvSpPr>
            <a:spLocks noGrp="1"/>
          </p:cNvSpPr>
          <p:nvPr>
            <p:ph type="sldNum" sz="quarter" idx="12"/>
          </p:nvPr>
        </p:nvSpPr>
        <p:spPr/>
        <p:txBody>
          <a:body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261554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0B5AF4-C1D9-4D78-891B-D838E9170C0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AC122C-58CD-427A-A105-5DB451186F5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1DD0BC-F748-498C-AFB5-7EBF207FC3C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17EC29-807A-48F7-9068-95912983571F}" type="datetimeFigureOut">
              <a:rPr lang="zh-CN" altLang="en-US" smtClean="0"/>
              <a:t>2020/2/24</a:t>
            </a:fld>
            <a:endParaRPr lang="zh-CN" altLang="en-US"/>
          </a:p>
        </p:txBody>
      </p:sp>
      <p:sp>
        <p:nvSpPr>
          <p:cNvPr id="5" name="页脚占位符 4">
            <a:extLst>
              <a:ext uri="{FF2B5EF4-FFF2-40B4-BE49-F238E27FC236}">
                <a16:creationId xmlns:a16="http://schemas.microsoft.com/office/drawing/2014/main" id="{CE4EC927-288F-4C6F-AAD3-B597D40BD5A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D056B5-437F-4051-A95A-CCC0780132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995A86-5D6E-4DA3-A929-1F9523DC2B61}" type="slidenum">
              <a:rPr lang="zh-CN" altLang="en-US" smtClean="0"/>
              <a:t>‹#›</a:t>
            </a:fld>
            <a:endParaRPr lang="zh-CN" altLang="en-US"/>
          </a:p>
        </p:txBody>
      </p:sp>
    </p:spTree>
    <p:extLst>
      <p:ext uri="{BB962C8B-B14F-4D97-AF65-F5344CB8AC3E}">
        <p14:creationId xmlns:p14="http://schemas.microsoft.com/office/powerpoint/2010/main" val="217394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spark-tutori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exampl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park.apache.org/docs/latest/cluster-overview.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Freeform: Shape 191">
            <a:extLst>
              <a:ext uri="{FF2B5EF4-FFF2-40B4-BE49-F238E27FC236}">
                <a16:creationId xmlns:a16="http://schemas.microsoft.com/office/drawing/2014/main" id="{31FCDB8A-D986-4857-B933-484A758B3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0340" y="476108"/>
            <a:ext cx="5833660" cy="5905781"/>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Shape 192">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5077483"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5FDF6714-3F74-4331-B7D3-6F9DBCE693BF}"/>
              </a:ext>
            </a:extLst>
          </p:cNvPr>
          <p:cNvSpPr>
            <a:spLocks noGrp="1"/>
          </p:cNvSpPr>
          <p:nvPr>
            <p:ph type="ctrTitle"/>
          </p:nvPr>
        </p:nvSpPr>
        <p:spPr>
          <a:xfrm>
            <a:off x="630936" y="1655286"/>
            <a:ext cx="3168036" cy="2610042"/>
          </a:xfrm>
        </p:spPr>
        <p:txBody>
          <a:bodyPr>
            <a:normAutofit/>
          </a:bodyPr>
          <a:lstStyle/>
          <a:p>
            <a:pPr algn="l"/>
            <a:r>
              <a:rPr lang="en-US" altLang="zh-CN" sz="4700" dirty="0">
                <a:solidFill>
                  <a:srgbClr val="FFFFFF"/>
                </a:solidFill>
              </a:rPr>
              <a:t>Apache Spark</a:t>
            </a:r>
            <a:endParaRPr lang="zh-CN" altLang="en-US" sz="4700" dirty="0">
              <a:solidFill>
                <a:srgbClr val="FFFFFF"/>
              </a:solidFill>
            </a:endParaRPr>
          </a:p>
        </p:txBody>
      </p:sp>
      <p:sp>
        <p:nvSpPr>
          <p:cNvPr id="3" name="副标题 2">
            <a:extLst>
              <a:ext uri="{FF2B5EF4-FFF2-40B4-BE49-F238E27FC236}">
                <a16:creationId xmlns:a16="http://schemas.microsoft.com/office/drawing/2014/main" id="{7E01B966-3E29-4FD1-B54A-5F696ACDC4DE}"/>
              </a:ext>
            </a:extLst>
          </p:cNvPr>
          <p:cNvSpPr>
            <a:spLocks noGrp="1"/>
          </p:cNvSpPr>
          <p:nvPr>
            <p:ph type="subTitle" idx="1"/>
          </p:nvPr>
        </p:nvSpPr>
        <p:spPr>
          <a:xfrm>
            <a:off x="630936" y="4373384"/>
            <a:ext cx="2554425" cy="829055"/>
          </a:xfrm>
        </p:spPr>
        <p:txBody>
          <a:bodyPr>
            <a:normAutofit/>
          </a:bodyPr>
          <a:lstStyle/>
          <a:p>
            <a:pPr algn="l"/>
            <a:r>
              <a:rPr lang="zh-CN" altLang="en-US" sz="1700">
                <a:solidFill>
                  <a:srgbClr val="FFFFFF"/>
                </a:solidFill>
              </a:rPr>
              <a:t>快速入门</a:t>
            </a:r>
            <a:endParaRPr lang="en-US" altLang="zh-CN" sz="1700">
              <a:solidFill>
                <a:srgbClr val="FFFFFF"/>
              </a:solidFill>
            </a:endParaRPr>
          </a:p>
        </p:txBody>
      </p:sp>
      <p:pic>
        <p:nvPicPr>
          <p:cNvPr id="1026" name="Picture 2">
            <a:extLst>
              <a:ext uri="{FF2B5EF4-FFF2-40B4-BE49-F238E27FC236}">
                <a16:creationId xmlns:a16="http://schemas.microsoft.com/office/drawing/2014/main" id="{BDC0F80E-6EE7-44E0-9316-73300578AD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2462" y="2822711"/>
            <a:ext cx="3310603" cy="176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3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34E00-7E90-41AF-AD15-528F118EE5C1}"/>
              </a:ext>
            </a:extLst>
          </p:cNvPr>
          <p:cNvSpPr>
            <a:spLocks noGrp="1"/>
          </p:cNvSpPr>
          <p:nvPr>
            <p:ph type="title"/>
          </p:nvPr>
        </p:nvSpPr>
        <p:spPr/>
        <p:txBody>
          <a:bodyPr/>
          <a:lstStyle/>
          <a:p>
            <a:r>
              <a:rPr lang="zh-CN" altLang="en-US" dirty="0"/>
              <a:t>宽窄依赖</a:t>
            </a:r>
          </a:p>
        </p:txBody>
      </p:sp>
      <p:pic>
        <p:nvPicPr>
          <p:cNvPr id="6150" name="Picture 6">
            <a:extLst>
              <a:ext uri="{FF2B5EF4-FFF2-40B4-BE49-F238E27FC236}">
                <a16:creationId xmlns:a16="http://schemas.microsoft.com/office/drawing/2014/main" id="{5B9A8A66-0CAD-4D26-AFE1-A8CA9DA3F5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1199" y="1690689"/>
            <a:ext cx="66216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9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CC84A-2F4B-47C2-ABAA-E6A950E7CDD1}"/>
              </a:ext>
            </a:extLst>
          </p:cNvPr>
          <p:cNvSpPr>
            <a:spLocks noGrp="1"/>
          </p:cNvSpPr>
          <p:nvPr>
            <p:ph type="title"/>
          </p:nvPr>
        </p:nvSpPr>
        <p:spPr/>
        <p:txBody>
          <a:bodyPr/>
          <a:lstStyle/>
          <a:p>
            <a:r>
              <a:rPr lang="zh-CN" altLang="en-US" dirty="0"/>
              <a:t>开发程序</a:t>
            </a:r>
          </a:p>
        </p:txBody>
      </p:sp>
      <p:sp>
        <p:nvSpPr>
          <p:cNvPr id="3" name="内容占位符 2">
            <a:extLst>
              <a:ext uri="{FF2B5EF4-FFF2-40B4-BE49-F238E27FC236}">
                <a16:creationId xmlns:a16="http://schemas.microsoft.com/office/drawing/2014/main" id="{F9573806-1382-4025-A3DE-F70945A4332A}"/>
              </a:ext>
            </a:extLst>
          </p:cNvPr>
          <p:cNvSpPr>
            <a:spLocks noGrp="1"/>
          </p:cNvSpPr>
          <p:nvPr>
            <p:ph idx="1"/>
          </p:nvPr>
        </p:nvSpPr>
        <p:spPr/>
        <p:txBody>
          <a:bodyPr/>
          <a:lstStyle/>
          <a:p>
            <a:r>
              <a:rPr lang="zh-CN" altLang="en-US" dirty="0"/>
              <a:t>关于开发，不再介绍了</a:t>
            </a:r>
            <a:endParaRPr lang="en-US" altLang="zh-CN" dirty="0"/>
          </a:p>
          <a:p>
            <a:endParaRPr lang="en-US" altLang="zh-CN" dirty="0"/>
          </a:p>
          <a:p>
            <a:r>
              <a:rPr lang="zh-CN" altLang="en-US" dirty="0"/>
              <a:t>可以考虑从</a:t>
            </a:r>
            <a:r>
              <a:rPr lang="en-US" altLang="zh-CN" dirty="0"/>
              <a:t>Spark SQL</a:t>
            </a:r>
            <a:r>
              <a:rPr lang="zh-CN" altLang="en-US" dirty="0"/>
              <a:t>入门，门槛不高，效率不低，性能不差</a:t>
            </a:r>
            <a:endParaRPr lang="en-US" altLang="zh-CN" dirty="0"/>
          </a:p>
          <a:p>
            <a:r>
              <a:rPr lang="zh-CN" altLang="en-US" dirty="0"/>
              <a:t>目前正在完善一些</a:t>
            </a:r>
            <a:r>
              <a:rPr lang="en-US" altLang="zh-CN" dirty="0"/>
              <a:t>Spark SQL</a:t>
            </a:r>
            <a:r>
              <a:rPr lang="zh-CN" altLang="en-US" dirty="0"/>
              <a:t>的工具</a:t>
            </a:r>
            <a:endParaRPr lang="en-US" altLang="zh-CN" dirty="0"/>
          </a:p>
          <a:p>
            <a:endParaRPr lang="en-US" altLang="zh-CN" dirty="0"/>
          </a:p>
          <a:p>
            <a:r>
              <a:rPr lang="zh-CN" altLang="en-US" dirty="0"/>
              <a:t>统一数据访问</a:t>
            </a:r>
            <a:endParaRPr lang="en-US" altLang="zh-CN" dirty="0"/>
          </a:p>
          <a:p>
            <a:r>
              <a:rPr lang="zh-CN" altLang="en-US" dirty="0"/>
              <a:t>深入优化 </a:t>
            </a:r>
            <a:r>
              <a:rPr lang="en-US" altLang="zh-CN" dirty="0"/>
              <a:t>Catalyst &amp; Tungsten</a:t>
            </a:r>
          </a:p>
          <a:p>
            <a:endParaRPr lang="en-US" altLang="zh-CN" dirty="0"/>
          </a:p>
          <a:p>
            <a:endParaRPr lang="en-US" altLang="zh-CN" dirty="0"/>
          </a:p>
          <a:p>
            <a:r>
              <a:rPr lang="zh-CN" altLang="en-US" dirty="0"/>
              <a:t>目前开发存在问题，在拆元组</a:t>
            </a:r>
          </a:p>
        </p:txBody>
      </p:sp>
    </p:spTree>
    <p:extLst>
      <p:ext uri="{BB962C8B-B14F-4D97-AF65-F5344CB8AC3E}">
        <p14:creationId xmlns:p14="http://schemas.microsoft.com/office/powerpoint/2010/main" val="422018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F6B58-9EFC-4D9D-9407-0123219AED9D}"/>
              </a:ext>
            </a:extLst>
          </p:cNvPr>
          <p:cNvSpPr>
            <a:spLocks noGrp="1"/>
          </p:cNvSpPr>
          <p:nvPr>
            <p:ph type="title"/>
          </p:nvPr>
        </p:nvSpPr>
        <p:spPr/>
        <p:txBody>
          <a:bodyPr/>
          <a:lstStyle/>
          <a:p>
            <a:r>
              <a:rPr lang="en-US" altLang="zh-CN" dirty="0"/>
              <a:t>Scala</a:t>
            </a:r>
            <a:endParaRPr lang="zh-CN" altLang="en-US" dirty="0"/>
          </a:p>
        </p:txBody>
      </p:sp>
      <p:sp>
        <p:nvSpPr>
          <p:cNvPr id="3" name="内容占位符 2">
            <a:extLst>
              <a:ext uri="{FF2B5EF4-FFF2-40B4-BE49-F238E27FC236}">
                <a16:creationId xmlns:a16="http://schemas.microsoft.com/office/drawing/2014/main" id="{CD5D4D78-7604-4035-A710-96E80E2EA3A3}"/>
              </a:ext>
            </a:extLst>
          </p:cNvPr>
          <p:cNvSpPr>
            <a:spLocks noGrp="1"/>
          </p:cNvSpPr>
          <p:nvPr>
            <p:ph idx="1"/>
          </p:nvPr>
        </p:nvSpPr>
        <p:spPr/>
        <p:txBody>
          <a:bodyPr/>
          <a:lstStyle/>
          <a:p>
            <a:r>
              <a:rPr lang="zh-CN" altLang="en-US" dirty="0"/>
              <a:t>函数是“一等公民”</a:t>
            </a:r>
            <a:endParaRPr lang="en-US" altLang="zh-CN" dirty="0"/>
          </a:p>
          <a:p>
            <a:pPr lvl="1"/>
            <a:r>
              <a:rPr lang="zh-CN" altLang="en-US" dirty="0"/>
              <a:t>函数可作为值</a:t>
            </a:r>
            <a:endParaRPr lang="en-US" altLang="zh-CN" dirty="0"/>
          </a:p>
          <a:p>
            <a:pPr lvl="1"/>
            <a:r>
              <a:rPr lang="zh-CN" altLang="en-US" dirty="0"/>
              <a:t>函数闭包</a:t>
            </a:r>
            <a:endParaRPr lang="en-US" altLang="zh-CN" dirty="0"/>
          </a:p>
          <a:p>
            <a:pPr lvl="1"/>
            <a:endParaRPr lang="en-US" altLang="zh-CN" dirty="0"/>
          </a:p>
          <a:p>
            <a:r>
              <a:rPr lang="zh-CN" altLang="en-US" dirty="0"/>
              <a:t>所谓“不可变”</a:t>
            </a:r>
            <a:endParaRPr lang="en-US" altLang="zh-CN" dirty="0"/>
          </a:p>
          <a:p>
            <a:endParaRPr lang="en-US" altLang="zh-CN" dirty="0"/>
          </a:p>
          <a:p>
            <a:r>
              <a:rPr lang="zh-CN" altLang="en-US" dirty="0"/>
              <a:t>基本数据结构</a:t>
            </a:r>
            <a:endParaRPr lang="en-US" altLang="zh-CN" dirty="0"/>
          </a:p>
          <a:p>
            <a:endParaRPr lang="zh-CN" altLang="en-US" dirty="0"/>
          </a:p>
        </p:txBody>
      </p:sp>
      <p:pic>
        <p:nvPicPr>
          <p:cNvPr id="1026" name="Picture 2">
            <a:extLst>
              <a:ext uri="{FF2B5EF4-FFF2-40B4-BE49-F238E27FC236}">
                <a16:creationId xmlns:a16="http://schemas.microsoft.com/office/drawing/2014/main" id="{07963059-01CF-4FE1-8FE4-FEE78A39B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932" y="4439861"/>
            <a:ext cx="787401" cy="127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37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D509D-FAEC-42A7-8BC7-DBA9FDD8EBAC}"/>
              </a:ext>
            </a:extLst>
          </p:cNvPr>
          <p:cNvSpPr>
            <a:spLocks noGrp="1"/>
          </p:cNvSpPr>
          <p:nvPr>
            <p:ph type="title"/>
          </p:nvPr>
        </p:nvSpPr>
        <p:spPr/>
        <p:txBody>
          <a:bodyPr/>
          <a:lstStyle/>
          <a:p>
            <a:r>
              <a:rPr lang="zh-CN" altLang="en-US" dirty="0"/>
              <a:t>函数可作为值</a:t>
            </a:r>
          </a:p>
        </p:txBody>
      </p:sp>
      <p:sp>
        <p:nvSpPr>
          <p:cNvPr id="3" name="内容占位符 2">
            <a:extLst>
              <a:ext uri="{FF2B5EF4-FFF2-40B4-BE49-F238E27FC236}">
                <a16:creationId xmlns:a16="http://schemas.microsoft.com/office/drawing/2014/main" id="{C3BF5110-7C6E-47A5-A460-85293FF54E38}"/>
              </a:ext>
            </a:extLst>
          </p:cNvPr>
          <p:cNvSpPr>
            <a:spLocks noGrp="1"/>
          </p:cNvSpPr>
          <p:nvPr>
            <p:ph idx="1"/>
          </p:nvPr>
        </p:nvSpPr>
        <p:spPr/>
        <p:txBody>
          <a:bodyPr/>
          <a:lstStyle/>
          <a:p>
            <a:r>
              <a:rPr lang="zh-CN" altLang="en-US" dirty="0"/>
              <a:t>赋给某个变量</a:t>
            </a:r>
            <a:endParaRPr lang="en-US" altLang="zh-CN" dirty="0"/>
          </a:p>
          <a:p>
            <a:r>
              <a:rPr lang="zh-CN" altLang="en-US" dirty="0"/>
              <a:t>匿名函数、内部函数</a:t>
            </a:r>
            <a:endParaRPr lang="en-US" altLang="zh-CN" dirty="0"/>
          </a:p>
          <a:p>
            <a:r>
              <a:rPr lang="zh-CN" altLang="en-US" dirty="0"/>
              <a:t>函数作为参数</a:t>
            </a:r>
            <a:endParaRPr lang="en-US" altLang="zh-CN" dirty="0"/>
          </a:p>
          <a:p>
            <a:r>
              <a:rPr lang="zh-CN" altLang="en-US" dirty="0"/>
              <a:t>函数作为返回值</a:t>
            </a:r>
            <a:endParaRPr lang="en-US" altLang="zh-CN" dirty="0"/>
          </a:p>
          <a:p>
            <a:endParaRPr lang="zh-CN" altLang="en-US" dirty="0"/>
          </a:p>
        </p:txBody>
      </p:sp>
    </p:spTree>
    <p:extLst>
      <p:ext uri="{BB962C8B-B14F-4D97-AF65-F5344CB8AC3E}">
        <p14:creationId xmlns:p14="http://schemas.microsoft.com/office/powerpoint/2010/main" val="89123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144E7-2241-4C00-B079-EAD5F3683F4C}"/>
              </a:ext>
            </a:extLst>
          </p:cNvPr>
          <p:cNvSpPr>
            <a:spLocks noGrp="1"/>
          </p:cNvSpPr>
          <p:nvPr>
            <p:ph type="title"/>
          </p:nvPr>
        </p:nvSpPr>
        <p:spPr/>
        <p:txBody>
          <a:bodyPr/>
          <a:lstStyle/>
          <a:p>
            <a:r>
              <a:rPr lang="zh-CN" altLang="en-US" dirty="0"/>
              <a:t>函数闭包</a:t>
            </a:r>
          </a:p>
        </p:txBody>
      </p:sp>
      <p:sp>
        <p:nvSpPr>
          <p:cNvPr id="3" name="内容占位符 2">
            <a:extLst>
              <a:ext uri="{FF2B5EF4-FFF2-40B4-BE49-F238E27FC236}">
                <a16:creationId xmlns:a16="http://schemas.microsoft.com/office/drawing/2014/main" id="{BDC4B374-72E5-458F-98DA-2ED6409E335F}"/>
              </a:ext>
            </a:extLst>
          </p:cNvPr>
          <p:cNvSpPr>
            <a:spLocks noGrp="1"/>
          </p:cNvSpPr>
          <p:nvPr>
            <p:ph idx="1"/>
          </p:nvPr>
        </p:nvSpPr>
        <p:spPr/>
        <p:txBody>
          <a:bodyPr/>
          <a:lstStyle/>
          <a:p>
            <a:r>
              <a:rPr lang="zh-CN" altLang="en-US" dirty="0"/>
              <a:t>捕获自由变量</a:t>
            </a:r>
          </a:p>
        </p:txBody>
      </p:sp>
    </p:spTree>
    <p:extLst>
      <p:ext uri="{BB962C8B-B14F-4D97-AF65-F5344CB8AC3E}">
        <p14:creationId xmlns:p14="http://schemas.microsoft.com/office/powerpoint/2010/main" val="376559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4DAE4-C034-4043-A301-F5F86BC556C0}"/>
              </a:ext>
            </a:extLst>
          </p:cNvPr>
          <p:cNvSpPr>
            <a:spLocks noGrp="1"/>
          </p:cNvSpPr>
          <p:nvPr>
            <p:ph type="title"/>
          </p:nvPr>
        </p:nvSpPr>
        <p:spPr/>
        <p:txBody>
          <a:bodyPr/>
          <a:lstStyle/>
          <a:p>
            <a:r>
              <a:rPr lang="zh-CN" altLang="en-US" dirty="0"/>
              <a:t>所谓“不可变”</a:t>
            </a:r>
          </a:p>
        </p:txBody>
      </p:sp>
      <p:sp>
        <p:nvSpPr>
          <p:cNvPr id="3" name="内容占位符 2">
            <a:extLst>
              <a:ext uri="{FF2B5EF4-FFF2-40B4-BE49-F238E27FC236}">
                <a16:creationId xmlns:a16="http://schemas.microsoft.com/office/drawing/2014/main" id="{6FA0A9C9-6CDF-49C8-90B1-59BFC0CBFC61}"/>
              </a:ext>
            </a:extLst>
          </p:cNvPr>
          <p:cNvSpPr>
            <a:spLocks noGrp="1"/>
          </p:cNvSpPr>
          <p:nvPr>
            <p:ph idx="1"/>
          </p:nvPr>
        </p:nvSpPr>
        <p:spPr/>
        <p:txBody>
          <a:bodyPr/>
          <a:lstStyle/>
          <a:p>
            <a:r>
              <a:rPr lang="zh-CN" altLang="en-US" dirty="0"/>
              <a:t>产生新值</a:t>
            </a:r>
          </a:p>
        </p:txBody>
      </p:sp>
    </p:spTree>
    <p:extLst>
      <p:ext uri="{BB962C8B-B14F-4D97-AF65-F5344CB8AC3E}">
        <p14:creationId xmlns:p14="http://schemas.microsoft.com/office/powerpoint/2010/main" val="52670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0970F-03CB-4889-AC1B-EFA26ACC5936}"/>
              </a:ext>
            </a:extLst>
          </p:cNvPr>
          <p:cNvSpPr>
            <a:spLocks noGrp="1"/>
          </p:cNvSpPr>
          <p:nvPr>
            <p:ph type="title"/>
          </p:nvPr>
        </p:nvSpPr>
        <p:spPr/>
        <p:txBody>
          <a:bodyPr/>
          <a:lstStyle/>
          <a:p>
            <a:r>
              <a:rPr lang="zh-CN" altLang="en-US" dirty="0"/>
              <a:t>基本数据结构</a:t>
            </a:r>
          </a:p>
        </p:txBody>
      </p:sp>
      <p:sp>
        <p:nvSpPr>
          <p:cNvPr id="3" name="内容占位符 2">
            <a:extLst>
              <a:ext uri="{FF2B5EF4-FFF2-40B4-BE49-F238E27FC236}">
                <a16:creationId xmlns:a16="http://schemas.microsoft.com/office/drawing/2014/main" id="{72A34582-744E-4FAC-85D5-793B733A93BE}"/>
              </a:ext>
            </a:extLst>
          </p:cNvPr>
          <p:cNvSpPr>
            <a:spLocks noGrp="1"/>
          </p:cNvSpPr>
          <p:nvPr>
            <p:ph idx="1"/>
          </p:nvPr>
        </p:nvSpPr>
        <p:spPr/>
        <p:txBody>
          <a:bodyPr/>
          <a:lstStyle/>
          <a:p>
            <a:r>
              <a:rPr lang="en-US" altLang="zh-CN" dirty="0"/>
              <a:t>Seq</a:t>
            </a:r>
          </a:p>
          <a:p>
            <a:r>
              <a:rPr lang="en-US" altLang="zh-CN" dirty="0"/>
              <a:t>Map</a:t>
            </a:r>
          </a:p>
          <a:p>
            <a:r>
              <a:rPr lang="en-US" altLang="zh-CN" dirty="0"/>
              <a:t>Set</a:t>
            </a:r>
          </a:p>
          <a:p>
            <a:endParaRPr lang="en-US" altLang="zh-CN" dirty="0"/>
          </a:p>
          <a:p>
            <a:r>
              <a:rPr lang="en-US" altLang="zh-CN" dirty="0"/>
              <a:t>Traversal </a:t>
            </a:r>
          </a:p>
          <a:p>
            <a:r>
              <a:rPr lang="en-US" altLang="zh-CN" dirty="0"/>
              <a:t>Mapping</a:t>
            </a:r>
          </a:p>
          <a:p>
            <a:r>
              <a:rPr lang="en-US" altLang="zh-CN" dirty="0"/>
              <a:t>Flat Mapping</a:t>
            </a:r>
          </a:p>
          <a:p>
            <a:r>
              <a:rPr lang="en-US" altLang="zh-CN" dirty="0"/>
              <a:t>Filtering</a:t>
            </a:r>
          </a:p>
          <a:p>
            <a:r>
              <a:rPr lang="en-US" altLang="zh-CN" dirty="0"/>
              <a:t>Folding &amp; Reducing</a:t>
            </a:r>
          </a:p>
        </p:txBody>
      </p:sp>
    </p:spTree>
    <p:extLst>
      <p:ext uri="{BB962C8B-B14F-4D97-AF65-F5344CB8AC3E}">
        <p14:creationId xmlns:p14="http://schemas.microsoft.com/office/powerpoint/2010/main" val="45272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D2BD0-0E76-4E31-9F85-486F630B28E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36B7052-DB4F-4438-BE2F-B1954AF09EC0}"/>
              </a:ext>
            </a:extLst>
          </p:cNvPr>
          <p:cNvSpPr>
            <a:spLocks noGrp="1"/>
          </p:cNvSpPr>
          <p:nvPr>
            <p:ph idx="1"/>
          </p:nvPr>
        </p:nvSpPr>
        <p:spPr/>
        <p:txBody>
          <a:bodyPr/>
          <a:lstStyle/>
          <a:p>
            <a:r>
              <a:rPr lang="zh-CN" altLang="en-US" dirty="0"/>
              <a:t>安装配置环境</a:t>
            </a:r>
            <a:endParaRPr lang="en-US" altLang="zh-CN" dirty="0"/>
          </a:p>
          <a:p>
            <a:r>
              <a:rPr lang="zh-CN" altLang="en-US" dirty="0"/>
              <a:t>函数式思想 不可变！</a:t>
            </a:r>
            <a:endParaRPr lang="en-US" altLang="zh-CN" dirty="0"/>
          </a:p>
          <a:p>
            <a:r>
              <a:rPr lang="en-US" altLang="zh-CN" dirty="0"/>
              <a:t>SPARK</a:t>
            </a:r>
            <a:r>
              <a:rPr lang="zh-CN" altLang="en-US" dirty="0"/>
              <a:t>简介</a:t>
            </a:r>
            <a:endParaRPr lang="en-US" altLang="zh-CN" dirty="0"/>
          </a:p>
          <a:p>
            <a:r>
              <a:rPr lang="zh-CN" altLang="en-US" dirty="0"/>
              <a:t>程序运行流程</a:t>
            </a:r>
            <a:endParaRPr lang="en-US" altLang="zh-CN" dirty="0"/>
          </a:p>
          <a:p>
            <a:r>
              <a:rPr lang="en-US" altLang="zh-CN" dirty="0"/>
              <a:t>RDD</a:t>
            </a:r>
            <a:r>
              <a:rPr lang="zh-CN" altLang="en-US" dirty="0"/>
              <a:t>概念和特点</a:t>
            </a:r>
            <a:endParaRPr lang="en-US" altLang="zh-CN" dirty="0"/>
          </a:p>
          <a:p>
            <a:r>
              <a:rPr lang="zh-CN" altLang="en-US" dirty="0"/>
              <a:t>关于不可变</a:t>
            </a:r>
            <a:endParaRPr lang="en-US" altLang="zh-CN" dirty="0"/>
          </a:p>
          <a:p>
            <a:r>
              <a:rPr lang="zh-CN" altLang="en-US" dirty="0"/>
              <a:t>变换和动作 宽窄依赖</a:t>
            </a:r>
            <a:endParaRPr lang="en-US" altLang="zh-CN" dirty="0"/>
          </a:p>
          <a:p>
            <a:r>
              <a:rPr lang="zh-CN" altLang="en-US" dirty="0"/>
              <a:t>算子介绍？</a:t>
            </a:r>
            <a:endParaRPr lang="en-US" altLang="zh-CN" dirty="0"/>
          </a:p>
          <a:p>
            <a:r>
              <a:rPr lang="en-US" altLang="zh-CN" dirty="0"/>
              <a:t>Stage Spark UI</a:t>
            </a:r>
          </a:p>
          <a:p>
            <a:r>
              <a:rPr lang="en-US" altLang="zh-CN" dirty="0">
                <a:hlinkClick r:id="rId3"/>
              </a:rPr>
              <a:t>https://data-flair.training/blogs/spark-tutorial/</a:t>
            </a:r>
            <a:endParaRPr lang="zh-CN" altLang="en-US" dirty="0"/>
          </a:p>
        </p:txBody>
      </p:sp>
    </p:spTree>
    <p:extLst>
      <p:ext uri="{BB962C8B-B14F-4D97-AF65-F5344CB8AC3E}">
        <p14:creationId xmlns:p14="http://schemas.microsoft.com/office/powerpoint/2010/main" val="41944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29DA0-9D1C-46C2-ADC9-203BC9D5D3A1}"/>
              </a:ext>
            </a:extLst>
          </p:cNvPr>
          <p:cNvSpPr>
            <a:spLocks noGrp="1"/>
          </p:cNvSpPr>
          <p:nvPr>
            <p:ph type="title"/>
          </p:nvPr>
        </p:nvSpPr>
        <p:spPr>
          <a:xfrm>
            <a:off x="628650" y="365126"/>
            <a:ext cx="7886700" cy="1325563"/>
          </a:xfrm>
        </p:spPr>
        <p:txBody>
          <a:bodyPr/>
          <a:lstStyle/>
          <a:p>
            <a:r>
              <a:rPr lang="zh-CN" altLang="en-US"/>
              <a:t>环境准备</a:t>
            </a:r>
            <a:endParaRPr lang="zh-CN" altLang="en-US" dirty="0"/>
          </a:p>
        </p:txBody>
      </p:sp>
      <p:sp>
        <p:nvSpPr>
          <p:cNvPr id="3" name="内容占位符 2">
            <a:extLst>
              <a:ext uri="{FF2B5EF4-FFF2-40B4-BE49-F238E27FC236}">
                <a16:creationId xmlns:a16="http://schemas.microsoft.com/office/drawing/2014/main" id="{3BD9C08A-E08A-445B-A483-C431C6B2948E}"/>
              </a:ext>
            </a:extLst>
          </p:cNvPr>
          <p:cNvSpPr>
            <a:spLocks noGrp="1"/>
          </p:cNvSpPr>
          <p:nvPr>
            <p:ph idx="1"/>
          </p:nvPr>
        </p:nvSpPr>
        <p:spPr/>
        <p:txBody>
          <a:bodyPr/>
          <a:lstStyle/>
          <a:p>
            <a:r>
              <a:rPr lang="zh-CN" altLang="en-US" dirty="0"/>
              <a:t>启动</a:t>
            </a:r>
            <a:r>
              <a:rPr lang="en-US" altLang="zh-CN" dirty="0"/>
              <a:t>Spark Shell</a:t>
            </a:r>
            <a:r>
              <a:rPr lang="zh-CN" altLang="en-US" dirty="0"/>
              <a:t>或</a:t>
            </a:r>
            <a:r>
              <a:rPr lang="en-US" altLang="zh-CN" dirty="0"/>
              <a:t>Spark Standalone</a:t>
            </a:r>
          </a:p>
          <a:p>
            <a:pPr lvl="1"/>
            <a:r>
              <a:rPr lang="en-US" altLang="zh-CN" dirty="0"/>
              <a:t>JDK</a:t>
            </a:r>
          </a:p>
          <a:p>
            <a:pPr lvl="1"/>
            <a:r>
              <a:rPr lang="en-US" altLang="zh-CN" dirty="0"/>
              <a:t>Spark with Hadoop</a:t>
            </a:r>
          </a:p>
          <a:p>
            <a:pPr lvl="1"/>
            <a:r>
              <a:rPr lang="en-US" altLang="zh-CN" dirty="0" err="1"/>
              <a:t>WinUtils</a:t>
            </a:r>
            <a:r>
              <a:rPr lang="zh-CN" altLang="en-US" dirty="0"/>
              <a:t>（</a:t>
            </a:r>
            <a:r>
              <a:rPr lang="en-US" altLang="zh-CN" dirty="0"/>
              <a:t>Hadoop</a:t>
            </a:r>
            <a:r>
              <a:rPr lang="zh-CN" altLang="en-US" dirty="0"/>
              <a:t>用到它读写</a:t>
            </a:r>
            <a:r>
              <a:rPr lang="en-US" altLang="zh-CN" dirty="0"/>
              <a:t>Windows</a:t>
            </a:r>
            <a:r>
              <a:rPr lang="zh-CN" altLang="en-US" dirty="0"/>
              <a:t>文件）</a:t>
            </a:r>
            <a:endParaRPr lang="en-US" altLang="zh-CN" dirty="0"/>
          </a:p>
          <a:p>
            <a:pPr marL="342900" lvl="1" indent="0">
              <a:buNone/>
            </a:pPr>
            <a:endParaRPr lang="en-US" altLang="zh-CN" dirty="0"/>
          </a:p>
          <a:p>
            <a:r>
              <a:rPr lang="zh-CN" altLang="en-US" dirty="0"/>
              <a:t>开发</a:t>
            </a:r>
            <a:r>
              <a:rPr lang="en-US" altLang="zh-CN" dirty="0"/>
              <a:t>Spark</a:t>
            </a:r>
            <a:r>
              <a:rPr lang="zh-CN" altLang="en-US" dirty="0"/>
              <a:t>程序</a:t>
            </a:r>
            <a:endParaRPr lang="en-US" altLang="zh-CN" dirty="0"/>
          </a:p>
          <a:p>
            <a:pPr lvl="1"/>
            <a:r>
              <a:rPr lang="en-US" altLang="zh-CN" dirty="0"/>
              <a:t>JDK</a:t>
            </a:r>
          </a:p>
          <a:p>
            <a:pPr lvl="1"/>
            <a:r>
              <a:rPr lang="en-US" altLang="zh-CN" dirty="0"/>
              <a:t>Scala SDK</a:t>
            </a:r>
          </a:p>
          <a:p>
            <a:pPr lvl="1"/>
            <a:r>
              <a:rPr lang="en-US" altLang="zh-CN" dirty="0"/>
              <a:t>Spark &amp; Hadoop jars</a:t>
            </a:r>
          </a:p>
          <a:p>
            <a:pPr lvl="1"/>
            <a:r>
              <a:rPr lang="en-US" altLang="zh-CN" dirty="0" err="1"/>
              <a:t>WinUtils</a:t>
            </a:r>
            <a:r>
              <a:rPr lang="en-US" altLang="zh-CN" dirty="0"/>
              <a:t> </a:t>
            </a:r>
            <a:r>
              <a:rPr lang="zh-CN" altLang="en-US" dirty="0"/>
              <a:t>（本地运行调试时使用）</a:t>
            </a:r>
            <a:endParaRPr lang="en-US" altLang="zh-CN" dirty="0"/>
          </a:p>
          <a:p>
            <a:pPr lvl="1"/>
            <a:endParaRPr lang="en-US" altLang="zh-CN" dirty="0"/>
          </a:p>
        </p:txBody>
      </p:sp>
    </p:spTree>
    <p:extLst>
      <p:ext uri="{BB962C8B-B14F-4D97-AF65-F5344CB8AC3E}">
        <p14:creationId xmlns:p14="http://schemas.microsoft.com/office/powerpoint/2010/main" val="17790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76614-B6E8-4B76-BA78-025E42E5DFEB}"/>
              </a:ext>
            </a:extLst>
          </p:cNvPr>
          <p:cNvSpPr>
            <a:spLocks noGrp="1"/>
          </p:cNvSpPr>
          <p:nvPr>
            <p:ph type="title"/>
          </p:nvPr>
        </p:nvSpPr>
        <p:spPr/>
        <p:txBody>
          <a:bodyPr/>
          <a:lstStyle/>
          <a:p>
            <a:r>
              <a:rPr lang="zh-CN" altLang="en-US" dirty="0"/>
              <a:t>开发语言 </a:t>
            </a:r>
            <a:r>
              <a:rPr lang="en-US" altLang="zh-CN" dirty="0"/>
              <a:t>&amp; Shell</a:t>
            </a:r>
            <a:endParaRPr lang="zh-CN" altLang="en-US" dirty="0"/>
          </a:p>
        </p:txBody>
      </p:sp>
      <p:sp>
        <p:nvSpPr>
          <p:cNvPr id="3" name="内容占位符 2">
            <a:extLst>
              <a:ext uri="{FF2B5EF4-FFF2-40B4-BE49-F238E27FC236}">
                <a16:creationId xmlns:a16="http://schemas.microsoft.com/office/drawing/2014/main" id="{8410CB3B-4CFF-425D-83F4-BDDFDC87084D}"/>
              </a:ext>
            </a:extLst>
          </p:cNvPr>
          <p:cNvSpPr>
            <a:spLocks noGrp="1"/>
          </p:cNvSpPr>
          <p:nvPr>
            <p:ph idx="1"/>
          </p:nvPr>
        </p:nvSpPr>
        <p:spPr>
          <a:xfrm>
            <a:off x="628650" y="1825625"/>
            <a:ext cx="7886700" cy="4351338"/>
          </a:xfrm>
        </p:spPr>
        <p:txBody>
          <a:bodyPr>
            <a:normAutofit/>
          </a:bodyPr>
          <a:lstStyle/>
          <a:p>
            <a:r>
              <a:rPr lang="zh-CN" altLang="en-US" dirty="0"/>
              <a:t>开发语言</a:t>
            </a:r>
            <a:endParaRPr lang="en-US" altLang="zh-CN" dirty="0"/>
          </a:p>
          <a:p>
            <a:pPr lvl="1"/>
            <a:r>
              <a:rPr lang="en-US" altLang="zh-CN" dirty="0"/>
              <a:t>Python </a:t>
            </a:r>
          </a:p>
          <a:p>
            <a:pPr lvl="1"/>
            <a:r>
              <a:rPr lang="en-US" altLang="zh-CN" dirty="0"/>
              <a:t>Scala</a:t>
            </a:r>
          </a:p>
          <a:p>
            <a:pPr lvl="1"/>
            <a:r>
              <a:rPr lang="en-US" altLang="zh-CN" dirty="0"/>
              <a:t>Java</a:t>
            </a:r>
          </a:p>
          <a:p>
            <a:pPr lvl="1"/>
            <a:r>
              <a:rPr lang="en-US" altLang="zh-CN" dirty="0"/>
              <a:t>R</a:t>
            </a:r>
          </a:p>
          <a:p>
            <a:pPr lvl="1"/>
            <a:r>
              <a:rPr lang="en-US" altLang="zh-CN" dirty="0"/>
              <a:t>SQL</a:t>
            </a:r>
          </a:p>
          <a:p>
            <a:pPr lvl="1"/>
            <a:endParaRPr lang="en-US" altLang="zh-CN" dirty="0"/>
          </a:p>
          <a:p>
            <a:r>
              <a:rPr lang="en-US" altLang="zh-CN" dirty="0"/>
              <a:t>Shell</a:t>
            </a:r>
          </a:p>
          <a:p>
            <a:pPr lvl="1"/>
            <a:r>
              <a:rPr lang="en-US" altLang="zh-CN" dirty="0" err="1"/>
              <a:t>pyspark</a:t>
            </a:r>
            <a:endParaRPr lang="en-US" altLang="zh-CN" dirty="0"/>
          </a:p>
          <a:p>
            <a:pPr lvl="1"/>
            <a:r>
              <a:rPr lang="en-US" altLang="zh-CN" dirty="0"/>
              <a:t>spark-shell</a:t>
            </a:r>
          </a:p>
          <a:p>
            <a:pPr lvl="1"/>
            <a:r>
              <a:rPr lang="en-US" altLang="zh-CN" dirty="0" err="1"/>
              <a:t>sparkR</a:t>
            </a:r>
            <a:endParaRPr lang="en-US" altLang="zh-CN" dirty="0"/>
          </a:p>
          <a:p>
            <a:pPr marL="0" indent="0">
              <a:buNone/>
            </a:pPr>
            <a:endParaRPr lang="en-US" altLang="zh-CN" dirty="0"/>
          </a:p>
          <a:p>
            <a:pPr marL="0" indent="0">
              <a:buNone/>
            </a:pPr>
            <a:r>
              <a:rPr lang="en-US" altLang="zh-CN" dirty="0"/>
              <a:t>Spark Examples</a:t>
            </a:r>
            <a:r>
              <a:rPr lang="zh-CN" altLang="en-US" dirty="0"/>
              <a:t>：</a:t>
            </a:r>
            <a:r>
              <a:rPr lang="en-US" altLang="zh-CN" dirty="0">
                <a:hlinkClick r:id="rId3"/>
              </a:rPr>
              <a:t> https://spark.apache.org/examples.html</a:t>
            </a:r>
            <a:endParaRPr lang="en-US" altLang="zh-CN" dirty="0"/>
          </a:p>
        </p:txBody>
      </p:sp>
    </p:spTree>
    <p:extLst>
      <p:ext uri="{BB962C8B-B14F-4D97-AF65-F5344CB8AC3E}">
        <p14:creationId xmlns:p14="http://schemas.microsoft.com/office/powerpoint/2010/main" val="112038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00745-4ACE-4D93-8794-CBF971AA1798}"/>
              </a:ext>
            </a:extLst>
          </p:cNvPr>
          <p:cNvSpPr>
            <a:spLocks noGrp="1"/>
          </p:cNvSpPr>
          <p:nvPr>
            <p:ph type="title"/>
          </p:nvPr>
        </p:nvSpPr>
        <p:spPr/>
        <p:txBody>
          <a:bodyPr/>
          <a:lstStyle/>
          <a:p>
            <a:r>
              <a:rPr lang="en-US" altLang="zh-CN" dirty="0"/>
              <a:t>Spark Platform</a:t>
            </a:r>
            <a:endParaRPr lang="zh-CN" altLang="en-US" dirty="0"/>
          </a:p>
        </p:txBody>
      </p:sp>
      <p:pic>
        <p:nvPicPr>
          <p:cNvPr id="2050" name="Picture 2" descr="spark platform">
            <a:extLst>
              <a:ext uri="{FF2B5EF4-FFF2-40B4-BE49-F238E27FC236}">
                <a16:creationId xmlns:a16="http://schemas.microsoft.com/office/drawing/2014/main" id="{D1597879-71D1-4D9C-9260-73FF87FA9F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4525" y="2282031"/>
            <a:ext cx="53149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46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CBBDD-D397-43AF-8B3D-7BCD9BEB305F}"/>
              </a:ext>
            </a:extLst>
          </p:cNvPr>
          <p:cNvSpPr>
            <a:spLocks noGrp="1"/>
          </p:cNvSpPr>
          <p:nvPr>
            <p:ph type="title"/>
          </p:nvPr>
        </p:nvSpPr>
        <p:spPr/>
        <p:txBody>
          <a:bodyPr/>
          <a:lstStyle/>
          <a:p>
            <a:r>
              <a:rPr lang="en-US" altLang="zh-CN" dirty="0"/>
              <a:t>Spark </a:t>
            </a:r>
            <a:r>
              <a:rPr lang="zh-CN" altLang="en-US" dirty="0"/>
              <a:t>架构</a:t>
            </a:r>
          </a:p>
        </p:txBody>
      </p:sp>
      <p:sp>
        <p:nvSpPr>
          <p:cNvPr id="4" name="AutoShape 2" descr="Spark cluster components">
            <a:extLst>
              <a:ext uri="{FF2B5EF4-FFF2-40B4-BE49-F238E27FC236}">
                <a16:creationId xmlns:a16="http://schemas.microsoft.com/office/drawing/2014/main" id="{D979C266-6A3C-4A3A-BEA1-6329A53B41A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descr="Spark cluster components">
            <a:extLst>
              <a:ext uri="{FF2B5EF4-FFF2-40B4-BE49-F238E27FC236}">
                <a16:creationId xmlns:a16="http://schemas.microsoft.com/office/drawing/2014/main" id="{58C63AF3-0BAB-45BA-BA2D-762DE0B905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1150" y="2066925"/>
            <a:ext cx="5676900" cy="27241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E6445A8-51E5-4C7E-88DC-FCC79F5242D4}"/>
              </a:ext>
            </a:extLst>
          </p:cNvPr>
          <p:cNvSpPr/>
          <p:nvPr/>
        </p:nvSpPr>
        <p:spPr>
          <a:xfrm>
            <a:off x="1438275" y="5816084"/>
            <a:ext cx="5962650" cy="369332"/>
          </a:xfrm>
          <a:prstGeom prst="rect">
            <a:avLst/>
          </a:prstGeom>
        </p:spPr>
        <p:txBody>
          <a:bodyPr wrap="square">
            <a:spAutoFit/>
          </a:bodyPr>
          <a:lstStyle/>
          <a:p>
            <a:r>
              <a:rPr lang="en-US" altLang="zh-CN" dirty="0">
                <a:hlinkClick r:id="rId4"/>
              </a:rPr>
              <a:t>https://spark.apache.org/docs/latest/cluster-overview.html</a:t>
            </a:r>
            <a:endParaRPr lang="zh-CN" altLang="en-US" dirty="0"/>
          </a:p>
        </p:txBody>
      </p:sp>
    </p:spTree>
    <p:extLst>
      <p:ext uri="{BB962C8B-B14F-4D97-AF65-F5344CB8AC3E}">
        <p14:creationId xmlns:p14="http://schemas.microsoft.com/office/powerpoint/2010/main" val="141208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EBFD9-818A-4197-B55C-EADEBC9C06AC}"/>
              </a:ext>
            </a:extLst>
          </p:cNvPr>
          <p:cNvSpPr>
            <a:spLocks noGrp="1"/>
          </p:cNvSpPr>
          <p:nvPr>
            <p:ph type="title"/>
          </p:nvPr>
        </p:nvSpPr>
        <p:spPr/>
        <p:txBody>
          <a:bodyPr/>
          <a:lstStyle/>
          <a:p>
            <a:r>
              <a:rPr lang="en-US" altLang="zh-CN" dirty="0"/>
              <a:t>Spark App On YARN (yarn-client)</a:t>
            </a:r>
            <a:endParaRPr lang="zh-CN" altLang="en-US" dirty="0"/>
          </a:p>
        </p:txBody>
      </p:sp>
      <p:pic>
        <p:nvPicPr>
          <p:cNvPr id="7" name="内容占位符 6">
            <a:extLst>
              <a:ext uri="{FF2B5EF4-FFF2-40B4-BE49-F238E27FC236}">
                <a16:creationId xmlns:a16="http://schemas.microsoft.com/office/drawing/2014/main" id="{F28FCB7F-4558-46BB-95A6-BE36BC8300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139" y="1520798"/>
            <a:ext cx="6171480" cy="4972076"/>
          </a:xfrm>
        </p:spPr>
      </p:pic>
    </p:spTree>
    <p:extLst>
      <p:ext uri="{BB962C8B-B14F-4D97-AF65-F5344CB8AC3E}">
        <p14:creationId xmlns:p14="http://schemas.microsoft.com/office/powerpoint/2010/main" val="89342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9ABFA-34BD-4DA0-9B81-CC8761ED5CF7}"/>
              </a:ext>
            </a:extLst>
          </p:cNvPr>
          <p:cNvSpPr>
            <a:spLocks noGrp="1"/>
          </p:cNvSpPr>
          <p:nvPr>
            <p:ph type="title"/>
          </p:nvPr>
        </p:nvSpPr>
        <p:spPr/>
        <p:txBody>
          <a:bodyPr/>
          <a:lstStyle/>
          <a:p>
            <a:r>
              <a:rPr lang="en-US" altLang="zh-CN" dirty="0"/>
              <a:t>Spark App On YARN (yarn-cluster)</a:t>
            </a:r>
            <a:endParaRPr lang="zh-CN" altLang="en-US" dirty="0"/>
          </a:p>
        </p:txBody>
      </p:sp>
      <p:pic>
        <p:nvPicPr>
          <p:cNvPr id="5" name="内容占位符 4">
            <a:extLst>
              <a:ext uri="{FF2B5EF4-FFF2-40B4-BE49-F238E27FC236}">
                <a16:creationId xmlns:a16="http://schemas.microsoft.com/office/drawing/2014/main" id="{59696FEA-4380-459C-A5F6-62B55F7089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9381" y="1509714"/>
            <a:ext cx="6185238" cy="4983160"/>
          </a:xfrm>
        </p:spPr>
      </p:pic>
    </p:spTree>
    <p:extLst>
      <p:ext uri="{BB962C8B-B14F-4D97-AF65-F5344CB8AC3E}">
        <p14:creationId xmlns:p14="http://schemas.microsoft.com/office/powerpoint/2010/main" val="246993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1E4E9-C95B-45D9-B78E-FDCA3BFD25FA}"/>
              </a:ext>
            </a:extLst>
          </p:cNvPr>
          <p:cNvSpPr>
            <a:spLocks noGrp="1"/>
          </p:cNvSpPr>
          <p:nvPr>
            <p:ph type="title"/>
          </p:nvPr>
        </p:nvSpPr>
        <p:spPr/>
        <p:txBody>
          <a:bodyPr/>
          <a:lstStyle/>
          <a:p>
            <a:r>
              <a:rPr lang="en-US" altLang="zh-CN" dirty="0"/>
              <a:t>RDD - </a:t>
            </a:r>
            <a:r>
              <a:rPr lang="zh-CN" altLang="en-US" dirty="0"/>
              <a:t>弹性分布式数据集</a:t>
            </a:r>
          </a:p>
        </p:txBody>
      </p:sp>
      <p:sp>
        <p:nvSpPr>
          <p:cNvPr id="3" name="内容占位符 2">
            <a:extLst>
              <a:ext uri="{FF2B5EF4-FFF2-40B4-BE49-F238E27FC236}">
                <a16:creationId xmlns:a16="http://schemas.microsoft.com/office/drawing/2014/main" id="{3D1A6B5A-EB28-47B5-AF43-9A99CE3AE449}"/>
              </a:ext>
            </a:extLst>
          </p:cNvPr>
          <p:cNvSpPr>
            <a:spLocks noGrp="1"/>
          </p:cNvSpPr>
          <p:nvPr>
            <p:ph idx="1"/>
          </p:nvPr>
        </p:nvSpPr>
        <p:spPr/>
        <p:txBody>
          <a:bodyPr/>
          <a:lstStyle/>
          <a:p>
            <a:r>
              <a:rPr lang="zh-CN" altLang="en-US" dirty="0"/>
              <a:t>弹性：“错误恢复”</a:t>
            </a:r>
            <a:endParaRPr lang="en-US" altLang="zh-CN" dirty="0"/>
          </a:p>
          <a:p>
            <a:r>
              <a:rPr lang="zh-CN" altLang="en-US" dirty="0"/>
              <a:t>分布式</a:t>
            </a:r>
            <a:endParaRPr lang="en-US" altLang="zh-CN" dirty="0"/>
          </a:p>
          <a:p>
            <a:r>
              <a:rPr lang="zh-CN" altLang="en-US" dirty="0"/>
              <a:t>数据集</a:t>
            </a:r>
            <a:endParaRPr lang="en-US" altLang="zh-CN" dirty="0"/>
          </a:p>
          <a:p>
            <a:endParaRPr lang="en-US" altLang="zh-CN" dirty="0"/>
          </a:p>
          <a:p>
            <a:r>
              <a:rPr lang="zh-CN" altLang="en-US" dirty="0"/>
              <a:t>内存优先</a:t>
            </a:r>
            <a:endParaRPr lang="en-US" altLang="zh-CN" dirty="0"/>
          </a:p>
          <a:p>
            <a:r>
              <a:rPr lang="zh-CN" altLang="en-US" dirty="0"/>
              <a:t>不可变</a:t>
            </a:r>
            <a:r>
              <a:rPr lang="en-US" altLang="zh-CN" dirty="0"/>
              <a:t>/</a:t>
            </a:r>
            <a:r>
              <a:rPr lang="zh-CN" altLang="en-US" dirty="0"/>
              <a:t>只读</a:t>
            </a:r>
            <a:endParaRPr lang="en-US" altLang="zh-CN" dirty="0"/>
          </a:p>
          <a:p>
            <a:r>
              <a:rPr lang="zh-CN" altLang="en-US" dirty="0"/>
              <a:t>延迟计算</a:t>
            </a:r>
            <a:endParaRPr lang="en-US" altLang="zh-CN" dirty="0"/>
          </a:p>
          <a:p>
            <a:r>
              <a:rPr lang="zh-CN" altLang="en-US" dirty="0"/>
              <a:t>可缓存</a:t>
            </a:r>
            <a:endParaRPr lang="en-US" altLang="zh-CN" dirty="0"/>
          </a:p>
          <a:p>
            <a:r>
              <a:rPr lang="zh-CN" altLang="en-US" dirty="0"/>
              <a:t>并行</a:t>
            </a:r>
            <a:endParaRPr lang="en-US" altLang="zh-CN" dirty="0"/>
          </a:p>
          <a:p>
            <a:r>
              <a:rPr lang="zh-CN" altLang="en-US" dirty="0"/>
              <a:t>类型化</a:t>
            </a:r>
            <a:endParaRPr lang="en-US" altLang="zh-CN" dirty="0"/>
          </a:p>
        </p:txBody>
      </p:sp>
      <p:pic>
        <p:nvPicPr>
          <p:cNvPr id="5122" name="Picture 2" descr="spark rdd partitioned distributed">
            <a:extLst>
              <a:ext uri="{FF2B5EF4-FFF2-40B4-BE49-F238E27FC236}">
                <a16:creationId xmlns:a16="http://schemas.microsoft.com/office/drawing/2014/main" id="{BE768DA0-C340-4C21-ADA7-1F13891F4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835" y="2591706"/>
            <a:ext cx="6344200" cy="301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3212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1264</Words>
  <Application>Microsoft Office PowerPoint</Application>
  <PresentationFormat>On-screen Show (4:3)</PresentationFormat>
  <Paragraphs>151</Paragraphs>
  <Slides>16</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等线</vt:lpstr>
      <vt:lpstr>等线 Light</vt:lpstr>
      <vt:lpstr>Arial</vt:lpstr>
      <vt:lpstr>Office 主题​​</vt:lpstr>
      <vt:lpstr>Apache Spark</vt:lpstr>
      <vt:lpstr>PowerPoint Presentation</vt:lpstr>
      <vt:lpstr>环境准备</vt:lpstr>
      <vt:lpstr>开发语言 &amp; Shell</vt:lpstr>
      <vt:lpstr>Spark Platform</vt:lpstr>
      <vt:lpstr>Spark 架构</vt:lpstr>
      <vt:lpstr>Spark App On YARN (yarn-client)</vt:lpstr>
      <vt:lpstr>Spark App On YARN (yarn-cluster)</vt:lpstr>
      <vt:lpstr>RDD - 弹性分布式数据集</vt:lpstr>
      <vt:lpstr>宽窄依赖</vt:lpstr>
      <vt:lpstr>开发程序</vt:lpstr>
      <vt:lpstr>Scala</vt:lpstr>
      <vt:lpstr>函数可作为值</vt:lpstr>
      <vt:lpstr>函数闭包</vt:lpstr>
      <vt:lpstr>所谓“不可变”</vt:lpstr>
      <vt:lpstr>基本数据结构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Mengxu Tao</dc:creator>
  <cp:lastModifiedBy>Mengxu Tao</cp:lastModifiedBy>
  <cp:revision>39</cp:revision>
  <dcterms:created xsi:type="dcterms:W3CDTF">2020-02-20T04:26:20Z</dcterms:created>
  <dcterms:modified xsi:type="dcterms:W3CDTF">2020-02-24T10:21:42Z</dcterms:modified>
</cp:coreProperties>
</file>