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5"/>
    <p:restoredTop sz="94377"/>
  </p:normalViewPr>
  <p:slideViewPr>
    <p:cSldViewPr snapToGrid="0" snapToObjects="1">
      <p:cViewPr>
        <p:scale>
          <a:sx n="79" d="100"/>
          <a:sy n="79" d="100"/>
        </p:scale>
        <p:origin x="6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9D5AA-1F17-7C49-BF16-5AF3E65FC64F}" type="doc">
      <dgm:prSet loTypeId="urn:microsoft.com/office/officeart/2005/8/layout/vList3" loCatId="" qsTypeId="urn:microsoft.com/office/officeart/2005/8/quickstyle/simple4" qsCatId="simple" csTypeId="urn:microsoft.com/office/officeart/2005/8/colors/accent6_1" csCatId="accent6" phldr="1"/>
      <dgm:spPr/>
    </dgm:pt>
    <dgm:pt modelId="{F1CE8CF0-A232-8441-AE16-3BDD31759B1B}">
      <dgm:prSet phldrT="[文本]"/>
      <dgm:spPr/>
      <dgm:t>
        <a:bodyPr/>
        <a:lstStyle/>
        <a:p>
          <a:r>
            <a:rPr lang="en-US" altLang="zh-CN" dirty="0" smtClean="0">
              <a:latin typeface="Segoe Print" charset="0"/>
              <a:ea typeface="Segoe Print" charset="0"/>
              <a:cs typeface="Segoe Print" charset="0"/>
            </a:rPr>
            <a:t>S</a:t>
          </a:r>
          <a:r>
            <a:rPr lang="en-US" dirty="0" smtClean="0">
              <a:latin typeface="Segoe Print" charset="0"/>
              <a:ea typeface="Segoe Print" charset="0"/>
              <a:cs typeface="Segoe Print" charset="0"/>
            </a:rPr>
            <a:t>how each bubble individually, from 2008 to 2016. In order to show changes along time line.</a:t>
          </a:r>
          <a:endParaRPr lang="zh-CN" altLang="en-US" dirty="0">
            <a:latin typeface="Segoe Print" charset="0"/>
            <a:ea typeface="Segoe Print" charset="0"/>
            <a:cs typeface="Segoe Print" charset="0"/>
          </a:endParaRPr>
        </a:p>
      </dgm:t>
    </dgm:pt>
    <dgm:pt modelId="{6F827E84-A778-CD41-9FA5-7FC7D947FCFD}" type="parTrans" cxnId="{CF1382E8-FE18-5342-895F-6390F5CCAC5E}">
      <dgm:prSet/>
      <dgm:spPr/>
      <dgm:t>
        <a:bodyPr/>
        <a:lstStyle/>
        <a:p>
          <a:endParaRPr lang="zh-CN" altLang="en-US"/>
        </a:p>
      </dgm:t>
    </dgm:pt>
    <dgm:pt modelId="{A0232237-B9BF-F546-B1C2-163B5EAC3634}" type="sibTrans" cxnId="{CF1382E8-FE18-5342-895F-6390F5CCAC5E}">
      <dgm:prSet/>
      <dgm:spPr/>
      <dgm:t>
        <a:bodyPr/>
        <a:lstStyle/>
        <a:p>
          <a:endParaRPr lang="zh-CN" altLang="en-US"/>
        </a:p>
      </dgm:t>
    </dgm:pt>
    <dgm:pt modelId="{9551A5A5-BD27-BF42-AC76-5D4BAD01B061}">
      <dgm:prSet phldrT="[文本]"/>
      <dgm:spPr/>
      <dgm:t>
        <a:bodyPr/>
        <a:lstStyle/>
        <a:p>
          <a:r>
            <a:rPr lang="en-US" altLang="zh-CN" dirty="0" smtClean="0">
              <a:latin typeface="Segoe Print" charset="0"/>
              <a:ea typeface="Segoe Print" charset="0"/>
              <a:cs typeface="Segoe Print" charset="0"/>
            </a:rPr>
            <a:t>S</a:t>
          </a:r>
          <a:r>
            <a:rPr lang="en-US" dirty="0" smtClean="0">
              <a:latin typeface="Segoe Print" charset="0"/>
              <a:ea typeface="Segoe Print" charset="0"/>
              <a:cs typeface="Segoe Print" charset="0"/>
            </a:rPr>
            <a:t>how all bubbles in one year</a:t>
          </a:r>
          <a:endParaRPr lang="zh-CN" altLang="en-US" dirty="0">
            <a:latin typeface="Segoe Print" charset="0"/>
            <a:ea typeface="Segoe Print" charset="0"/>
            <a:cs typeface="Segoe Print" charset="0"/>
          </a:endParaRPr>
        </a:p>
      </dgm:t>
    </dgm:pt>
    <dgm:pt modelId="{24FC0E47-877A-A04F-9C56-91C9D9112385}" type="parTrans" cxnId="{CEB0B114-F7DB-D143-8C77-E36DD346A39E}">
      <dgm:prSet/>
      <dgm:spPr/>
      <dgm:t>
        <a:bodyPr/>
        <a:lstStyle/>
        <a:p>
          <a:endParaRPr lang="zh-CN" altLang="en-US"/>
        </a:p>
      </dgm:t>
    </dgm:pt>
    <dgm:pt modelId="{83DFEEB2-F2A0-074F-AF29-5D0A041184FB}" type="sibTrans" cxnId="{CEB0B114-F7DB-D143-8C77-E36DD346A39E}">
      <dgm:prSet/>
      <dgm:spPr/>
      <dgm:t>
        <a:bodyPr/>
        <a:lstStyle/>
        <a:p>
          <a:endParaRPr lang="zh-CN" altLang="en-US"/>
        </a:p>
      </dgm:t>
    </dgm:pt>
    <dgm:pt modelId="{0E9C4BC3-E1AE-EB4C-81E2-A54391F3233D}">
      <dgm:prSet phldrT="[文本]"/>
      <dgm:spPr/>
      <dgm:t>
        <a:bodyPr/>
        <a:lstStyle/>
        <a:p>
          <a:r>
            <a:rPr lang="en-US" altLang="zh-CN" dirty="0" smtClean="0">
              <a:latin typeface="Segoe Print" charset="0"/>
              <a:ea typeface="Segoe Print" charset="0"/>
              <a:cs typeface="Segoe Print" charset="0"/>
            </a:rPr>
            <a:t>L</a:t>
          </a:r>
          <a:r>
            <a:rPr lang="en-US" dirty="0" smtClean="0">
              <a:latin typeface="Segoe Print" charset="0"/>
              <a:ea typeface="Segoe Print" charset="0"/>
              <a:cs typeface="Segoe Print" charset="0"/>
            </a:rPr>
            <a:t>et all of them move at the same time.</a:t>
          </a:r>
          <a:endParaRPr lang="zh-CN" altLang="en-US" dirty="0">
            <a:latin typeface="Segoe Print" charset="0"/>
            <a:ea typeface="Segoe Print" charset="0"/>
            <a:cs typeface="Segoe Print" charset="0"/>
          </a:endParaRPr>
        </a:p>
      </dgm:t>
    </dgm:pt>
    <dgm:pt modelId="{877D7F50-94EB-1E43-8D4C-4552BFCF3E4C}" type="parTrans" cxnId="{4753427A-DFC0-3B42-B550-223C85075064}">
      <dgm:prSet/>
      <dgm:spPr/>
      <dgm:t>
        <a:bodyPr/>
        <a:lstStyle/>
        <a:p>
          <a:endParaRPr lang="zh-CN" altLang="en-US"/>
        </a:p>
      </dgm:t>
    </dgm:pt>
    <dgm:pt modelId="{1888523F-99B0-4F4F-A4C7-EE436610046D}" type="sibTrans" cxnId="{4753427A-DFC0-3B42-B550-223C85075064}">
      <dgm:prSet/>
      <dgm:spPr/>
      <dgm:t>
        <a:bodyPr/>
        <a:lstStyle/>
        <a:p>
          <a:endParaRPr lang="zh-CN" altLang="en-US"/>
        </a:p>
      </dgm:t>
    </dgm:pt>
    <dgm:pt modelId="{B0CABDD0-BEBA-9B48-B138-2C7E84A88DFE}" type="pres">
      <dgm:prSet presAssocID="{BD39D5AA-1F17-7C49-BF16-5AF3E65FC64F}" presName="linearFlow" presStyleCnt="0">
        <dgm:presLayoutVars>
          <dgm:dir/>
          <dgm:resizeHandles val="exact"/>
        </dgm:presLayoutVars>
      </dgm:prSet>
      <dgm:spPr/>
    </dgm:pt>
    <dgm:pt modelId="{55FC80D0-D19F-B940-8A2F-A7AF0720A437}" type="pres">
      <dgm:prSet presAssocID="{F1CE8CF0-A232-8441-AE16-3BDD31759B1B}" presName="composite" presStyleCnt="0"/>
      <dgm:spPr/>
    </dgm:pt>
    <dgm:pt modelId="{D47F3BD6-EEB8-8146-8942-C63BFC0ACECD}" type="pres">
      <dgm:prSet presAssocID="{F1CE8CF0-A232-8441-AE16-3BDD31759B1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0D5B5FFB-2E5C-7447-88A1-0232314839E4}" type="pres">
      <dgm:prSet presAssocID="{F1CE8CF0-A232-8441-AE16-3BDD31759B1B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C439D-DE0B-0748-9EAC-4090AD639DF7}" type="pres">
      <dgm:prSet presAssocID="{A0232237-B9BF-F546-B1C2-163B5EAC3634}" presName="spacing" presStyleCnt="0"/>
      <dgm:spPr/>
    </dgm:pt>
    <dgm:pt modelId="{221BA368-66BB-9943-A38B-A0514D96637F}" type="pres">
      <dgm:prSet presAssocID="{9551A5A5-BD27-BF42-AC76-5D4BAD01B061}" presName="composite" presStyleCnt="0"/>
      <dgm:spPr/>
    </dgm:pt>
    <dgm:pt modelId="{F4C6DFE6-691C-1D40-AF12-83D4A6E34487}" type="pres">
      <dgm:prSet presAssocID="{9551A5A5-BD27-BF42-AC76-5D4BAD01B061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1345B2B6-4E92-624F-8927-F064E545C2E4}" type="pres">
      <dgm:prSet presAssocID="{9551A5A5-BD27-BF42-AC76-5D4BAD01B06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FC70E7-0495-7C43-A345-119C428F0FBB}" type="pres">
      <dgm:prSet presAssocID="{83DFEEB2-F2A0-074F-AF29-5D0A041184FB}" presName="spacing" presStyleCnt="0"/>
      <dgm:spPr/>
    </dgm:pt>
    <dgm:pt modelId="{18B65DC9-9FCC-8C4B-8252-25FC26B81203}" type="pres">
      <dgm:prSet presAssocID="{0E9C4BC3-E1AE-EB4C-81E2-A54391F3233D}" presName="composite" presStyleCnt="0"/>
      <dgm:spPr/>
    </dgm:pt>
    <dgm:pt modelId="{DCEF2B77-B858-5544-94ED-E11DAAEF7CE3}" type="pres">
      <dgm:prSet presAssocID="{0E9C4BC3-E1AE-EB4C-81E2-A54391F3233D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</dgm:pt>
    <dgm:pt modelId="{E4B7EEC6-B04F-EE48-9B7D-3F9B51F421EF}" type="pres">
      <dgm:prSet presAssocID="{0E9C4BC3-E1AE-EB4C-81E2-A54391F3233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CE7F09-4732-614E-92D4-292FAD00DFAC}" type="presOf" srcId="{F1CE8CF0-A232-8441-AE16-3BDD31759B1B}" destId="{0D5B5FFB-2E5C-7447-88A1-0232314839E4}" srcOrd="0" destOrd="0" presId="urn:microsoft.com/office/officeart/2005/8/layout/vList3"/>
    <dgm:cxn modelId="{12EEE4AB-504A-8547-82A9-159136DDE582}" type="presOf" srcId="{BD39D5AA-1F17-7C49-BF16-5AF3E65FC64F}" destId="{B0CABDD0-BEBA-9B48-B138-2C7E84A88DFE}" srcOrd="0" destOrd="0" presId="urn:microsoft.com/office/officeart/2005/8/layout/vList3"/>
    <dgm:cxn modelId="{4753427A-DFC0-3B42-B550-223C85075064}" srcId="{BD39D5AA-1F17-7C49-BF16-5AF3E65FC64F}" destId="{0E9C4BC3-E1AE-EB4C-81E2-A54391F3233D}" srcOrd="2" destOrd="0" parTransId="{877D7F50-94EB-1E43-8D4C-4552BFCF3E4C}" sibTransId="{1888523F-99B0-4F4F-A4C7-EE436610046D}"/>
    <dgm:cxn modelId="{CEB0B114-F7DB-D143-8C77-E36DD346A39E}" srcId="{BD39D5AA-1F17-7C49-BF16-5AF3E65FC64F}" destId="{9551A5A5-BD27-BF42-AC76-5D4BAD01B061}" srcOrd="1" destOrd="0" parTransId="{24FC0E47-877A-A04F-9C56-91C9D9112385}" sibTransId="{83DFEEB2-F2A0-074F-AF29-5D0A041184FB}"/>
    <dgm:cxn modelId="{6F09A42B-3592-C741-944B-4E1B4BAA1610}" type="presOf" srcId="{0E9C4BC3-E1AE-EB4C-81E2-A54391F3233D}" destId="{E4B7EEC6-B04F-EE48-9B7D-3F9B51F421EF}" srcOrd="0" destOrd="0" presId="urn:microsoft.com/office/officeart/2005/8/layout/vList3"/>
    <dgm:cxn modelId="{CF1382E8-FE18-5342-895F-6390F5CCAC5E}" srcId="{BD39D5AA-1F17-7C49-BF16-5AF3E65FC64F}" destId="{F1CE8CF0-A232-8441-AE16-3BDD31759B1B}" srcOrd="0" destOrd="0" parTransId="{6F827E84-A778-CD41-9FA5-7FC7D947FCFD}" sibTransId="{A0232237-B9BF-F546-B1C2-163B5EAC3634}"/>
    <dgm:cxn modelId="{159B0598-EE47-5D40-8648-89C9BA2BEA20}" type="presOf" srcId="{9551A5A5-BD27-BF42-AC76-5D4BAD01B061}" destId="{1345B2B6-4E92-624F-8927-F064E545C2E4}" srcOrd="0" destOrd="0" presId="urn:microsoft.com/office/officeart/2005/8/layout/vList3"/>
    <dgm:cxn modelId="{D8D62DB3-F0C6-4645-9E25-68ED3DF476D6}" type="presParOf" srcId="{B0CABDD0-BEBA-9B48-B138-2C7E84A88DFE}" destId="{55FC80D0-D19F-B940-8A2F-A7AF0720A437}" srcOrd="0" destOrd="0" presId="urn:microsoft.com/office/officeart/2005/8/layout/vList3"/>
    <dgm:cxn modelId="{7ED09CD1-663C-B042-81DA-419E4EFAF07D}" type="presParOf" srcId="{55FC80D0-D19F-B940-8A2F-A7AF0720A437}" destId="{D47F3BD6-EEB8-8146-8942-C63BFC0ACECD}" srcOrd="0" destOrd="0" presId="urn:microsoft.com/office/officeart/2005/8/layout/vList3"/>
    <dgm:cxn modelId="{C9A766F0-DD9D-914C-9C85-467409849C37}" type="presParOf" srcId="{55FC80D0-D19F-B940-8A2F-A7AF0720A437}" destId="{0D5B5FFB-2E5C-7447-88A1-0232314839E4}" srcOrd="1" destOrd="0" presId="urn:microsoft.com/office/officeart/2005/8/layout/vList3"/>
    <dgm:cxn modelId="{48C7ED47-68BA-E344-8F24-B36B1BF8CAB9}" type="presParOf" srcId="{B0CABDD0-BEBA-9B48-B138-2C7E84A88DFE}" destId="{A61C439D-DE0B-0748-9EAC-4090AD639DF7}" srcOrd="1" destOrd="0" presId="urn:microsoft.com/office/officeart/2005/8/layout/vList3"/>
    <dgm:cxn modelId="{FEC77701-B063-F44C-9DB8-A1E27264358F}" type="presParOf" srcId="{B0CABDD0-BEBA-9B48-B138-2C7E84A88DFE}" destId="{221BA368-66BB-9943-A38B-A0514D96637F}" srcOrd="2" destOrd="0" presId="urn:microsoft.com/office/officeart/2005/8/layout/vList3"/>
    <dgm:cxn modelId="{592848E5-2BDD-C84B-B90F-4AF5FF0B6C19}" type="presParOf" srcId="{221BA368-66BB-9943-A38B-A0514D96637F}" destId="{F4C6DFE6-691C-1D40-AF12-83D4A6E34487}" srcOrd="0" destOrd="0" presId="urn:microsoft.com/office/officeart/2005/8/layout/vList3"/>
    <dgm:cxn modelId="{9BAAB891-D691-0349-930A-DFA09ADFA79A}" type="presParOf" srcId="{221BA368-66BB-9943-A38B-A0514D96637F}" destId="{1345B2B6-4E92-624F-8927-F064E545C2E4}" srcOrd="1" destOrd="0" presId="urn:microsoft.com/office/officeart/2005/8/layout/vList3"/>
    <dgm:cxn modelId="{DEF4999D-EF78-DC4E-9348-D0FC493731F4}" type="presParOf" srcId="{B0CABDD0-BEBA-9B48-B138-2C7E84A88DFE}" destId="{2AFC70E7-0495-7C43-A345-119C428F0FBB}" srcOrd="3" destOrd="0" presId="urn:microsoft.com/office/officeart/2005/8/layout/vList3"/>
    <dgm:cxn modelId="{556AC52B-A45A-DD4E-9DEC-E5C1E1ABEDBA}" type="presParOf" srcId="{B0CABDD0-BEBA-9B48-B138-2C7E84A88DFE}" destId="{18B65DC9-9FCC-8C4B-8252-25FC26B81203}" srcOrd="4" destOrd="0" presId="urn:microsoft.com/office/officeart/2005/8/layout/vList3"/>
    <dgm:cxn modelId="{293A7DF3-F57C-D14C-B701-4F3254DF50B4}" type="presParOf" srcId="{18B65DC9-9FCC-8C4B-8252-25FC26B81203}" destId="{DCEF2B77-B858-5544-94ED-E11DAAEF7CE3}" srcOrd="0" destOrd="0" presId="urn:microsoft.com/office/officeart/2005/8/layout/vList3"/>
    <dgm:cxn modelId="{D03E39E7-1EA5-1A4C-B30A-03D4D77EBE78}" type="presParOf" srcId="{18B65DC9-9FCC-8C4B-8252-25FC26B81203}" destId="{E4B7EEC6-B04F-EE48-9B7D-3F9B51F421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B5FFB-2E5C-7447-88A1-0232314839E4}">
      <dsp:nvSpPr>
        <dsp:cNvPr id="0" name=""/>
        <dsp:cNvSpPr/>
      </dsp:nvSpPr>
      <dsp:spPr>
        <a:xfrm rot="10800000">
          <a:off x="2050815" y="1721"/>
          <a:ext cx="7025449" cy="112498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08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Segoe Print" charset="0"/>
              <a:ea typeface="Segoe Print" charset="0"/>
              <a:cs typeface="Segoe Print" charset="0"/>
            </a:rPr>
            <a:t>S</a:t>
          </a:r>
          <a:r>
            <a:rPr lang="en-US" sz="1900" kern="1200" dirty="0" smtClean="0">
              <a:latin typeface="Segoe Print" charset="0"/>
              <a:ea typeface="Segoe Print" charset="0"/>
              <a:cs typeface="Segoe Print" charset="0"/>
            </a:rPr>
            <a:t>how each bubble individually, from 2008 to 2016. In order to show changes along time line.</a:t>
          </a:r>
          <a:endParaRPr lang="zh-CN" altLang="en-US" sz="1900" kern="1200" dirty="0">
            <a:latin typeface="Segoe Print" charset="0"/>
            <a:ea typeface="Segoe Print" charset="0"/>
            <a:cs typeface="Segoe Print" charset="0"/>
          </a:endParaRPr>
        </a:p>
      </dsp:txBody>
      <dsp:txXfrm rot="10800000">
        <a:off x="2332062" y="1721"/>
        <a:ext cx="6744202" cy="1124989"/>
      </dsp:txXfrm>
    </dsp:sp>
    <dsp:sp modelId="{D47F3BD6-EEB8-8146-8942-C63BFC0ACECD}">
      <dsp:nvSpPr>
        <dsp:cNvPr id="0" name=""/>
        <dsp:cNvSpPr/>
      </dsp:nvSpPr>
      <dsp:spPr>
        <a:xfrm>
          <a:off x="1488320" y="1721"/>
          <a:ext cx="1124989" cy="11249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45B2B6-4E92-624F-8927-F064E545C2E4}">
      <dsp:nvSpPr>
        <dsp:cNvPr id="0" name=""/>
        <dsp:cNvSpPr/>
      </dsp:nvSpPr>
      <dsp:spPr>
        <a:xfrm rot="10800000">
          <a:off x="2050815" y="1445919"/>
          <a:ext cx="7025449" cy="112498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08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Segoe Print" charset="0"/>
              <a:ea typeface="Segoe Print" charset="0"/>
              <a:cs typeface="Segoe Print" charset="0"/>
            </a:rPr>
            <a:t>S</a:t>
          </a:r>
          <a:r>
            <a:rPr lang="en-US" sz="1900" kern="1200" dirty="0" smtClean="0">
              <a:latin typeface="Segoe Print" charset="0"/>
              <a:ea typeface="Segoe Print" charset="0"/>
              <a:cs typeface="Segoe Print" charset="0"/>
            </a:rPr>
            <a:t>how all bubbles in one year</a:t>
          </a:r>
          <a:endParaRPr lang="zh-CN" altLang="en-US" sz="1900" kern="1200" dirty="0">
            <a:latin typeface="Segoe Print" charset="0"/>
            <a:ea typeface="Segoe Print" charset="0"/>
            <a:cs typeface="Segoe Print" charset="0"/>
          </a:endParaRPr>
        </a:p>
      </dsp:txBody>
      <dsp:txXfrm rot="10800000">
        <a:off x="2332062" y="1445919"/>
        <a:ext cx="6744202" cy="1124989"/>
      </dsp:txXfrm>
    </dsp:sp>
    <dsp:sp modelId="{F4C6DFE6-691C-1D40-AF12-83D4A6E34487}">
      <dsp:nvSpPr>
        <dsp:cNvPr id="0" name=""/>
        <dsp:cNvSpPr/>
      </dsp:nvSpPr>
      <dsp:spPr>
        <a:xfrm>
          <a:off x="1488320" y="1445919"/>
          <a:ext cx="1124989" cy="112498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B7EEC6-B04F-EE48-9B7D-3F9B51F421EF}">
      <dsp:nvSpPr>
        <dsp:cNvPr id="0" name=""/>
        <dsp:cNvSpPr/>
      </dsp:nvSpPr>
      <dsp:spPr>
        <a:xfrm rot="10800000">
          <a:off x="2050815" y="2890116"/>
          <a:ext cx="7025449" cy="112498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08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Segoe Print" charset="0"/>
              <a:ea typeface="Segoe Print" charset="0"/>
              <a:cs typeface="Segoe Print" charset="0"/>
            </a:rPr>
            <a:t>L</a:t>
          </a:r>
          <a:r>
            <a:rPr lang="en-US" sz="1900" kern="1200" dirty="0" smtClean="0">
              <a:latin typeface="Segoe Print" charset="0"/>
              <a:ea typeface="Segoe Print" charset="0"/>
              <a:cs typeface="Segoe Print" charset="0"/>
            </a:rPr>
            <a:t>et all of them move at the same time.</a:t>
          </a:r>
          <a:endParaRPr lang="zh-CN" altLang="en-US" sz="1900" kern="1200" dirty="0">
            <a:latin typeface="Segoe Print" charset="0"/>
            <a:ea typeface="Segoe Print" charset="0"/>
            <a:cs typeface="Segoe Print" charset="0"/>
          </a:endParaRPr>
        </a:p>
      </dsp:txBody>
      <dsp:txXfrm rot="10800000">
        <a:off x="2332062" y="2890116"/>
        <a:ext cx="6744202" cy="1124989"/>
      </dsp:txXfrm>
    </dsp:sp>
    <dsp:sp modelId="{DCEF2B77-B858-5544-94ED-E11DAAEF7CE3}">
      <dsp:nvSpPr>
        <dsp:cNvPr id="0" name=""/>
        <dsp:cNvSpPr/>
      </dsp:nvSpPr>
      <dsp:spPr>
        <a:xfrm>
          <a:off x="1488320" y="2890116"/>
          <a:ext cx="1124989" cy="11249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8AEB3-7199-E840-927C-F4484B475BA4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9FBBA-03D0-2944-93DE-4A01F32661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1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FBBA-03D0-2944-93DE-4A01F32661B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59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51274" y="1964267"/>
            <a:ext cx="7608851" cy="2421464"/>
          </a:xfrm>
        </p:spPr>
        <p:txBody>
          <a:bodyPr/>
          <a:lstStyle/>
          <a:p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Data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visualization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of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labor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market</a:t>
            </a:r>
            <a:endParaRPr kumimoji="1" lang="zh-CN" alt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To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get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a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better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job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&amp;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hire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talents!</a:t>
            </a:r>
            <a:endParaRPr kumimoji="1" lang="zh-CN" alt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5835" y="349623"/>
            <a:ext cx="5620872" cy="622150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</a:t>
            </a:r>
            <a:r>
              <a:rPr lang="en-US" dirty="0" err="1"/>
              <a:t>xAxis</a:t>
            </a:r>
            <a:r>
              <a:rPr lang="en-US" dirty="0"/>
              <a:t>: {</a:t>
            </a:r>
            <a:endParaRPr lang="en-GB" dirty="0"/>
          </a:p>
          <a:p>
            <a:r>
              <a:rPr lang="en-US" dirty="0"/>
              <a:t>			……//based setting of </a:t>
            </a:r>
            <a:r>
              <a:rPr lang="en-US" dirty="0" err="1"/>
              <a:t>xAxis</a:t>
            </a:r>
            <a:endParaRPr lang="en-GB" dirty="0"/>
          </a:p>
          <a:p>
            <a:r>
              <a:rPr lang="en-US" dirty="0"/>
              <a:t>		},</a:t>
            </a:r>
            <a:endParaRPr lang="en-GB" dirty="0"/>
          </a:p>
          <a:p>
            <a:r>
              <a:rPr lang="en-US" dirty="0"/>
              <a:t>		</a:t>
            </a:r>
            <a:r>
              <a:rPr lang="en-US" dirty="0" err="1"/>
              <a:t>YAxis</a:t>
            </a:r>
            <a:r>
              <a:rPr lang="en-US" dirty="0"/>
              <a:t>: {</a:t>
            </a:r>
            <a:endParaRPr lang="en-GB" dirty="0"/>
          </a:p>
          <a:p>
            <a:r>
              <a:rPr lang="en-US" dirty="0"/>
              <a:t>			……//based setting of </a:t>
            </a:r>
            <a:r>
              <a:rPr lang="en-US" dirty="0" err="1"/>
              <a:t>yAxis</a:t>
            </a:r>
            <a:endParaRPr lang="en-GB" dirty="0"/>
          </a:p>
          <a:p>
            <a:r>
              <a:rPr lang="en-US" dirty="0"/>
              <a:t>		},</a:t>
            </a:r>
            <a:endParaRPr lang="en-GB" dirty="0"/>
          </a:p>
          <a:p>
            <a:r>
              <a:rPr lang="en-US" dirty="0"/>
              <a:t>		series: [//based setting of item series</a:t>
            </a:r>
            <a:endParaRPr lang="en-GB" dirty="0"/>
          </a:p>
          <a:p>
            <a:r>
              <a:rPr lang="en-US" dirty="0"/>
              <a:t>            {</a:t>
            </a:r>
            <a:endParaRPr lang="en-GB" dirty="0"/>
          </a:p>
          <a:p>
            <a:r>
              <a:rPr lang="en-US" dirty="0"/>
              <a:t>                name: 'Financial', </a:t>
            </a:r>
            <a:endParaRPr lang="en-GB" dirty="0"/>
          </a:p>
          <a:p>
            <a:r>
              <a:rPr lang="en-US" dirty="0"/>
              <a:t>                type: 'scatter',</a:t>
            </a:r>
            <a:endParaRPr lang="en-GB" dirty="0"/>
          </a:p>
          <a:p>
            <a:r>
              <a:rPr lang="en-US" dirty="0"/>
              <a:t>                </a:t>
            </a:r>
            <a:r>
              <a:rPr lang="en-US" dirty="0" err="1"/>
              <a:t>itemStyle</a:t>
            </a:r>
            <a:r>
              <a:rPr lang="en-US" dirty="0"/>
              <a:t>: {</a:t>
            </a:r>
            <a:endParaRPr lang="en-GB" dirty="0"/>
          </a:p>
          <a:p>
            <a:r>
              <a:rPr lang="en-US" dirty="0"/>
              <a:t>                    normal: {</a:t>
            </a:r>
            <a:endParaRPr lang="en-GB" dirty="0"/>
          </a:p>
          <a:p>
            <a:r>
              <a:rPr lang="en-US" dirty="0"/>
              <a:t>                        </a:t>
            </a:r>
            <a:r>
              <a:rPr lang="en-US" dirty="0" err="1"/>
              <a:t>shadowBlur</a:t>
            </a:r>
            <a:r>
              <a:rPr lang="en-US" dirty="0"/>
              <a:t>: 10,</a:t>
            </a:r>
            <a:endParaRPr lang="en-GB" dirty="0"/>
          </a:p>
          <a:p>
            <a:r>
              <a:rPr lang="en-US" dirty="0"/>
              <a:t>                        </a:t>
            </a:r>
            <a:r>
              <a:rPr lang="en-US" dirty="0" err="1"/>
              <a:t>shadowColor</a:t>
            </a:r>
            <a:r>
              <a:rPr lang="en-US" dirty="0"/>
              <a:t>: '</a:t>
            </a:r>
            <a:r>
              <a:rPr lang="en-US" dirty="0" err="1"/>
              <a:t>rgba</a:t>
            </a:r>
            <a:r>
              <a:rPr lang="en-US" dirty="0"/>
              <a:t>(120, 36, 50, 0.5)',</a:t>
            </a:r>
            <a:endParaRPr lang="en-GB" dirty="0"/>
          </a:p>
          <a:p>
            <a:r>
              <a:rPr lang="en-US" dirty="0"/>
              <a:t>                        </a:t>
            </a:r>
            <a:r>
              <a:rPr lang="en-US" dirty="0" err="1"/>
              <a:t>shadowOffsetY</a:t>
            </a:r>
            <a:r>
              <a:rPr lang="en-US" dirty="0"/>
              <a:t>: 5,//setting of shadow</a:t>
            </a:r>
            <a:endParaRPr lang="en-GB" dirty="0"/>
          </a:p>
          <a:p>
            <a:r>
              <a:rPr lang="en-US" dirty="0"/>
              <a:t>                        color: new </a:t>
            </a:r>
            <a:r>
              <a:rPr lang="en-US" dirty="0" err="1"/>
              <a:t>echarts.graphic.RadialGradient</a:t>
            </a:r>
            <a:r>
              <a:rPr lang="en-US" dirty="0"/>
              <a:t>(0.4, 0.3, 1, [{</a:t>
            </a:r>
            <a:endParaRPr lang="en-GB" dirty="0"/>
          </a:p>
          <a:p>
            <a:r>
              <a:rPr lang="en-US" dirty="0"/>
              <a:t>                            offset: 0,</a:t>
            </a:r>
            <a:endParaRPr lang="en-GB" dirty="0"/>
          </a:p>
          <a:p>
            <a:r>
              <a:rPr lang="en-US" dirty="0"/>
              <a:t>                            color: '</a:t>
            </a:r>
            <a:r>
              <a:rPr lang="en-US" dirty="0" err="1"/>
              <a:t>rgb</a:t>
            </a:r>
            <a:r>
              <a:rPr lang="en-US" dirty="0"/>
              <a:t>(251, 118, 123)'</a:t>
            </a:r>
            <a:endParaRPr lang="en-GB" dirty="0"/>
          </a:p>
          <a:p>
            <a:r>
              <a:rPr lang="en-US" dirty="0"/>
              <a:t>                        }, </a:t>
            </a:r>
            <a:r>
              <a:rPr lang="en-US" dirty="0" smtClean="0"/>
              <a:t>{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6185646" y="349623"/>
            <a:ext cx="5737412" cy="622150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offset: 1,</a:t>
            </a:r>
            <a:endParaRPr lang="en-GB" dirty="0"/>
          </a:p>
          <a:p>
            <a:r>
              <a:rPr lang="en-US" dirty="0"/>
              <a:t>                        color: '</a:t>
            </a:r>
            <a:r>
              <a:rPr lang="en-US" dirty="0" err="1"/>
              <a:t>rgb</a:t>
            </a:r>
            <a:r>
              <a:rPr lang="en-US" dirty="0"/>
              <a:t>(204, 46, 72)'</a:t>
            </a:r>
            <a:endParaRPr lang="en-GB" dirty="0"/>
          </a:p>
          <a:p>
            <a:r>
              <a:rPr lang="en-US" dirty="0"/>
              <a:t>                        }])//setting of color</a:t>
            </a:r>
            <a:endParaRPr lang="en-GB" dirty="0"/>
          </a:p>
          <a:p>
            <a:r>
              <a:rPr lang="en-US" dirty="0"/>
              <a:t>                    }</a:t>
            </a:r>
            <a:endParaRPr lang="en-GB" dirty="0"/>
          </a:p>
          <a:p>
            <a:r>
              <a:rPr lang="en-US" dirty="0"/>
              <a:t>                }</a:t>
            </a:r>
            <a:endParaRPr lang="en-GB" dirty="0"/>
          </a:p>
          <a:p>
            <a:r>
              <a:rPr lang="en-US" dirty="0"/>
              <a:t>            },</a:t>
            </a:r>
            <a:endParaRPr lang="en-GB" dirty="0"/>
          </a:p>
          <a:p>
            <a:r>
              <a:rPr lang="en-US" dirty="0"/>
              <a:t>			……</a:t>
            </a:r>
            <a:endParaRPr lang="en-GB" dirty="0"/>
          </a:p>
          <a:p>
            <a:r>
              <a:rPr lang="en-US" dirty="0"/>
              <a:t>	],</a:t>
            </a:r>
            <a:endParaRPr lang="en-GB" dirty="0"/>
          </a:p>
          <a:p>
            <a:r>
              <a:rPr lang="en-US" dirty="0"/>
              <a:t>	</a:t>
            </a:r>
            <a:r>
              <a:rPr lang="en-US" dirty="0" err="1"/>
              <a:t>animationDurationUpdate</a:t>
            </a:r>
            <a:r>
              <a:rPr lang="en-US" dirty="0"/>
              <a:t>: 1000,//animation setting (time interval, animation style)</a:t>
            </a:r>
            <a:endParaRPr lang="en-GB" dirty="0"/>
          </a:p>
          <a:p>
            <a:r>
              <a:rPr lang="en-US" dirty="0"/>
              <a:t>	……</a:t>
            </a:r>
            <a:endParaRPr lang="en-GB" dirty="0"/>
          </a:p>
          <a:p>
            <a:r>
              <a:rPr lang="en-US" dirty="0"/>
              <a:t>},</a:t>
            </a:r>
            <a:endParaRPr lang="en-GB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6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0659" y="349623"/>
            <a:ext cx="5620872" cy="622150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options: [//specific setting of each item series</a:t>
            </a:r>
            <a:endParaRPr lang="en-GB" dirty="0"/>
          </a:p>
          <a:p>
            <a:r>
              <a:rPr lang="en-US" dirty="0"/>
              <a:t>        {</a:t>
            </a:r>
            <a:endParaRPr lang="en-GB" dirty="0"/>
          </a:p>
          <a:p>
            <a:r>
              <a:rPr lang="en-US" dirty="0"/>
              <a:t>            title:[{//text, position and text style of title</a:t>
            </a:r>
            <a:endParaRPr lang="en-GB" dirty="0"/>
          </a:p>
          <a:p>
            <a:r>
              <a:rPr lang="en-US" dirty="0"/>
              <a:t>                text: 2008,</a:t>
            </a:r>
            <a:endParaRPr lang="en-GB" dirty="0"/>
          </a:p>
          <a:p>
            <a:r>
              <a:rPr lang="en-US" dirty="0"/>
              <a:t>                </a:t>
            </a:r>
            <a:r>
              <a:rPr lang="en-US" dirty="0" err="1"/>
              <a:t>textAlign</a:t>
            </a:r>
            <a:r>
              <a:rPr lang="en-US" dirty="0"/>
              <a:t>: 'center',</a:t>
            </a:r>
            <a:endParaRPr lang="en-GB" dirty="0"/>
          </a:p>
          <a:p>
            <a:r>
              <a:rPr lang="en-US" dirty="0"/>
              <a:t>                left: '63%',</a:t>
            </a:r>
            <a:endParaRPr lang="en-GB" dirty="0"/>
          </a:p>
          <a:p>
            <a:r>
              <a:rPr lang="en-US" dirty="0"/>
              <a:t>                top: '25%',</a:t>
            </a:r>
            <a:endParaRPr lang="en-GB" dirty="0"/>
          </a:p>
          <a:p>
            <a:r>
              <a:rPr lang="en-US" dirty="0"/>
              <a:t>                </a:t>
            </a:r>
            <a:r>
              <a:rPr lang="en-US" dirty="0" err="1"/>
              <a:t>textStyle</a:t>
            </a:r>
            <a:r>
              <a:rPr lang="en-US" dirty="0"/>
              <a:t>: {</a:t>
            </a:r>
            <a:endParaRPr lang="en-GB" dirty="0"/>
          </a:p>
          <a:p>
            <a:r>
              <a:rPr lang="en-US" dirty="0"/>
              <a:t>                    </a:t>
            </a:r>
            <a:r>
              <a:rPr lang="en-US" dirty="0" err="1"/>
              <a:t>fontSize</a:t>
            </a:r>
            <a:r>
              <a:rPr lang="en-US" dirty="0"/>
              <a:t>: 100,</a:t>
            </a:r>
            <a:endParaRPr lang="en-GB" dirty="0"/>
          </a:p>
          <a:p>
            <a:r>
              <a:rPr lang="en-US" dirty="0"/>
              <a:t>                    color: '</a:t>
            </a:r>
            <a:r>
              <a:rPr lang="en-US" dirty="0" err="1"/>
              <a:t>rgba</a:t>
            </a:r>
            <a:r>
              <a:rPr lang="en-US" dirty="0"/>
              <a:t>(255, 255, 255, 0.7)'</a:t>
            </a:r>
            <a:endParaRPr lang="en-GB" dirty="0"/>
          </a:p>
          <a:p>
            <a:r>
              <a:rPr lang="en-US" dirty="0"/>
              <a:t>                }</a:t>
            </a:r>
            <a:endParaRPr lang="en-GB" dirty="0"/>
          </a:p>
          <a:p>
            <a:r>
              <a:rPr lang="en-US" dirty="0"/>
              <a:t>            },</a:t>
            </a:r>
            <a:endParaRPr lang="en-GB" dirty="0"/>
          </a:p>
          <a:p>
            <a:r>
              <a:rPr lang="en-US" dirty="0"/>
              <a:t>			……</a:t>
            </a:r>
            <a:endParaRPr lang="en-GB" dirty="0"/>
          </a:p>
          <a:p>
            <a:r>
              <a:rPr lang="zh-CN" altLang="en-US" dirty="0" smtClean="0"/>
              <a:t>         </a:t>
            </a:r>
            <a:r>
              <a:rPr lang="en-US" dirty="0" smtClean="0"/>
              <a:t>},</a:t>
            </a:r>
          </a:p>
          <a:p>
            <a:r>
              <a:rPr lang="en-US" dirty="0"/>
              <a:t>	</a:t>
            </a:r>
            <a:r>
              <a:rPr lang="en-US" dirty="0" smtClean="0"/>
              <a:t>series</a:t>
            </a:r>
            <a:r>
              <a:rPr lang="en-US" dirty="0"/>
              <a:t>:[//value and style setting of item series</a:t>
            </a:r>
            <a:endParaRPr lang="en-GB" dirty="0"/>
          </a:p>
          <a:p>
            <a:r>
              <a:rPr lang="en-US" dirty="0"/>
              <a:t>		</a:t>
            </a:r>
            <a:r>
              <a:rPr lang="en-US" dirty="0" smtClean="0"/>
              <a:t>{</a:t>
            </a:r>
            <a:r>
              <a:rPr lang="en-US" dirty="0"/>
              <a:t>data: [</a:t>
            </a:r>
            <a:endParaRPr lang="en-GB" dirty="0"/>
          </a:p>
          <a:p>
            <a:r>
              <a:rPr lang="en-US" dirty="0"/>
              <a:t>                        {</a:t>
            </a:r>
            <a:endParaRPr lang="en-GB" dirty="0"/>
          </a:p>
          <a:p>
            <a:r>
              <a:rPr lang="en-US" dirty="0"/>
              <a:t>                            name:'</a:t>
            </a:r>
            <a:r>
              <a:rPr lang="en-US" dirty="0" err="1"/>
              <a:t>Fianancial</a:t>
            </a:r>
            <a:r>
              <a:rPr lang="en-US" dirty="0"/>
              <a:t>',</a:t>
            </a:r>
            <a:endParaRPr lang="en-GB" dirty="0"/>
          </a:p>
          <a:p>
            <a:r>
              <a:rPr lang="en-US" dirty="0"/>
              <a:t>                            </a:t>
            </a:r>
            <a:r>
              <a:rPr lang="en-US" dirty="0" err="1"/>
              <a:t>value:data.series</a:t>
            </a:r>
            <a:r>
              <a:rPr lang="en-US" dirty="0"/>
              <a:t>[0][0]</a:t>
            </a:r>
            <a:endParaRPr lang="en-GB" dirty="0"/>
          </a:p>
          <a:p>
            <a:r>
              <a:rPr lang="en-US" dirty="0"/>
              <a:t>                        </a:t>
            </a:r>
            <a:r>
              <a:rPr lang="en-US" dirty="0" smtClean="0"/>
              <a:t>}</a:t>
            </a:r>
            <a:endParaRPr lang="en-GB" dirty="0" smtClean="0"/>
          </a:p>
          <a:p>
            <a:r>
              <a:rPr lang="en-US" dirty="0" smtClean="0"/>
              <a:t>                    ],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6158753" y="349623"/>
            <a:ext cx="5620872" cy="622150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                    </a:t>
            </a:r>
            <a:r>
              <a:rPr lang="en-US" dirty="0" smtClean="0"/>
              <a:t>type</a:t>
            </a:r>
            <a:r>
              <a:rPr lang="en-US" dirty="0"/>
              <a:t>: 'scatter',</a:t>
            </a:r>
            <a:endParaRPr lang="en-GB" dirty="0"/>
          </a:p>
          <a:p>
            <a:r>
              <a:rPr lang="en-US" dirty="0"/>
              <a:t>                    </a:t>
            </a:r>
            <a:r>
              <a:rPr lang="en-US" dirty="0" err="1"/>
              <a:t>symbolSize</a:t>
            </a:r>
            <a:r>
              <a:rPr lang="en-US" dirty="0"/>
              <a:t>: function(</a:t>
            </a:r>
            <a:r>
              <a:rPr lang="en-US" dirty="0" err="1"/>
              <a:t>val</a:t>
            </a:r>
            <a:r>
              <a:rPr lang="en-US" dirty="0"/>
              <a:t>) {</a:t>
            </a:r>
            <a:endParaRPr lang="en-GB" dirty="0"/>
          </a:p>
          <a:p>
            <a:r>
              <a:rPr lang="en-US" dirty="0"/>
              <a:t>                        return </a:t>
            </a:r>
            <a:r>
              <a:rPr lang="en-US" dirty="0" err="1"/>
              <a:t>sizeFunction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[2</a:t>
            </a:r>
            <a:r>
              <a:rPr lang="en-US" dirty="0" smtClean="0"/>
              <a:t>]);</a:t>
            </a:r>
          </a:p>
          <a:p>
            <a:pPr algn="ctr"/>
            <a:r>
              <a:rPr lang="zh-CN" altLang="en-US" dirty="0"/>
              <a:t> </a:t>
            </a:r>
            <a:r>
              <a:rPr lang="zh-CN" altLang="en-US" dirty="0" smtClean="0"/>
              <a:t>        </a:t>
            </a:r>
            <a:r>
              <a:rPr lang="en-US" dirty="0" smtClean="0"/>
              <a:t>//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sizeFunction</a:t>
            </a:r>
            <a:r>
              <a:rPr lang="en-US" dirty="0"/>
              <a:t> = function (x) </a:t>
            </a:r>
            <a:r>
              <a:rPr lang="en-US" dirty="0" smtClean="0"/>
              <a:t>{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smtClean="0"/>
              <a:t>=</a:t>
            </a:r>
            <a:r>
              <a:rPr lang="en-US" dirty="0" err="1" smtClean="0"/>
              <a:t>Math.sqrt</a:t>
            </a:r>
            <a:r>
              <a:rPr lang="en-US" dirty="0" smtClean="0"/>
              <a:t>(x </a:t>
            </a:r>
            <a:r>
              <a:rPr lang="en-US" dirty="0"/>
              <a:t>/ 50);</a:t>
            </a:r>
            <a:endParaRPr lang="en-GB" dirty="0"/>
          </a:p>
          <a:p>
            <a:r>
              <a:rPr lang="en-US" dirty="0"/>
              <a:t>   				</a:t>
            </a:r>
            <a:r>
              <a:rPr lang="en-US" dirty="0" smtClean="0"/>
              <a:t>return </a:t>
            </a:r>
            <a:r>
              <a:rPr lang="en-US" dirty="0"/>
              <a:t>y;</a:t>
            </a:r>
            <a:endParaRPr lang="en-GB" dirty="0"/>
          </a:p>
          <a:p>
            <a:r>
              <a:rPr lang="zh-CN" altLang="en-US" dirty="0" smtClean="0"/>
              <a:t>                 </a:t>
            </a:r>
            <a:r>
              <a:rPr lang="en-US" dirty="0" smtClean="0"/>
              <a:t>};</a:t>
            </a:r>
            <a:endParaRPr lang="en-GB" dirty="0"/>
          </a:p>
          <a:p>
            <a:r>
              <a:rPr lang="en-US" dirty="0"/>
              <a:t>               }</a:t>
            </a:r>
            <a:endParaRPr lang="en-GB" dirty="0"/>
          </a:p>
          <a:p>
            <a:r>
              <a:rPr lang="en-US" dirty="0"/>
              <a:t>           },</a:t>
            </a:r>
            <a:endParaRPr lang="en-GB" dirty="0"/>
          </a:p>
          <a:p>
            <a:r>
              <a:rPr lang="en-US" dirty="0"/>
              <a:t>			……</a:t>
            </a:r>
            <a:endParaRPr lang="en-GB" dirty="0"/>
          </a:p>
          <a:p>
            <a:r>
              <a:rPr lang="en-US" dirty="0"/>
              <a:t>	},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//using the above option setting and data to display the graph</a:t>
            </a:r>
            <a:endParaRPr lang="en-GB" dirty="0"/>
          </a:p>
          <a:p>
            <a:r>
              <a:rPr lang="en-US" dirty="0" err="1"/>
              <a:t>myChart.setOption</a:t>
            </a:r>
            <a:r>
              <a:rPr lang="en-US" dirty="0"/>
              <a:t>(option);</a:t>
            </a:r>
            <a:endParaRPr lang="en-GB" dirty="0"/>
          </a:p>
          <a:p>
            <a:r>
              <a:rPr lang="en-US" dirty="0"/>
              <a:t>&lt;/script&gt;</a:t>
            </a:r>
            <a:endParaRPr lang="en-GB" dirty="0"/>
          </a:p>
          <a:p>
            <a:r>
              <a:rPr lang="en-US" dirty="0"/>
              <a:t>&lt;/body&gt;</a:t>
            </a:r>
            <a:endParaRPr lang="en-GB" dirty="0"/>
          </a:p>
          <a:p>
            <a:r>
              <a:rPr lang="en-US" dirty="0"/>
              <a:t>&lt;/html&gt;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58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1654" y="3172616"/>
            <a:ext cx="5482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6000" dirty="0" smtClean="0">
                <a:latin typeface="Segoe Print" charset="0"/>
                <a:ea typeface="Segoe Print" charset="0"/>
                <a:cs typeface="Segoe Print" charset="0"/>
              </a:rPr>
              <a:t>T</a:t>
            </a:r>
            <a:r>
              <a:rPr kumimoji="1" lang="en-US" altLang="zh-CN" sz="6000" dirty="0" smtClean="0">
                <a:latin typeface="Segoe Print" charset="0"/>
                <a:ea typeface="Segoe Print" charset="0"/>
                <a:cs typeface="Segoe Print" charset="0"/>
              </a:rPr>
              <a:t>hank</a:t>
            </a:r>
            <a:r>
              <a:rPr kumimoji="1" lang="zh-CN" altLang="en-US" sz="6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sz="6000" dirty="0" smtClean="0">
                <a:latin typeface="Segoe Print" charset="0"/>
                <a:ea typeface="Segoe Print" charset="0"/>
                <a:cs typeface="Segoe Print" charset="0"/>
              </a:rPr>
              <a:t>You</a:t>
            </a:r>
            <a:r>
              <a:rPr kumimoji="1" lang="zh-CN" altLang="en-US" sz="6000" dirty="0" smtClean="0">
                <a:latin typeface="Segoe Print" charset="0"/>
                <a:ea typeface="Segoe Print" charset="0"/>
                <a:cs typeface="Segoe Print" charset="0"/>
              </a:rPr>
              <a:t>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15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359228"/>
            <a:ext cx="7102929" cy="1371600"/>
          </a:xfrm>
        </p:spPr>
        <p:txBody>
          <a:bodyPr/>
          <a:lstStyle/>
          <a:p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Introduction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of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bubble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chart</a:t>
            </a:r>
            <a:endParaRPr kumimoji="1" lang="zh-CN" alt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77785"/>
            <a:ext cx="6564088" cy="3200400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lang="en-US" altLang="zh-CN" sz="3900" dirty="0">
                <a:latin typeface="Segoe Print" charset="0"/>
                <a:ea typeface="Segoe Print" charset="0"/>
                <a:cs typeface="Segoe Print" charset="0"/>
              </a:rPr>
              <a:t>D</a:t>
            </a:r>
            <a:r>
              <a:rPr lang="en-US" altLang="zh-CN" sz="2600" dirty="0">
                <a:latin typeface="Segoe Print" charset="0"/>
                <a:ea typeface="Segoe Print" charset="0"/>
                <a:cs typeface="Segoe Print" charset="0"/>
              </a:rPr>
              <a:t>esign: </a:t>
            </a:r>
            <a:r>
              <a:rPr lang="en-US" altLang="zh-CN" sz="2600" dirty="0" smtClean="0">
                <a:latin typeface="Segoe Print" charset="0"/>
                <a:ea typeface="Segoe Print" charset="0"/>
                <a:cs typeface="Segoe Print" charset="0"/>
              </a:rPr>
              <a:t>x-axis </a:t>
            </a:r>
            <a:r>
              <a:rPr lang="en-US" altLang="zh-CN" sz="2600" dirty="0">
                <a:latin typeface="Segoe Print" charset="0"/>
                <a:ea typeface="Segoe Print" charset="0"/>
                <a:cs typeface="Segoe Print" charset="0"/>
              </a:rPr>
              <a:t>represent salary/price level, </a:t>
            </a:r>
            <a:r>
              <a:rPr lang="en-US" altLang="zh-CN" sz="2600" dirty="0" smtClean="0">
                <a:latin typeface="Segoe Print" charset="0"/>
                <a:ea typeface="Segoe Print" charset="0"/>
                <a:cs typeface="Segoe Print" charset="0"/>
              </a:rPr>
              <a:t>y-axis</a:t>
            </a:r>
            <a:r>
              <a:rPr lang="zh-CN" altLang="en-US" sz="26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600" dirty="0" smtClean="0">
                <a:latin typeface="Segoe Print" charset="0"/>
                <a:ea typeface="Segoe Print" charset="0"/>
                <a:cs typeface="Segoe Print" charset="0"/>
              </a:rPr>
              <a:t>for</a:t>
            </a:r>
            <a:r>
              <a:rPr lang="zh-CN" altLang="en-US" sz="26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600" dirty="0" smtClean="0">
                <a:latin typeface="Segoe Print" charset="0"/>
                <a:ea typeface="Segoe Print" charset="0"/>
                <a:cs typeface="Segoe Print" charset="0"/>
              </a:rPr>
              <a:t>working </a:t>
            </a:r>
            <a:r>
              <a:rPr lang="en-US" altLang="zh-CN" sz="2600" dirty="0">
                <a:latin typeface="Segoe Print" charset="0"/>
                <a:ea typeface="Segoe Print" charset="0"/>
                <a:cs typeface="Segoe Print" charset="0"/>
              </a:rPr>
              <a:t>time. Area of each bubble represent number of employees. </a:t>
            </a:r>
            <a:endParaRPr lang="en-US" altLang="zh-CN" sz="2600" dirty="0" smtClean="0">
              <a:latin typeface="Segoe Print" charset="0"/>
              <a:ea typeface="Segoe Print" charset="0"/>
              <a:cs typeface="Segoe Print" charset="0"/>
            </a:endParaRPr>
          </a:p>
          <a:p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560129" y="2645229"/>
            <a:ext cx="620485" cy="62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719455" y="2220685"/>
            <a:ext cx="1257301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60129" y="3477985"/>
            <a:ext cx="194310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1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98" y="573927"/>
            <a:ext cx="11935497" cy="1361200"/>
          </a:xfrm>
        </p:spPr>
        <p:txBody>
          <a:bodyPr/>
          <a:lstStyle/>
          <a:p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The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best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ways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to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observe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bubble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chart</a:t>
            </a:r>
            <a:endParaRPr kumimoji="1" lang="zh-CN" alt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34375916"/>
              </p:ext>
            </p:extLst>
          </p:nvPr>
        </p:nvGraphicFramePr>
        <p:xfrm>
          <a:off x="408214" y="2220686"/>
          <a:ext cx="10564586" cy="4016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5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Print" charset="0"/>
                <a:ea typeface="Segoe Print" charset="0"/>
                <a:cs typeface="Segoe Print" charset="0"/>
              </a:rPr>
              <a:t>how </a:t>
            </a:r>
            <a:r>
              <a:rPr lang="en-US" altLang="zh-CN" dirty="0" smtClean="0">
                <a:latin typeface="Segoe Print" charset="0"/>
                <a:ea typeface="Segoe Print" charset="0"/>
                <a:cs typeface="Segoe Print" charset="0"/>
              </a:rPr>
              <a:t>we </a:t>
            </a:r>
            <a:r>
              <a:rPr lang="en-US" altLang="zh-CN" dirty="0">
                <a:latin typeface="Segoe Print" charset="0"/>
                <a:ea typeface="Segoe Print" charset="0"/>
                <a:cs typeface="Segoe Print" charset="0"/>
              </a:rPr>
              <a:t>found the </a:t>
            </a:r>
            <a:r>
              <a:rPr lang="en-US" altLang="zh-CN" dirty="0" smtClean="0">
                <a:latin typeface="Segoe Print" charset="0"/>
                <a:ea typeface="Segoe Print" charset="0"/>
                <a:cs typeface="Segoe Print" charset="0"/>
              </a:rPr>
              <a:t>pattern</a:t>
            </a:r>
            <a:br>
              <a:rPr lang="en-US" altLang="zh-CN" dirty="0" smtClean="0">
                <a:latin typeface="Segoe Print" charset="0"/>
                <a:ea typeface="Segoe Print" charset="0"/>
                <a:cs typeface="Segoe Print" charset="0"/>
              </a:rPr>
            </a:br>
            <a:r>
              <a:rPr lang="en-US" altLang="zh-CN" sz="2400" dirty="0" smtClean="0">
                <a:latin typeface="Segoe Print" charset="0"/>
                <a:ea typeface="Segoe Print" charset="0"/>
                <a:cs typeface="Segoe Print" charset="0"/>
              </a:rPr>
              <a:t>3</a:t>
            </a:r>
            <a:r>
              <a:rPr lang="zh-CN" altLang="en-US" sz="24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400" dirty="0" smtClean="0">
                <a:latin typeface="Segoe Print" charset="0"/>
                <a:ea typeface="Segoe Print" charset="0"/>
                <a:cs typeface="Segoe Print" charset="0"/>
              </a:rPr>
              <a:t>Hypotheses</a:t>
            </a:r>
            <a:r>
              <a:rPr lang="zh-CN" altLang="en-US" sz="24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endParaRPr kumimoji="1" lang="zh-CN" alt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For </a:t>
            </a:r>
            <a:r>
              <a:rPr lang="en-US" altLang="zh-CN" sz="2000" dirty="0">
                <a:latin typeface="Segoe Print" charset="0"/>
                <a:ea typeface="Segoe Print" charset="0"/>
                <a:cs typeface="Segoe Print" charset="0"/>
              </a:rPr>
              <a:t>example, only logistic industry was moving left, other industries all have increasing salaries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level,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>
                <a:latin typeface="Segoe Print" charset="0"/>
                <a:ea typeface="Segoe Print" charset="0"/>
                <a:cs typeface="Segoe Print" charset="0"/>
              </a:rPr>
              <a:t>w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hich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may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indicates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that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logistics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industry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is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experiencing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recessions.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endParaRPr lang="en-US" altLang="zh-CN" sz="2000" dirty="0" smtClean="0">
              <a:latin typeface="Segoe Print" charset="0"/>
              <a:ea typeface="Segoe Print" charset="0"/>
              <a:cs typeface="Segoe Print" charset="0"/>
            </a:endParaRPr>
          </a:p>
          <a:p>
            <a:endParaRPr kumimoji="1" lang="en-US" altLang="zh-CN" sz="2000" dirty="0">
              <a:latin typeface="Segoe Print" charset="0"/>
              <a:ea typeface="Segoe Print" charset="0"/>
              <a:cs typeface="Segoe Print" charset="0"/>
            </a:endParaRPr>
          </a:p>
          <a:p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A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big </a:t>
            </a:r>
            <a:r>
              <a:rPr lang="en-US" altLang="zh-CN" sz="2000" dirty="0">
                <a:latin typeface="Segoe Print" charset="0"/>
                <a:ea typeface="Segoe Print" charset="0"/>
                <a:cs typeface="Segoe Print" charset="0"/>
              </a:rPr>
              <a:t>jump of the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blue </a:t>
            </a:r>
            <a:r>
              <a:rPr lang="en-US" altLang="zh-CN" sz="2000" dirty="0">
                <a:latin typeface="Segoe Print" charset="0"/>
                <a:ea typeface="Segoe Print" charset="0"/>
                <a:cs typeface="Segoe Print" charset="0"/>
              </a:rPr>
              <a:t>bubble was observed during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2008 </a:t>
            </a:r>
            <a:r>
              <a:rPr lang="en-US" altLang="zh-CN" sz="2000" dirty="0">
                <a:latin typeface="Segoe Print" charset="0"/>
                <a:ea typeface="Segoe Print" charset="0"/>
                <a:cs typeface="Segoe Print" charset="0"/>
              </a:rPr>
              <a:t>to 2009, when financial crisis happened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.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Quite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reasonable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observation.</a:t>
            </a:r>
          </a:p>
          <a:p>
            <a:endParaRPr lang="en-US" altLang="zh-CN" sz="2000" dirty="0" smtClean="0">
              <a:latin typeface="Segoe Print" charset="0"/>
              <a:ea typeface="Segoe Print" charset="0"/>
              <a:cs typeface="Segoe Print" charset="0"/>
            </a:endParaRPr>
          </a:p>
          <a:p>
            <a:r>
              <a:rPr lang="en-US" altLang="zh-CN" sz="2000" dirty="0">
                <a:latin typeface="Segoe Print" charset="0"/>
                <a:ea typeface="Segoe Print" charset="0"/>
                <a:cs typeface="Segoe Print" charset="0"/>
              </a:rPr>
              <a:t>A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lmost </a:t>
            </a:r>
            <a:r>
              <a:rPr lang="en-US" altLang="zh-CN" sz="2000" dirty="0">
                <a:latin typeface="Segoe Print" charset="0"/>
                <a:ea typeface="Segoe Print" charset="0"/>
                <a:cs typeface="Segoe Print" charset="0"/>
              </a:rPr>
              <a:t>all of them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except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logistics</a:t>
            </a:r>
            <a:r>
              <a:rPr lang="zh-CN" altLang="en-US" sz="2000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altLang="zh-CN" sz="2000" dirty="0" smtClean="0">
                <a:latin typeface="Segoe Print" charset="0"/>
                <a:ea typeface="Segoe Print" charset="0"/>
                <a:cs typeface="Segoe Print" charset="0"/>
              </a:rPr>
              <a:t>were </a:t>
            </a:r>
            <a:r>
              <a:rPr lang="en-US" altLang="zh-CN" sz="2000" dirty="0">
                <a:latin typeface="Segoe Print" charset="0"/>
                <a:ea typeface="Segoe Print" charset="0"/>
                <a:cs typeface="Segoe Print" charset="0"/>
              </a:rPr>
              <a:t>moving right after 2008, which may indicate that the economy was recovering generally. </a:t>
            </a:r>
            <a:endParaRPr lang="zh-CN" altLang="zh-CN" sz="2000" dirty="0">
              <a:latin typeface="Segoe Print" charset="0"/>
              <a:ea typeface="Segoe Print" charset="0"/>
              <a:cs typeface="Segoe Print" charset="0"/>
            </a:endParaRP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b="1" dirty="0" smtClean="0">
                <a:latin typeface="Segoe Print" charset="0"/>
                <a:ea typeface="Segoe Print" charset="0"/>
                <a:cs typeface="Segoe Print" charset="0"/>
              </a:rPr>
              <a:t>Superiority</a:t>
            </a:r>
            <a:r>
              <a:rPr kumimoji="1" lang="zh-CN" altLang="en-US" sz="2800" b="1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sz="2800" b="1" dirty="0" smtClean="0">
                <a:latin typeface="Segoe Print" charset="0"/>
                <a:ea typeface="Segoe Print" charset="0"/>
                <a:cs typeface="Segoe Print" charset="0"/>
              </a:rPr>
              <a:t>of</a:t>
            </a:r>
            <a:r>
              <a:rPr kumimoji="1" lang="zh-CN" altLang="en-US" sz="2800" b="1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sz="2800" b="1" dirty="0" smtClean="0">
                <a:latin typeface="Segoe Print" charset="0"/>
                <a:ea typeface="Segoe Print" charset="0"/>
                <a:cs typeface="Segoe Print" charset="0"/>
              </a:rPr>
              <a:t>bubble</a:t>
            </a:r>
            <a:r>
              <a:rPr kumimoji="1" lang="zh-CN" altLang="en-US" sz="2800" b="1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sz="2800" b="1" dirty="0" smtClean="0">
                <a:latin typeface="Segoe Print" charset="0"/>
                <a:ea typeface="Segoe Print" charset="0"/>
                <a:cs typeface="Segoe Print" charset="0"/>
              </a:rPr>
              <a:t>chart</a:t>
            </a:r>
            <a:endParaRPr kumimoji="1" lang="zh-CN" altLang="en-US" sz="2800" b="1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Segoe Print" charset="0"/>
                <a:ea typeface="Segoe Print" charset="0"/>
                <a:cs typeface="Segoe Print" charset="0"/>
              </a:rPr>
              <a:t>Bubble charts in our project give information in 4 dimensions</a:t>
            </a:r>
            <a:r>
              <a:rPr lang="en-US" altLang="zh-CN" sz="2400" dirty="0" smtClean="0">
                <a:latin typeface="Segoe Print" charset="0"/>
                <a:ea typeface="Segoe Print" charset="0"/>
                <a:cs typeface="Segoe Print" charset="0"/>
              </a:rPr>
              <a:t>.</a:t>
            </a:r>
          </a:p>
          <a:p>
            <a:endParaRPr lang="en-US" altLang="zh-CN" sz="2400" dirty="0" smtClean="0">
              <a:latin typeface="Segoe Print" charset="0"/>
              <a:ea typeface="Segoe Print" charset="0"/>
              <a:cs typeface="Segoe Print" charset="0"/>
            </a:endParaRPr>
          </a:p>
          <a:p>
            <a:r>
              <a:rPr lang="en-US" altLang="zh-CN" sz="2400" dirty="0">
                <a:latin typeface="Segoe Print" charset="0"/>
                <a:ea typeface="Segoe Print" charset="0"/>
                <a:cs typeface="Segoe Print" charset="0"/>
              </a:rPr>
              <a:t>Bubble chart is so </a:t>
            </a:r>
            <a:r>
              <a:rPr lang="en-US" altLang="zh-CN" sz="2400" dirty="0" smtClean="0">
                <a:latin typeface="Segoe Print" charset="0"/>
                <a:ea typeface="Segoe Print" charset="0"/>
                <a:cs typeface="Segoe Print" charset="0"/>
              </a:rPr>
              <a:t>compact </a:t>
            </a:r>
            <a:r>
              <a:rPr lang="en-US" altLang="zh-CN" sz="2400" dirty="0">
                <a:latin typeface="Segoe Print" charset="0"/>
                <a:ea typeface="Segoe Print" charset="0"/>
                <a:cs typeface="Segoe Print" charset="0"/>
              </a:rPr>
              <a:t>and </a:t>
            </a:r>
            <a:r>
              <a:rPr lang="en-US" altLang="zh-CN" sz="2400" dirty="0" smtClean="0">
                <a:latin typeface="Segoe Print" charset="0"/>
                <a:ea typeface="Segoe Print" charset="0"/>
                <a:cs typeface="Segoe Print" charset="0"/>
              </a:rPr>
              <a:t>informational</a:t>
            </a:r>
          </a:p>
          <a:p>
            <a:endParaRPr lang="en-US" altLang="zh-CN" sz="2400" dirty="0" smtClean="0">
              <a:latin typeface="Segoe Print" charset="0"/>
              <a:ea typeface="Segoe Print" charset="0"/>
              <a:cs typeface="Segoe Print" charset="0"/>
            </a:endParaRPr>
          </a:p>
          <a:p>
            <a:r>
              <a:rPr lang="en-US" altLang="zh-CN" sz="2400" dirty="0">
                <a:latin typeface="Segoe Print" charset="0"/>
                <a:ea typeface="Segoe Print" charset="0"/>
                <a:cs typeface="Segoe Print" charset="0"/>
              </a:rPr>
              <a:t>C</a:t>
            </a:r>
            <a:r>
              <a:rPr lang="en-US" altLang="zh-CN" sz="2400" dirty="0" smtClean="0">
                <a:latin typeface="Segoe Print" charset="0"/>
                <a:ea typeface="Segoe Print" charset="0"/>
                <a:cs typeface="Segoe Print" charset="0"/>
              </a:rPr>
              <a:t>an stop </a:t>
            </a:r>
            <a:r>
              <a:rPr lang="en-US" altLang="zh-CN" sz="2400" dirty="0">
                <a:latin typeface="Segoe Print" charset="0"/>
                <a:ea typeface="Segoe Print" charset="0"/>
                <a:cs typeface="Segoe Print" charset="0"/>
              </a:rPr>
              <a:t>at any time and chose any bubble you want to focus on. It gives people freedom to pick up information they </a:t>
            </a:r>
            <a:r>
              <a:rPr lang="en-US" altLang="zh-CN" sz="2400" dirty="0" smtClean="0">
                <a:latin typeface="Segoe Print" charset="0"/>
                <a:ea typeface="Segoe Print" charset="0"/>
                <a:cs typeface="Segoe Print" charset="0"/>
              </a:rPr>
              <a:t>need</a:t>
            </a:r>
          </a:p>
          <a:p>
            <a:endParaRPr lang="en-US" altLang="zh-CN" sz="2400" dirty="0" smtClean="0">
              <a:latin typeface="Segoe Print" charset="0"/>
              <a:ea typeface="Segoe Print" charset="0"/>
              <a:cs typeface="Segoe Print" charset="0"/>
            </a:endParaRPr>
          </a:p>
          <a:p>
            <a:r>
              <a:rPr lang="en-US" altLang="zh-CN" sz="2400" dirty="0">
                <a:latin typeface="Segoe Print" charset="0"/>
                <a:ea typeface="Segoe Print" charset="0"/>
                <a:cs typeface="Segoe Print" charset="0"/>
              </a:rPr>
              <a:t>P</a:t>
            </a:r>
            <a:r>
              <a:rPr lang="en-US" altLang="zh-CN" sz="2400" dirty="0" smtClean="0">
                <a:latin typeface="Segoe Print" charset="0"/>
                <a:ea typeface="Segoe Print" charset="0"/>
                <a:cs typeface="Segoe Print" charset="0"/>
              </a:rPr>
              <a:t>rovides </a:t>
            </a:r>
            <a:r>
              <a:rPr lang="en-US" altLang="zh-CN" sz="2400" dirty="0">
                <a:latin typeface="Segoe Print" charset="0"/>
                <a:ea typeface="Segoe Print" charset="0"/>
                <a:cs typeface="Segoe Print" charset="0"/>
              </a:rPr>
              <a:t>you with specific numbers</a:t>
            </a:r>
            <a:endParaRPr kumimoji="1" lang="zh-CN" altLang="en-US" sz="24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Advantages &amp;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Advantages</a:t>
            </a:r>
            <a:endParaRPr kumimoji="1" lang="zh-CN" alt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4301" y="529"/>
            <a:ext cx="10131425" cy="1456267"/>
          </a:xfrm>
        </p:spPr>
        <p:txBody>
          <a:bodyPr/>
          <a:lstStyle/>
          <a:p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Sub aggregation Pie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chart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773615"/>
            <a:ext cx="53863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Average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working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time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per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day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is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decreasing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，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but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exceed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50%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employees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still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working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overtime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in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HK.</a:t>
            </a: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Monthly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pay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below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10k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is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decreasing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，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besides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inflation, average salary is increasing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>
                <a:latin typeface="Segoe Print" charset="0"/>
                <a:ea typeface="Segoe Print" charset="0"/>
                <a:cs typeface="Segoe Print" charset="0"/>
              </a:rPr>
              <a:t>There is a big gap between the salaries of female and male. In the job market in Hong Kong in recent years, the proportion of females has risen below 15999 monthly pay</a:t>
            </a:r>
            <a:r>
              <a:rPr kumimoji="1" lang="zh-CN" altLang="zh-CN" dirty="0">
                <a:latin typeface="Segoe Print" charset="0"/>
                <a:ea typeface="Segoe Print" charset="0"/>
                <a:cs typeface="Segoe Print" charset="0"/>
              </a:rPr>
              <a:t> </a:t>
            </a: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52" y="1456796"/>
            <a:ext cx="6377050" cy="48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260685"/>
            <a:ext cx="10131425" cy="1456267"/>
          </a:xfrm>
        </p:spPr>
        <p:txBody>
          <a:bodyPr/>
          <a:lstStyle/>
          <a:p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Radar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chart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1" y="1176759"/>
            <a:ext cx="6479004" cy="5506262"/>
          </a:xfrm>
        </p:spPr>
      </p:pic>
      <p:sp>
        <p:nvSpPr>
          <p:cNvPr id="7" name="文本框 6"/>
          <p:cNvSpPr txBox="1"/>
          <p:nvPr/>
        </p:nvSpPr>
        <p:spPr>
          <a:xfrm>
            <a:off x="0" y="2389284"/>
            <a:ext cx="55826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>
                <a:latin typeface="Segoe Print" charset="0"/>
                <a:ea typeface="Segoe Print" charset="0"/>
                <a:cs typeface="Segoe Print" charset="0"/>
              </a:rPr>
              <a:t>Finance</a:t>
            </a:r>
            <a:r>
              <a:rPr kumimoji="1" lang="zh-CN" altLang="en-US" dirty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>
                <a:latin typeface="Segoe Print" charset="0"/>
                <a:ea typeface="Segoe Print" charset="0"/>
                <a:cs typeface="Segoe Print" charset="0"/>
              </a:rPr>
              <a:t>in</a:t>
            </a:r>
            <a:r>
              <a:rPr kumimoji="1" lang="zh-CN" altLang="en-US" dirty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>
                <a:latin typeface="Segoe Print" charset="0"/>
                <a:ea typeface="Segoe Print" charset="0"/>
                <a:cs typeface="Segoe Print" charset="0"/>
              </a:rPr>
              <a:t>HK</a:t>
            </a:r>
            <a:r>
              <a:rPr kumimoji="1" lang="zh-CN" altLang="en-US" dirty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>
                <a:latin typeface="Segoe Print" charset="0"/>
                <a:ea typeface="Segoe Print" charset="0"/>
                <a:cs typeface="Segoe Print" charset="0"/>
              </a:rPr>
              <a:t>is</a:t>
            </a:r>
            <a:r>
              <a:rPr kumimoji="1" lang="zh-CN" altLang="en-US" dirty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>
                <a:latin typeface="Segoe Print" charset="0"/>
                <a:ea typeface="Segoe Print" charset="0"/>
                <a:cs typeface="Segoe Print" charset="0"/>
              </a:rPr>
              <a:t>still</a:t>
            </a:r>
            <a:r>
              <a:rPr kumimoji="1" lang="zh-CN" altLang="en-US" dirty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zh-CN" altLang="zh-CN" dirty="0">
                <a:latin typeface="Segoe Print" charset="0"/>
                <a:ea typeface="Segoe Print" charset="0"/>
                <a:cs typeface="Segoe Print" charset="0"/>
              </a:rPr>
              <a:t>showing a strong trend </a:t>
            </a:r>
            <a:endParaRPr kumimoji="1" lang="en-US" altLang="zh-CN" dirty="0" smtClean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Traveling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industry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is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facing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transformation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Free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trade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transportation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was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affected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by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the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changes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from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the</a:t>
            </a:r>
            <a:r>
              <a:rPr kumimoji="1" lang="zh-CN" altLang="en-US" dirty="0" smtClean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kumimoji="1" lang="en-US" altLang="zh-CN" dirty="0" smtClean="0">
                <a:latin typeface="Segoe Print" charset="0"/>
                <a:ea typeface="Segoe Print" charset="0"/>
                <a:cs typeface="Segoe Print" charset="0"/>
              </a:rPr>
              <a:t>mainland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Segoe Print" charset="0"/>
              <a:ea typeface="Segoe Print" charset="0"/>
              <a:cs typeface="Segoe Print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0733" y="1524198"/>
            <a:ext cx="1895262" cy="55481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6214" y="1524199"/>
            <a:ext cx="1887550" cy="554811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24466" y="443985"/>
            <a:ext cx="5205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3600" cap="all" dirty="0">
                <a:ln w="3175" cmpd="sng">
                  <a:noFill/>
                </a:ln>
                <a:latin typeface="Segoe Print" charset="0"/>
                <a:ea typeface="Segoe Print" charset="0"/>
                <a:cs typeface="Segoe Print" charset="0"/>
              </a:rPr>
              <a:t>INTEGRATED SKILLS</a:t>
            </a:r>
            <a:endParaRPr kumimoji="1" lang="zh-CN" altLang="en-US" sz="3600" cap="all" dirty="0">
              <a:ln w="3175" cmpd="sng">
                <a:noFill/>
              </a:ln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185646" y="349623"/>
            <a:ext cx="5737412" cy="622150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//initialize </a:t>
            </a:r>
            <a:r>
              <a:rPr lang="en-US" dirty="0" err="1"/>
              <a:t>echarts</a:t>
            </a:r>
            <a:r>
              <a:rPr lang="en-US" dirty="0"/>
              <a:t> based on the prepared container</a:t>
            </a:r>
            <a:endParaRPr lang="en-GB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myChart</a:t>
            </a:r>
            <a:r>
              <a:rPr lang="en-US" dirty="0"/>
              <a:t> = </a:t>
            </a:r>
            <a:r>
              <a:rPr lang="en-US" dirty="0" err="1"/>
              <a:t>echarts.init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('main'));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option = {</a:t>
            </a:r>
            <a:endParaRPr lang="en-GB" dirty="0"/>
          </a:p>
          <a:p>
            <a:r>
              <a:rPr lang="en-US" dirty="0"/>
              <a:t>    </a:t>
            </a:r>
            <a:r>
              <a:rPr lang="en-US" dirty="0" err="1"/>
              <a:t>baseOption</a:t>
            </a:r>
            <a:r>
              <a:rPr lang="en-US" dirty="0"/>
              <a:t>: {</a:t>
            </a:r>
            <a:endParaRPr lang="en-GB" dirty="0"/>
          </a:p>
          <a:p>
            <a:r>
              <a:rPr lang="en-US" dirty="0"/>
              <a:t>        timeline: {</a:t>
            </a:r>
            <a:endParaRPr lang="en-GB" dirty="0"/>
          </a:p>
          <a:p>
            <a:r>
              <a:rPr lang="en-US" dirty="0"/>
              <a:t>			……//position, style setting and data of timeline</a:t>
            </a:r>
            <a:endParaRPr lang="en-GB" dirty="0"/>
          </a:p>
          <a:p>
            <a:r>
              <a:rPr lang="en-US" dirty="0"/>
              <a:t>		},</a:t>
            </a:r>
            <a:endParaRPr lang="en-GB" dirty="0"/>
          </a:p>
          <a:p>
            <a:r>
              <a:rPr lang="en-US" dirty="0"/>
              <a:t>		legend: {</a:t>
            </a:r>
            <a:endParaRPr lang="en-GB" dirty="0"/>
          </a:p>
          <a:p>
            <a:r>
              <a:rPr lang="en-US" dirty="0"/>
              <a:t>			……//position, style setting and data of legend</a:t>
            </a:r>
            <a:endParaRPr lang="en-GB" dirty="0"/>
          </a:p>
          <a:p>
            <a:r>
              <a:rPr lang="en-US" dirty="0"/>
              <a:t>		},</a:t>
            </a:r>
            <a:endParaRPr lang="en-GB" dirty="0"/>
          </a:p>
          <a:p>
            <a:r>
              <a:rPr lang="en-US" dirty="0"/>
              <a:t>		title: {</a:t>
            </a:r>
            <a:endParaRPr lang="en-GB" dirty="0"/>
          </a:p>
          <a:p>
            <a:r>
              <a:rPr lang="en-US" dirty="0"/>
              <a:t>			……//global setting of title (position, text, text style…)</a:t>
            </a:r>
            <a:endParaRPr lang="en-GB" dirty="0"/>
          </a:p>
          <a:p>
            <a:r>
              <a:rPr lang="en-US" dirty="0"/>
              <a:t>		},</a:t>
            </a:r>
            <a:endParaRPr lang="en-GB" dirty="0"/>
          </a:p>
          <a:p>
            <a:r>
              <a:rPr lang="en-US" dirty="0"/>
              <a:t>		tooltip: {</a:t>
            </a:r>
            <a:endParaRPr lang="en-GB" dirty="0"/>
          </a:p>
          <a:p>
            <a:r>
              <a:rPr lang="en-US" dirty="0"/>
              <a:t>			……//formatter, style setting of tooltip</a:t>
            </a:r>
            <a:endParaRPr lang="en-GB" dirty="0"/>
          </a:p>
          <a:p>
            <a:r>
              <a:rPr lang="en-US" dirty="0"/>
              <a:t>		},</a:t>
            </a:r>
            <a:endParaRPr lang="en-GB" dirty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5835" y="349623"/>
            <a:ext cx="5620872" cy="622150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&lt;html&gt;</a:t>
            </a:r>
            <a:endParaRPr lang="en-GB" dirty="0"/>
          </a:p>
          <a:p>
            <a:r>
              <a:rPr lang="en-US" dirty="0"/>
              <a:t>&lt;head&gt;</a:t>
            </a:r>
            <a:endParaRPr lang="en-GB" dirty="0"/>
          </a:p>
          <a:p>
            <a:r>
              <a:rPr lang="en-US" dirty="0"/>
              <a:t>    &lt;meta charset="utf-8"&gt;</a:t>
            </a:r>
            <a:endParaRPr lang="en-GB" dirty="0"/>
          </a:p>
          <a:p>
            <a:r>
              <a:rPr lang="en-US" dirty="0"/>
              <a:t>    &lt;title&gt;sexual&lt;/title&gt;</a:t>
            </a:r>
            <a:endParaRPr lang="en-GB" dirty="0"/>
          </a:p>
          <a:p>
            <a:r>
              <a:rPr lang="en-US" dirty="0"/>
              <a:t>    &lt;!-- introduce </a:t>
            </a:r>
            <a:r>
              <a:rPr lang="en-US" dirty="0" err="1"/>
              <a:t>echarts.js</a:t>
            </a:r>
            <a:r>
              <a:rPr lang="en-US" dirty="0"/>
              <a:t> --&gt;</a:t>
            </a:r>
            <a:endParaRPr lang="en-GB" dirty="0"/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="path-</a:t>
            </a:r>
            <a:r>
              <a:rPr lang="en-US" dirty="0" err="1"/>
              <a:t>echarts.js</a:t>
            </a:r>
            <a:r>
              <a:rPr lang="en-US" dirty="0"/>
              <a:t>"&gt;&lt;/script&gt;</a:t>
            </a:r>
            <a:endParaRPr lang="en-GB" dirty="0"/>
          </a:p>
          <a:p>
            <a:r>
              <a:rPr lang="en-US" dirty="0"/>
              <a:t>&lt;/head&gt;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&lt;body&gt;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&lt;!—design a container for </a:t>
            </a:r>
            <a:r>
              <a:rPr lang="en-US" dirty="0" err="1"/>
              <a:t>Echarts</a:t>
            </a:r>
            <a:r>
              <a:rPr lang="en-US" dirty="0"/>
              <a:t> with a specific size--&gt;</a:t>
            </a:r>
            <a:endParaRPr lang="en-GB" dirty="0"/>
          </a:p>
          <a:p>
            <a:r>
              <a:rPr lang="en-US" dirty="0"/>
              <a:t>&lt;div id="main" style="width: 1195px;height:640px;"&gt;&lt;/div&gt;</a:t>
            </a:r>
            <a:endParaRPr lang="en-GB" dirty="0"/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GB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2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590</TotalTime>
  <Words>492</Words>
  <Application>Microsoft Macintosh PowerPoint</Application>
  <PresentationFormat>Widescreen</PresentationFormat>
  <Paragraphs>147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DengXian</vt:lpstr>
      <vt:lpstr>Segoe Print</vt:lpstr>
      <vt:lpstr>宋体</vt:lpstr>
      <vt:lpstr>Arial</vt:lpstr>
      <vt:lpstr>天体</vt:lpstr>
      <vt:lpstr>Data visualization of labor market</vt:lpstr>
      <vt:lpstr>Introduction of bubble chart</vt:lpstr>
      <vt:lpstr>The best ways to observe bubble chart</vt:lpstr>
      <vt:lpstr>how we found the pattern 3 Hypotheses </vt:lpstr>
      <vt:lpstr>Superiority of bubble chart</vt:lpstr>
      <vt:lpstr>Sub aggregation Pie chart</vt:lpstr>
      <vt:lpstr>Radar chart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Min XU</cp:lastModifiedBy>
  <cp:revision>24</cp:revision>
  <dcterms:created xsi:type="dcterms:W3CDTF">2017-11-23T05:22:54Z</dcterms:created>
  <dcterms:modified xsi:type="dcterms:W3CDTF">2017-11-24T12:29:44Z</dcterms:modified>
</cp:coreProperties>
</file>