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67" r:id="rId6"/>
    <p:sldId id="258" r:id="rId7"/>
    <p:sldId id="261" r:id="rId8"/>
    <p:sldId id="262" r:id="rId9"/>
    <p:sldId id="265" r:id="rId10"/>
    <p:sldId id="259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恒瑞医药营业收入与经营活动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79-7547-BB57-346BA844B16C}"/>
                </c:ext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1"/>
                <c:pt idx="0">
                  <c:v>30.28</c:v>
                </c:pt>
                <c:pt idx="1">
                  <c:v>37.44</c:v>
                </c:pt>
                <c:pt idx="2">
                  <c:v>45.5</c:v>
                </c:pt>
                <c:pt idx="3">
                  <c:v>54.35</c:v>
                </c:pt>
                <c:pt idx="4">
                  <c:v>62.03</c:v>
                </c:pt>
                <c:pt idx="5">
                  <c:v>74.52</c:v>
                </c:pt>
                <c:pt idx="6">
                  <c:v>93.15</c:v>
                </c:pt>
                <c:pt idx="7">
                  <c:v>110.93</c:v>
                </c:pt>
                <c:pt idx="8">
                  <c:v>138.35</c:v>
                </c:pt>
                <c:pt idx="9">
                  <c:v>174.17</c:v>
                </c:pt>
                <c:pt idx="10">
                  <c:v>232.88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79-7547-BB57-346BA844B16C}"/>
              </c:ext>
            </c:extLst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9-7547-BB57-346BA844B16C}"/>
                </c:ext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1"/>
                <c:pt idx="0">
                  <c:v>30.87</c:v>
                </c:pt>
                <c:pt idx="1">
                  <c:v>38.979999999999997</c:v>
                </c:pt>
                <c:pt idx="2">
                  <c:v>49.01</c:v>
                </c:pt>
                <c:pt idx="3">
                  <c:v>61.23</c:v>
                </c:pt>
                <c:pt idx="4">
                  <c:v>72.97</c:v>
                </c:pt>
                <c:pt idx="5">
                  <c:v>85.63</c:v>
                </c:pt>
                <c:pt idx="6">
                  <c:v>104.48</c:v>
                </c:pt>
                <c:pt idx="7">
                  <c:v>131.22</c:v>
                </c:pt>
                <c:pt idx="8">
                  <c:v>140.32</c:v>
                </c:pt>
                <c:pt idx="9">
                  <c:v>171.57</c:v>
                </c:pt>
                <c:pt idx="10">
                  <c:v>232.79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恒瑞医药历年主营业务收入情况（亿元）</a:t>
            </a:r>
            <a:r>
              <a:rPr lang="en-US" altLang="zh-CN" dirty="0"/>
              <a:t>4-6</a:t>
            </a:r>
            <a:r>
              <a:rPr lang="zh-CN" altLang="en-US" dirty="0"/>
              <a:t>年都有（</a:t>
            </a:r>
            <a:r>
              <a:rPr lang="en-US" altLang="zh-CN" dirty="0"/>
              <a:t>3</a:t>
            </a:r>
            <a:r>
              <a:rPr lang="zh-CN" altLang="en-US" dirty="0"/>
              <a:t>年统计）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抗肿瘤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</c:v>
                </c:pt>
                <c:pt idx="1">
                  <c:v>73</c:v>
                </c:pt>
                <c:pt idx="2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麻醉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36</c:v>
                </c:pt>
                <c:pt idx="1">
                  <c:v>46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造影剂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</c:v>
                </c:pt>
                <c:pt idx="1">
                  <c:v>23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26</c:v>
                </c:pt>
                <c:pt idx="1">
                  <c:v>30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恒瑞医药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6.93</c:v>
                </c:pt>
                <c:pt idx="1">
                  <c:v>7.55</c:v>
                </c:pt>
                <c:pt idx="2">
                  <c:v>9.4</c:v>
                </c:pt>
                <c:pt idx="3">
                  <c:v>11.51</c:v>
                </c:pt>
                <c:pt idx="4">
                  <c:v>12.92</c:v>
                </c:pt>
                <c:pt idx="5">
                  <c:v>15.72</c:v>
                </c:pt>
                <c:pt idx="6">
                  <c:v>22.23</c:v>
                </c:pt>
                <c:pt idx="7">
                  <c:v>26.34</c:v>
                </c:pt>
                <c:pt idx="8">
                  <c:v>32.92</c:v>
                </c:pt>
                <c:pt idx="9">
                  <c:v>40.61</c:v>
                </c:pt>
                <c:pt idx="10">
                  <c:v>53.26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4.3899999999999997</c:v>
                </c:pt>
                <c:pt idx="1">
                  <c:v>3.85</c:v>
                </c:pt>
                <c:pt idx="2">
                  <c:v>5.27</c:v>
                </c:pt>
                <c:pt idx="3">
                  <c:v>9.58</c:v>
                </c:pt>
                <c:pt idx="4">
                  <c:v>13.64</c:v>
                </c:pt>
                <c:pt idx="5">
                  <c:v>15.74</c:v>
                </c:pt>
                <c:pt idx="6">
                  <c:v>22.77</c:v>
                </c:pt>
                <c:pt idx="7">
                  <c:v>25.92</c:v>
                </c:pt>
                <c:pt idx="8">
                  <c:v>25.47</c:v>
                </c:pt>
                <c:pt idx="9">
                  <c:v>27.74</c:v>
                </c:pt>
                <c:pt idx="10">
                  <c:v>38.159999999999997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恒瑞医药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qian!$B$2:$B$7</c:f>
              <c:numCache>
                <c:formatCode>General</c:formatCode>
                <c:ptCount val="6"/>
                <c:pt idx="0">
                  <c:v>15.74</c:v>
                </c:pt>
                <c:pt idx="1">
                  <c:v>22.77</c:v>
                </c:pt>
                <c:pt idx="2">
                  <c:v>25.92</c:v>
                </c:pt>
                <c:pt idx="3">
                  <c:v>25.47</c:v>
                </c:pt>
                <c:pt idx="4">
                  <c:v>27.74</c:v>
                </c:pt>
                <c:pt idx="5">
                  <c:v>38.159999999999997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qian!$C$2:$C$7</c:f>
              <c:numCache>
                <c:formatCode>General</c:formatCode>
                <c:ptCount val="6"/>
                <c:pt idx="0">
                  <c:v>0.03</c:v>
                </c:pt>
                <c:pt idx="1">
                  <c:v>-1.32</c:v>
                </c:pt>
                <c:pt idx="2">
                  <c:v>-1.94</c:v>
                </c:pt>
                <c:pt idx="3">
                  <c:v>2.19</c:v>
                </c:pt>
                <c:pt idx="4">
                  <c:v>-3.68</c:v>
                </c:pt>
                <c:pt idx="5">
                  <c:v>-7.18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qian!$D$2:$D$7</c:f>
              <c:numCache>
                <c:formatCode>General</c:formatCode>
                <c:ptCount val="6"/>
                <c:pt idx="0">
                  <c:v>-2.98</c:v>
                </c:pt>
                <c:pt idx="1">
                  <c:v>-4.7</c:v>
                </c:pt>
                <c:pt idx="2">
                  <c:v>-26.49</c:v>
                </c:pt>
                <c:pt idx="3">
                  <c:v>-33.75</c:v>
                </c:pt>
                <c:pt idx="4">
                  <c:v>-28.55</c:v>
                </c:pt>
                <c:pt idx="5">
                  <c:v>-19.45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恒瑞医药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qian!$B$2:$B$5</c:f>
              <c:numCache>
                <c:formatCode>General</c:formatCode>
                <c:ptCount val="4"/>
                <c:pt idx="0">
                  <c:v>12.93</c:v>
                </c:pt>
                <c:pt idx="1">
                  <c:v>13.37</c:v>
                </c:pt>
                <c:pt idx="2">
                  <c:v>13.4</c:v>
                </c:pt>
                <c:pt idx="3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qian!$C$2:$C$5</c:f>
              <c:numCache>
                <c:formatCode>General</c:formatCode>
                <c:ptCount val="4"/>
                <c:pt idx="0">
                  <c:v>1.82</c:v>
                </c:pt>
                <c:pt idx="1">
                  <c:v>1.83</c:v>
                </c:pt>
                <c:pt idx="2">
                  <c:v>1.35</c:v>
                </c:pt>
                <c:pt idx="3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qian!$D$2:$D$5</c:f>
              <c:numCache>
                <c:formatCode>General</c:formatCode>
                <c:ptCount val="4"/>
                <c:pt idx="0">
                  <c:v>39.22</c:v>
                </c:pt>
                <c:pt idx="1">
                  <c:v>37.5</c:v>
                </c:pt>
                <c:pt idx="2">
                  <c:v>37.11</c:v>
                </c:pt>
                <c:pt idx="3">
                  <c:v>36.6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qian!$E$2:$E$5</c:f>
              <c:numCache>
                <c:formatCode>General</c:formatCode>
                <c:ptCount val="4"/>
                <c:pt idx="0">
                  <c:v>20.420000000000002</c:v>
                </c:pt>
                <c:pt idx="1">
                  <c:v>21.34</c:v>
                </c:pt>
                <c:pt idx="2">
                  <c:v>9.33</c:v>
                </c:pt>
                <c:pt idx="3">
                  <c:v>9.6199999999999992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研发费用 %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qian!$F$2:$F$5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15.33</c:v>
                </c:pt>
                <c:pt idx="3">
                  <c:v>16.73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ser>
          <c:idx val="5"/>
          <c:order val="5"/>
          <c:tx>
            <c:strRef>
              <c:f>qian!$G$1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qian!$G$2:$G$5</c:f>
              <c:numCache>
                <c:formatCode>General</c:formatCode>
                <c:ptCount val="4"/>
                <c:pt idx="0">
                  <c:v>25.58</c:v>
                </c:pt>
                <c:pt idx="1">
                  <c:v>25.95</c:v>
                </c:pt>
                <c:pt idx="2">
                  <c:v>23.45</c:v>
                </c:pt>
                <c:pt idx="3">
                  <c:v>23.6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2-4841-97A0-647C9725F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恒瑞医药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87.06</c:v>
                </c:pt>
                <c:pt idx="1">
                  <c:v>86.62</c:v>
                </c:pt>
                <c:pt idx="2">
                  <c:v>86.59</c:v>
                </c:pt>
                <c:pt idx="3">
                  <c:v>87.49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恒瑞医药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总资产周转率（次）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0.85</c:v>
                </c:pt>
                <c:pt idx="1">
                  <c:v>0.85</c:v>
                </c:pt>
                <c:pt idx="2">
                  <c:v>0.86</c:v>
                </c:pt>
                <c:pt idx="3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应收账款周转率（次）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3.29</c:v>
                </c:pt>
                <c:pt idx="1">
                  <c:v>3.62</c:v>
                </c:pt>
                <c:pt idx="2">
                  <c:v>4.04</c:v>
                </c:pt>
                <c:pt idx="3">
                  <c:v>4.72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存货周转率（次）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2.4700000000000002</c:v>
                </c:pt>
                <c:pt idx="1">
                  <c:v>2.59</c:v>
                </c:pt>
                <c:pt idx="2">
                  <c:v>2.56</c:v>
                </c:pt>
                <c:pt idx="3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56-D049-97FE-80AAF5819D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固定资产周转率（次）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7.15</c:v>
                </c:pt>
                <c:pt idx="1">
                  <c:v>7.52</c:v>
                </c:pt>
                <c:pt idx="2">
                  <c:v>8.0500000000000007</c:v>
                </c:pt>
                <c:pt idx="3">
                  <c:v>9.56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C-A245-85EE-30AB162EA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恒瑞医药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7.07</c:v>
                </c:pt>
                <c:pt idx="1">
                  <c:v>9.9499999999999993</c:v>
                </c:pt>
                <c:pt idx="2">
                  <c:v>9.49</c:v>
                </c:pt>
                <c:pt idx="3">
                  <c:v>13.29</c:v>
                </c:pt>
                <c:pt idx="4">
                  <c:v>21.69</c:v>
                </c:pt>
                <c:pt idx="5">
                  <c:v>34.49</c:v>
                </c:pt>
                <c:pt idx="6">
                  <c:v>51.33</c:v>
                </c:pt>
                <c:pt idx="7">
                  <c:v>49.12</c:v>
                </c:pt>
                <c:pt idx="8">
                  <c:v>42.67</c:v>
                </c:pt>
                <c:pt idx="9">
                  <c:v>38.89</c:v>
                </c:pt>
                <c:pt idx="10">
                  <c:v>50.43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存货（亿元）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1.77</c:v>
                </c:pt>
                <c:pt idx="1">
                  <c:v>1.76</c:v>
                </c:pt>
                <c:pt idx="2">
                  <c:v>2.99</c:v>
                </c:pt>
                <c:pt idx="3">
                  <c:v>3.37</c:v>
                </c:pt>
                <c:pt idx="4">
                  <c:v>4.29</c:v>
                </c:pt>
                <c:pt idx="5">
                  <c:v>5.5</c:v>
                </c:pt>
                <c:pt idx="6">
                  <c:v>5.22</c:v>
                </c:pt>
                <c:pt idx="7">
                  <c:v>6.36</c:v>
                </c:pt>
                <c:pt idx="8">
                  <c:v>7.89</c:v>
                </c:pt>
                <c:pt idx="9">
                  <c:v>10.3</c:v>
                </c:pt>
                <c:pt idx="10">
                  <c:v>16.059999999999999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应收票据及应收账款（亿元）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11.73</c:v>
                </c:pt>
                <c:pt idx="1">
                  <c:v>16.329999999999998</c:v>
                </c:pt>
                <c:pt idx="2">
                  <c:v>20.190000000000001</c:v>
                </c:pt>
                <c:pt idx="3">
                  <c:v>22.82</c:v>
                </c:pt>
                <c:pt idx="4">
                  <c:v>24.2</c:v>
                </c:pt>
                <c:pt idx="5">
                  <c:v>28.4</c:v>
                </c:pt>
                <c:pt idx="6">
                  <c:v>32.76</c:v>
                </c:pt>
                <c:pt idx="7">
                  <c:v>34.47</c:v>
                </c:pt>
                <c:pt idx="8">
                  <c:v>41.77</c:v>
                </c:pt>
                <c:pt idx="9">
                  <c:v>44.31</c:v>
                </c:pt>
                <c:pt idx="10">
                  <c:v>54.34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固定资产（亿元）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4.8</c:v>
                </c:pt>
                <c:pt idx="1">
                  <c:v>7.21</c:v>
                </c:pt>
                <c:pt idx="2">
                  <c:v>8.4700000000000006</c:v>
                </c:pt>
                <c:pt idx="3">
                  <c:v>11.79</c:v>
                </c:pt>
                <c:pt idx="4">
                  <c:v>13.01</c:v>
                </c:pt>
                <c:pt idx="5">
                  <c:v>13.65</c:v>
                </c:pt>
                <c:pt idx="6">
                  <c:v>14.24</c:v>
                </c:pt>
                <c:pt idx="7">
                  <c:v>16.760000000000002</c:v>
                </c:pt>
                <c:pt idx="8">
                  <c:v>19.97</c:v>
                </c:pt>
                <c:pt idx="9">
                  <c:v>23.28</c:v>
                </c:pt>
                <c:pt idx="10">
                  <c:v>25.41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F-8D4A-9AAB-8349E94BD6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在建工程（亿元）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0.78</c:v>
                </c:pt>
                <c:pt idx="1">
                  <c:v>0.38</c:v>
                </c:pt>
                <c:pt idx="2">
                  <c:v>1.36</c:v>
                </c:pt>
                <c:pt idx="3">
                  <c:v>0.89</c:v>
                </c:pt>
                <c:pt idx="4">
                  <c:v>2.62</c:v>
                </c:pt>
                <c:pt idx="5">
                  <c:v>2.58</c:v>
                </c:pt>
                <c:pt idx="6">
                  <c:v>3.46</c:v>
                </c:pt>
                <c:pt idx="7">
                  <c:v>7.97</c:v>
                </c:pt>
                <c:pt idx="8">
                  <c:v>10.8</c:v>
                </c:pt>
                <c:pt idx="9">
                  <c:v>13.57</c:v>
                </c:pt>
                <c:pt idx="10">
                  <c:v>15.32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F-8D4A-9AAB-8349E94BD61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可供出售的金融资产（亿元）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0.78</c:v>
                </c:pt>
                <c:pt idx="7">
                  <c:v>0.81</c:v>
                </c:pt>
                <c:pt idx="8">
                  <c:v>1.17</c:v>
                </c:pt>
                <c:pt idx="9">
                  <c:v>1.54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DF-8D4A-9AAB-8349E94BD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恒瑞医药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应付票据及应付账款（亿元）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1.38</c:v>
                </c:pt>
                <c:pt idx="1">
                  <c:v>1.96</c:v>
                </c:pt>
                <c:pt idx="2">
                  <c:v>1.99</c:v>
                </c:pt>
                <c:pt idx="3">
                  <c:v>2.19</c:v>
                </c:pt>
                <c:pt idx="4">
                  <c:v>2.89</c:v>
                </c:pt>
                <c:pt idx="5">
                  <c:v>4.1900000000000004</c:v>
                </c:pt>
                <c:pt idx="6">
                  <c:v>5.05</c:v>
                </c:pt>
                <c:pt idx="7">
                  <c:v>7.55</c:v>
                </c:pt>
                <c:pt idx="8">
                  <c:v>7.33</c:v>
                </c:pt>
                <c:pt idx="9">
                  <c:v>14.02</c:v>
                </c:pt>
                <c:pt idx="10">
                  <c:v>12.89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其交税费（亿元）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0.43</c:v>
                </c:pt>
                <c:pt idx="1">
                  <c:v>0.51</c:v>
                </c:pt>
                <c:pt idx="2">
                  <c:v>0.61</c:v>
                </c:pt>
                <c:pt idx="3">
                  <c:v>0.92</c:v>
                </c:pt>
                <c:pt idx="4">
                  <c:v>0.83</c:v>
                </c:pt>
                <c:pt idx="5">
                  <c:v>1.64</c:v>
                </c:pt>
                <c:pt idx="6">
                  <c:v>2.23</c:v>
                </c:pt>
                <c:pt idx="7">
                  <c:v>3.06</c:v>
                </c:pt>
                <c:pt idx="8">
                  <c:v>5.08</c:v>
                </c:pt>
                <c:pt idx="9">
                  <c:v>1.32</c:v>
                </c:pt>
                <c:pt idx="10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其他应付款（亿元）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1.24</c:v>
                </c:pt>
                <c:pt idx="1">
                  <c:v>1.19</c:v>
                </c:pt>
                <c:pt idx="2">
                  <c:v>1.06</c:v>
                </c:pt>
                <c:pt idx="3">
                  <c:v>0.91</c:v>
                </c:pt>
                <c:pt idx="4">
                  <c:v>0.9</c:v>
                </c:pt>
                <c:pt idx="5">
                  <c:v>1.08</c:v>
                </c:pt>
                <c:pt idx="6">
                  <c:v>2</c:v>
                </c:pt>
                <c:pt idx="7">
                  <c:v>1.51</c:v>
                </c:pt>
                <c:pt idx="8">
                  <c:v>5.97</c:v>
                </c:pt>
                <c:pt idx="9">
                  <c:v>7.36</c:v>
                </c:pt>
                <c:pt idx="10">
                  <c:v>7.35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94-2F46-8311-358CDCCC6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2940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A0A2A6FB-1563-8641-8817-77FB6ACD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" y="719666"/>
            <a:ext cx="6454588" cy="20099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D2EF5C-26C3-AE4B-8F90-C3F9B836FDBC}"/>
              </a:ext>
            </a:extLst>
          </p:cNvPr>
          <p:cNvSpPr txBox="1"/>
          <p:nvPr/>
        </p:nvSpPr>
        <p:spPr>
          <a:xfrm>
            <a:off x="763793" y="3550024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2017</a:t>
            </a:r>
            <a:r>
              <a:rPr kumimoji="1" lang="zh-CN" altLang="en-US" dirty="0"/>
              <a:t>年现金流变差，</a:t>
            </a:r>
            <a:r>
              <a:rPr kumimoji="1" lang="en-US" altLang="zh-CN" dirty="0"/>
              <a:t>why?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604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2308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48730"/>
              </p:ext>
            </p:extLst>
          </p:nvPr>
        </p:nvGraphicFramePr>
        <p:xfrm>
          <a:off x="2032000" y="4702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6124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FC68CE8-812D-7D46-AEB2-8B41D34F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0" y="-96819"/>
            <a:ext cx="5231979" cy="44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9369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243FC9-29A9-D944-96D5-D5D88ECD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3500"/>
            <a:ext cx="110109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802655-7106-2642-84ED-95788B1A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0" y="968188"/>
            <a:ext cx="11124882" cy="50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2751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1416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3212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113</Words>
  <Application>Microsoft Macintosh PowerPoint</Application>
  <PresentationFormat>宽屏</PresentationFormat>
  <Paragraphs>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67</cp:revision>
  <dcterms:created xsi:type="dcterms:W3CDTF">2022-08-10T13:56:09Z</dcterms:created>
  <dcterms:modified xsi:type="dcterms:W3CDTF">2022-08-29T15:29:09Z</dcterms:modified>
</cp:coreProperties>
</file>