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4" r:id="rId4"/>
    <p:sldId id="269" r:id="rId5"/>
    <p:sldId id="270" r:id="rId6"/>
    <p:sldId id="260" r:id="rId7"/>
    <p:sldId id="257" r:id="rId8"/>
    <p:sldId id="267" r:id="rId9"/>
    <p:sldId id="271" r:id="rId10"/>
    <p:sldId id="258" r:id="rId11"/>
    <p:sldId id="261" r:id="rId12"/>
    <p:sldId id="262" r:id="rId13"/>
    <p:sldId id="265" r:id="rId14"/>
    <p:sldId id="259" r:id="rId15"/>
    <p:sldId id="263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3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广深铁路营业收入与经营活动</a:t>
            </a:r>
            <a:r>
              <a:rPr lang="zh-CN" altLang="zh-CN" sz="1862" b="0" i="0" u="none" strike="noStrike" baseline="0" dirty="0">
                <a:effectLst/>
              </a:rPr>
              <a:t>现金</a:t>
            </a:r>
            <a:r>
              <a:rPr lang="zh-CN" altLang="en-US" dirty="0"/>
              <a:t>流入图（亿元）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营业收入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379-7547-BB57-346BA844B16C}"/>
                </c:ext>
              </c:extLst>
            </c:dLbl>
            <c:dLbl>
              <c:idx val="1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379-7547-BB57-346BA844B1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Sheet1!$A$2:$A$19</c:f>
              <c:numCache>
                <c:formatCode>General</c:formatCode>
                <c:ptCount val="1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</c:numCache>
            </c:numRef>
          </c:cat>
          <c:val>
            <c:numRef>
              <c:f>Sheet1!$B$2:$B$19</c:f>
              <c:numCache>
                <c:formatCode>General</c:formatCode>
                <c:ptCount val="13"/>
                <c:pt idx="0">
                  <c:v>123.85</c:v>
                </c:pt>
                <c:pt idx="1">
                  <c:v>134.84</c:v>
                </c:pt>
                <c:pt idx="2">
                  <c:v>146.9</c:v>
                </c:pt>
                <c:pt idx="3">
                  <c:v>150.91</c:v>
                </c:pt>
                <c:pt idx="4">
                  <c:v>158</c:v>
                </c:pt>
                <c:pt idx="5">
                  <c:v>148</c:v>
                </c:pt>
                <c:pt idx="6">
                  <c:v>157.25</c:v>
                </c:pt>
                <c:pt idx="7">
                  <c:v>172.8</c:v>
                </c:pt>
                <c:pt idx="8">
                  <c:v>183.31</c:v>
                </c:pt>
                <c:pt idx="9">
                  <c:v>198.28</c:v>
                </c:pt>
                <c:pt idx="10">
                  <c:v>211.78</c:v>
                </c:pt>
                <c:pt idx="11">
                  <c:v>163.49</c:v>
                </c:pt>
                <c:pt idx="12">
                  <c:v>202.06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经营活动现金流入（销售商品、提供劳务）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3"/>
            <c:marker>
              <c:symbol val="diamond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379-7547-BB57-346BA844B16C}"/>
              </c:ext>
            </c:extLst>
          </c:dPt>
          <c:dLbls>
            <c:dLbl>
              <c:idx val="0"/>
              <c:layout>
                <c:manualLayout>
                  <c:x val="-2.9687499999999943E-2"/>
                  <c:y val="3.74999976931595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79-7547-BB57-346BA844B16C}"/>
                </c:ext>
              </c:extLst>
            </c:dLbl>
            <c:dLbl>
              <c:idx val="1"/>
              <c:layout>
                <c:manualLayout>
                  <c:x val="-2.6562499999999999E-2"/>
                  <c:y val="3.04687481256921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379-7547-BB57-346BA844B1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Sheet1!$A$2:$A$19</c:f>
              <c:numCache>
                <c:formatCode>General</c:formatCode>
                <c:ptCount val="1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</c:numCache>
            </c:numRef>
          </c:cat>
          <c:val>
            <c:numRef>
              <c:f>Sheet1!$C$2:$C$19</c:f>
              <c:numCache>
                <c:formatCode>General</c:formatCode>
                <c:ptCount val="13"/>
                <c:pt idx="0">
                  <c:v>97.57</c:v>
                </c:pt>
                <c:pt idx="1">
                  <c:v>102.6</c:v>
                </c:pt>
                <c:pt idx="2">
                  <c:v>112.88</c:v>
                </c:pt>
                <c:pt idx="3">
                  <c:v>116.18</c:v>
                </c:pt>
                <c:pt idx="4">
                  <c:v>118.6</c:v>
                </c:pt>
                <c:pt idx="5">
                  <c:v>119.23</c:v>
                </c:pt>
                <c:pt idx="6">
                  <c:v>122.68</c:v>
                </c:pt>
                <c:pt idx="7">
                  <c:v>130.9</c:v>
                </c:pt>
                <c:pt idx="8">
                  <c:v>142.68</c:v>
                </c:pt>
                <c:pt idx="9">
                  <c:v>161.01</c:v>
                </c:pt>
                <c:pt idx="10">
                  <c:v>163.63999999999999</c:v>
                </c:pt>
                <c:pt idx="11">
                  <c:v>133.81</c:v>
                </c:pt>
                <c:pt idx="12">
                  <c:v>166.23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3B-44A6-A8B0-C1C2A88CE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广深铁路</a:t>
            </a:r>
            <a:r>
              <a:rPr lang="zh-CN" altLang="en-US" dirty="0"/>
              <a:t>历年负债堆积图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应付票据及应付账款（亿元）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2020年</c:v>
                </c:pt>
                <c:pt idx="12">
                  <c:v>2021年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14.66</c:v>
                </c:pt>
                <c:pt idx="1">
                  <c:v>16.52</c:v>
                </c:pt>
                <c:pt idx="2">
                  <c:v>18.78</c:v>
                </c:pt>
                <c:pt idx="3">
                  <c:v>20.46</c:v>
                </c:pt>
                <c:pt idx="4">
                  <c:v>17.96</c:v>
                </c:pt>
                <c:pt idx="5">
                  <c:v>25.33</c:v>
                </c:pt>
                <c:pt idx="6">
                  <c:v>25.31</c:v>
                </c:pt>
                <c:pt idx="7">
                  <c:v>29.08</c:v>
                </c:pt>
                <c:pt idx="8">
                  <c:v>35.39</c:v>
                </c:pt>
                <c:pt idx="9">
                  <c:v>38.82</c:v>
                </c:pt>
                <c:pt idx="10">
                  <c:v>33.4</c:v>
                </c:pt>
                <c:pt idx="11">
                  <c:v>49.88</c:v>
                </c:pt>
                <c:pt idx="12">
                  <c:v>58.89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E3-4E2F-AECD-79B8CA2725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其交税费（亿元）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2020年</c:v>
                </c:pt>
                <c:pt idx="12">
                  <c:v>2021年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2.68</c:v>
                </c:pt>
                <c:pt idx="1">
                  <c:v>3.43</c:v>
                </c:pt>
                <c:pt idx="2">
                  <c:v>4.83</c:v>
                </c:pt>
                <c:pt idx="3">
                  <c:v>3.96</c:v>
                </c:pt>
                <c:pt idx="4">
                  <c:v>3.29</c:v>
                </c:pt>
                <c:pt idx="5">
                  <c:v>2.11</c:v>
                </c:pt>
                <c:pt idx="6">
                  <c:v>3.3</c:v>
                </c:pt>
                <c:pt idx="7">
                  <c:v>1.8</c:v>
                </c:pt>
                <c:pt idx="8">
                  <c:v>2.19</c:v>
                </c:pt>
                <c:pt idx="9">
                  <c:v>3.13</c:v>
                </c:pt>
                <c:pt idx="10">
                  <c:v>3.6</c:v>
                </c:pt>
                <c:pt idx="11">
                  <c:v>0.63</c:v>
                </c:pt>
                <c:pt idx="12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E3-4E2F-AECD-79B8CA2725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其他应付款（亿元）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2020年</c:v>
                </c:pt>
                <c:pt idx="12">
                  <c:v>2021年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4.57</c:v>
                </c:pt>
                <c:pt idx="1">
                  <c:v>3.95</c:v>
                </c:pt>
                <c:pt idx="2">
                  <c:v>4.32</c:v>
                </c:pt>
                <c:pt idx="3">
                  <c:v>4.33</c:v>
                </c:pt>
                <c:pt idx="4">
                  <c:v>4.7699999999999996</c:v>
                </c:pt>
                <c:pt idx="5">
                  <c:v>5.04</c:v>
                </c:pt>
                <c:pt idx="6">
                  <c:v>10.45</c:v>
                </c:pt>
                <c:pt idx="7">
                  <c:v>10.73</c:v>
                </c:pt>
                <c:pt idx="8">
                  <c:v>10.44</c:v>
                </c:pt>
                <c:pt idx="9">
                  <c:v>12.03</c:v>
                </c:pt>
                <c:pt idx="10">
                  <c:v>11.58</c:v>
                </c:pt>
                <c:pt idx="11">
                  <c:v>13.57</c:v>
                </c:pt>
                <c:pt idx="12">
                  <c:v>13.84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94-2F46-8311-358CDCCC6D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521263"/>
        <c:axId val="362520015"/>
      </c:areaChart>
      <c:catAx>
        <c:axId val="3625212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0015"/>
        <c:crosses val="autoZero"/>
        <c:auto val="1"/>
        <c:lblAlgn val="ctr"/>
        <c:lblOffset val="100"/>
        <c:noMultiLvlLbl val="0"/>
      </c:catAx>
      <c:valAx>
        <c:axId val="36252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12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2021</a:t>
            </a:r>
            <a:r>
              <a:rPr lang="zh-CN" altLang="en-US" dirty="0"/>
              <a:t>年各业务收入占比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CED-E745-BB49-7F2A914E049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CED-E745-BB49-7F2A914E049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CED-E745-BB49-7F2A914E049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5CED-E745-BB49-7F2A914E049C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CED-E745-BB49-7F2A914E049C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CED-E745-BB49-7F2A914E049C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CED-E745-BB49-7F2A914E049C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CED-E745-BB49-7F2A914E04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客运</c:v>
                </c:pt>
                <c:pt idx="1">
                  <c:v>货运</c:v>
                </c:pt>
                <c:pt idx="2">
                  <c:v>路网清算</c:v>
                </c:pt>
                <c:pt idx="3">
                  <c:v>其他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30.53</c:v>
                </c:pt>
                <c:pt idx="1">
                  <c:v>10.07</c:v>
                </c:pt>
                <c:pt idx="2">
                  <c:v>53.52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ED-E745-BB49-7F2A914E04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广深铁路历年主营业务收入情况（亿元）</a:t>
            </a:r>
            <a:r>
              <a:rPr lang="en-US" altLang="zh-CN" dirty="0"/>
              <a:t>4-6</a:t>
            </a:r>
            <a:r>
              <a:rPr lang="zh-CN" altLang="en-US" dirty="0"/>
              <a:t>年都有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客运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73.59</c:v>
                </c:pt>
                <c:pt idx="1">
                  <c:v>77.569999999999993</c:v>
                </c:pt>
                <c:pt idx="2">
                  <c:v>81.08</c:v>
                </c:pt>
                <c:pt idx="3">
                  <c:v>80.099999999999994</c:v>
                </c:pt>
                <c:pt idx="4">
                  <c:v>41.15</c:v>
                </c:pt>
                <c:pt idx="5">
                  <c:v>61.69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CC-B64F-B685-8F6F78230B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货运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17.18</c:v>
                </c:pt>
                <c:pt idx="1">
                  <c:v>18.940000000000001</c:v>
                </c:pt>
                <c:pt idx="2">
                  <c:v>18.489999999999998</c:v>
                </c:pt>
                <c:pt idx="3">
                  <c:v>21.13</c:v>
                </c:pt>
                <c:pt idx="4">
                  <c:v>16.989999999999998</c:v>
                </c:pt>
                <c:pt idx="5">
                  <c:v>20.350000000000001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CC-B64F-B685-8F6F78230B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路网清算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70.930000000000007</c:v>
                </c:pt>
                <c:pt idx="1">
                  <c:v>76.44</c:v>
                </c:pt>
                <c:pt idx="2">
                  <c:v>88.66</c:v>
                </c:pt>
                <c:pt idx="3">
                  <c:v>99.03</c:v>
                </c:pt>
                <c:pt idx="4">
                  <c:v>95.72</c:v>
                </c:pt>
                <c:pt idx="5">
                  <c:v>108.15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CC-B64F-B685-8F6F78230B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其他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11.1</c:v>
                </c:pt>
                <c:pt idx="1">
                  <c:v>10.37</c:v>
                </c:pt>
                <c:pt idx="2">
                  <c:v>10.050000000000001</c:v>
                </c:pt>
                <c:pt idx="3">
                  <c:v>11.53</c:v>
                </c:pt>
                <c:pt idx="4">
                  <c:v>9.64</c:v>
                </c:pt>
                <c:pt idx="5">
                  <c:v>11.87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CC-B64F-B685-8F6F78230B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3166895"/>
        <c:axId val="1333168543"/>
      </c:barChart>
      <c:catAx>
        <c:axId val="1333166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33168543"/>
        <c:crosses val="autoZero"/>
        <c:auto val="1"/>
        <c:lblAlgn val="ctr"/>
        <c:lblOffset val="100"/>
        <c:noMultiLvlLbl val="0"/>
      </c:catAx>
      <c:valAx>
        <c:axId val="1333168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33166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广深铁路</a:t>
            </a:r>
            <a:r>
              <a:rPr lang="zh-CN" altLang="en-US" dirty="0"/>
              <a:t>净利润现金净流对比分析（单位：亿元）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净利润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89B-1648-9DA8-95B6FAF5AEFC}"/>
                </c:ext>
              </c:extLst>
            </c:dLbl>
            <c:dLbl>
              <c:idx val="4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A-41B2-8066-9E08687A0E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General</c:formatCode>
                <c:ptCount val="1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13.56</c:v>
                </c:pt>
                <c:pt idx="1">
                  <c:v>15.54</c:v>
                </c:pt>
                <c:pt idx="2">
                  <c:v>18.02</c:v>
                </c:pt>
                <c:pt idx="3">
                  <c:v>13.16</c:v>
                </c:pt>
                <c:pt idx="4">
                  <c:v>12.71</c:v>
                </c:pt>
                <c:pt idx="5">
                  <c:v>6.61</c:v>
                </c:pt>
                <c:pt idx="6">
                  <c:v>10.63</c:v>
                </c:pt>
                <c:pt idx="7">
                  <c:v>11.53</c:v>
                </c:pt>
                <c:pt idx="8">
                  <c:v>10.11</c:v>
                </c:pt>
                <c:pt idx="9">
                  <c:v>7.79</c:v>
                </c:pt>
                <c:pt idx="10">
                  <c:v>7.47</c:v>
                </c:pt>
                <c:pt idx="11">
                  <c:v>-5.58</c:v>
                </c:pt>
                <c:pt idx="12">
                  <c:v>-9.73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经营活动产生的现金流量净额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6"/>
            <c:marker>
              <c:symbol val="diamond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B89B-1648-9DA8-95B6FAF5AEFC}"/>
              </c:ext>
            </c:extLst>
          </c:dPt>
          <c:dLbls>
            <c:dLbl>
              <c:idx val="3"/>
              <c:layout>
                <c:manualLayout>
                  <c:x val="-2.9687499999999943E-2"/>
                  <c:y val="3.74999976931595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89B-1648-9DA8-95B6FAF5AEFC}"/>
                </c:ext>
              </c:extLst>
            </c:dLbl>
            <c:dLbl>
              <c:idx val="4"/>
              <c:layout>
                <c:manualLayout>
                  <c:x val="-2.6562499999999999E-2"/>
                  <c:y val="3.04687481256921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33A-41B2-8066-9E08687A0E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General</c:formatCode>
                <c:ptCount val="1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28.69</c:v>
                </c:pt>
                <c:pt idx="1">
                  <c:v>35.28</c:v>
                </c:pt>
                <c:pt idx="2">
                  <c:v>34.96</c:v>
                </c:pt>
                <c:pt idx="3">
                  <c:v>23.45</c:v>
                </c:pt>
                <c:pt idx="4">
                  <c:v>20.51</c:v>
                </c:pt>
                <c:pt idx="5">
                  <c:v>21.13</c:v>
                </c:pt>
                <c:pt idx="6">
                  <c:v>22.59</c:v>
                </c:pt>
                <c:pt idx="7">
                  <c:v>16.41</c:v>
                </c:pt>
                <c:pt idx="8">
                  <c:v>26.34</c:v>
                </c:pt>
                <c:pt idx="9">
                  <c:v>32.61</c:v>
                </c:pt>
                <c:pt idx="10">
                  <c:v>23.95</c:v>
                </c:pt>
                <c:pt idx="11">
                  <c:v>13.36</c:v>
                </c:pt>
                <c:pt idx="12">
                  <c:v>10.02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3B-44A6-A8B0-C1C2A88CE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广深铁路</a:t>
            </a:r>
            <a:r>
              <a:rPr lang="zh-CN" altLang="en-US" dirty="0"/>
              <a:t>历年现金流情况（单位：亿元）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790932578740158E-2"/>
          <c:y val="0.1088908028487449"/>
          <c:w val="0.88490317421259845"/>
          <c:h val="0.8100614044007502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qian!$B$1</c:f>
              <c:strCache>
                <c:ptCount val="1"/>
                <c:pt idx="0">
                  <c:v>经营净额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qian!$A$4:$A$9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qian!$B$2:$B$9</c:f>
              <c:numCache>
                <c:formatCode>General</c:formatCode>
                <c:ptCount val="8"/>
                <c:pt idx="0">
                  <c:v>21.13</c:v>
                </c:pt>
                <c:pt idx="1">
                  <c:v>22.59</c:v>
                </c:pt>
                <c:pt idx="2">
                  <c:v>16.41</c:v>
                </c:pt>
                <c:pt idx="3">
                  <c:v>26.34</c:v>
                </c:pt>
                <c:pt idx="4">
                  <c:v>32.61</c:v>
                </c:pt>
                <c:pt idx="5">
                  <c:v>23.95</c:v>
                </c:pt>
                <c:pt idx="6">
                  <c:v>13.36</c:v>
                </c:pt>
                <c:pt idx="7">
                  <c:v>10.02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1D-4F93-A70F-7307EAF06EC0}"/>
            </c:ext>
          </c:extLst>
        </c:ser>
        <c:ser>
          <c:idx val="1"/>
          <c:order val="1"/>
          <c:tx>
            <c:strRef>
              <c:f>qian!$C$1</c:f>
              <c:strCache>
                <c:ptCount val="1"/>
                <c:pt idx="0">
                  <c:v>筹资净额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qian!$A$4:$A$9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qian!$C$2:$C$9</c:f>
              <c:numCache>
                <c:formatCode>General</c:formatCode>
                <c:ptCount val="8"/>
                <c:pt idx="0">
                  <c:v>-42.34</c:v>
                </c:pt>
                <c:pt idx="1">
                  <c:v>-3.54</c:v>
                </c:pt>
                <c:pt idx="2">
                  <c:v>-5.66</c:v>
                </c:pt>
                <c:pt idx="3">
                  <c:v>-5.69</c:v>
                </c:pt>
                <c:pt idx="4">
                  <c:v>-5.7</c:v>
                </c:pt>
                <c:pt idx="5">
                  <c:v>-4.84</c:v>
                </c:pt>
                <c:pt idx="6">
                  <c:v>-4.8499999999999996</c:v>
                </c:pt>
                <c:pt idx="7">
                  <c:v>-0.62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1D-4F93-A70F-7307EAF06EC0}"/>
            </c:ext>
          </c:extLst>
        </c:ser>
        <c:ser>
          <c:idx val="2"/>
          <c:order val="2"/>
          <c:tx>
            <c:strRef>
              <c:f>qian!$D$1</c:f>
              <c:strCache>
                <c:ptCount val="1"/>
                <c:pt idx="0">
                  <c:v>投资净额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qian!$A$4:$A$9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qian!$D$2:$D$9</c:f>
              <c:numCache>
                <c:formatCode>General</c:formatCode>
                <c:ptCount val="8"/>
                <c:pt idx="0">
                  <c:v>33.729999999999997</c:v>
                </c:pt>
                <c:pt idx="1">
                  <c:v>-13.49</c:v>
                </c:pt>
                <c:pt idx="2">
                  <c:v>-19.350000000000001</c:v>
                </c:pt>
                <c:pt idx="3">
                  <c:v>-22.64</c:v>
                </c:pt>
                <c:pt idx="4">
                  <c:v>-21.13</c:v>
                </c:pt>
                <c:pt idx="5">
                  <c:v>-20.87</c:v>
                </c:pt>
                <c:pt idx="6">
                  <c:v>-9.27</c:v>
                </c:pt>
                <c:pt idx="7">
                  <c:v>-9.26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1D-4F93-A70F-7307EAF06E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6918671"/>
        <c:axId val="446915343"/>
      </c:barChart>
      <c:catAx>
        <c:axId val="446918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5343"/>
        <c:crosses val="autoZero"/>
        <c:auto val="1"/>
        <c:lblAlgn val="ctr"/>
        <c:lblOffset val="1"/>
        <c:noMultiLvlLbl val="0"/>
      </c:catAx>
      <c:valAx>
        <c:axId val="446915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8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广深铁路</a:t>
            </a:r>
            <a:r>
              <a:rPr lang="zh-CN" altLang="en-US" dirty="0"/>
              <a:t>历年收入成本构成（</a:t>
            </a:r>
            <a:r>
              <a:rPr lang="en-US" altLang="zh-CN" dirty="0"/>
              <a:t>%</a:t>
            </a:r>
            <a:r>
              <a:rPr lang="zh-CN" altLang="en-US" dirty="0"/>
              <a:t>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790932578740158E-2"/>
          <c:y val="0.1088908028487449"/>
          <c:w val="0.88490317421259845"/>
          <c:h val="0.8100614044007502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qian!$B$1</c:f>
              <c:strCache>
                <c:ptCount val="1"/>
                <c:pt idx="0">
                  <c:v>营业成本 %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qian!$B$2:$B$7</c:f>
              <c:numCache>
                <c:formatCode>General</c:formatCode>
                <c:ptCount val="6"/>
                <c:pt idx="0">
                  <c:v>88.65</c:v>
                </c:pt>
                <c:pt idx="1">
                  <c:v>90.69</c:v>
                </c:pt>
                <c:pt idx="2">
                  <c:v>92.4</c:v>
                </c:pt>
                <c:pt idx="3">
                  <c:v>92.8</c:v>
                </c:pt>
                <c:pt idx="4">
                  <c:v>109.34</c:v>
                </c:pt>
                <c:pt idx="5">
                  <c:v>105.22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1D-4F93-A70F-7307EAF06EC0}"/>
            </c:ext>
          </c:extLst>
        </c:ser>
        <c:ser>
          <c:idx val="1"/>
          <c:order val="1"/>
          <c:tx>
            <c:strRef>
              <c:f>qian!$C$1</c:f>
              <c:strCache>
                <c:ptCount val="1"/>
                <c:pt idx="0">
                  <c:v>营业税金及附加 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qian!$C$2:$C$7</c:f>
              <c:numCache>
                <c:formatCode>General</c:formatCode>
                <c:ptCount val="6"/>
                <c:pt idx="0">
                  <c:v>0.3</c:v>
                </c:pt>
                <c:pt idx="1">
                  <c:v>0.18</c:v>
                </c:pt>
                <c:pt idx="2">
                  <c:v>0.13</c:v>
                </c:pt>
                <c:pt idx="3">
                  <c:v>0.31</c:v>
                </c:pt>
                <c:pt idx="4">
                  <c:v>0.22</c:v>
                </c:pt>
                <c:pt idx="5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1D-4F93-A70F-7307EAF06EC0}"/>
            </c:ext>
          </c:extLst>
        </c:ser>
        <c:ser>
          <c:idx val="2"/>
          <c:order val="2"/>
          <c:tx>
            <c:strRef>
              <c:f>qian!$D$1</c:f>
              <c:strCache>
                <c:ptCount val="1"/>
                <c:pt idx="0">
                  <c:v>销售费用 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qian!$D$2:$D$7</c:f>
              <c:numCache>
                <c:formatCode>General</c:formatCode>
                <c:ptCount val="6"/>
                <c:pt idx="0">
                  <c:v>0.05</c:v>
                </c:pt>
                <c:pt idx="1">
                  <c:v>0.02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1D-4F93-A70F-7307EAF06EC0}"/>
            </c:ext>
          </c:extLst>
        </c:ser>
        <c:ser>
          <c:idx val="3"/>
          <c:order val="3"/>
          <c:tx>
            <c:strRef>
              <c:f>qian!$E$1</c:f>
              <c:strCache>
                <c:ptCount val="1"/>
                <c:pt idx="0">
                  <c:v>管理费用 %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qian!$E$2:$E$7</c:f>
              <c:numCache>
                <c:formatCode>General</c:formatCode>
                <c:ptCount val="6"/>
                <c:pt idx="0">
                  <c:v>1.51</c:v>
                </c:pt>
                <c:pt idx="1">
                  <c:v>1.42</c:v>
                </c:pt>
                <c:pt idx="2">
                  <c:v>1.49</c:v>
                </c:pt>
                <c:pt idx="3">
                  <c:v>1.62</c:v>
                </c:pt>
                <c:pt idx="4">
                  <c:v>1.65</c:v>
                </c:pt>
                <c:pt idx="5">
                  <c:v>1.27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DC-EC47-95A5-929628953FCC}"/>
            </c:ext>
          </c:extLst>
        </c:ser>
        <c:ser>
          <c:idx val="4"/>
          <c:order val="4"/>
          <c:tx>
            <c:strRef>
              <c:f>qian!$F$1</c:f>
              <c:strCache>
                <c:ptCount val="1"/>
                <c:pt idx="0">
                  <c:v>研发费用 %</c:v>
                </c:pt>
              </c:strCache>
            </c:strRef>
          </c:tx>
          <c:spPr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qian!$F$2:$F$7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DC-EC47-95A5-929628953FCC}"/>
            </c:ext>
          </c:extLst>
        </c:ser>
        <c:ser>
          <c:idx val="5"/>
          <c:order val="5"/>
          <c:tx>
            <c:strRef>
              <c:f>qian!$G$1</c:f>
              <c:strCache>
                <c:ptCount val="1"/>
                <c:pt idx="0">
                  <c:v>经营活动产生利润 %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qian!$G$2:$G$7</c:f>
              <c:numCache>
                <c:formatCode>General</c:formatCode>
                <c:ptCount val="6"/>
                <c:pt idx="0">
                  <c:v>9.4700000000000006</c:v>
                </c:pt>
                <c:pt idx="1">
                  <c:v>7.67</c:v>
                </c:pt>
                <c:pt idx="2">
                  <c:v>5.95</c:v>
                </c:pt>
                <c:pt idx="3">
                  <c:v>5.25</c:v>
                </c:pt>
                <c:pt idx="4">
                  <c:v>-11.23</c:v>
                </c:pt>
                <c:pt idx="5">
                  <c:v>-6.77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32-4841-97A0-647C9725F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6918671"/>
        <c:axId val="446915343"/>
      </c:barChart>
      <c:catAx>
        <c:axId val="446918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5343"/>
        <c:crosses val="autoZero"/>
        <c:auto val="1"/>
        <c:lblAlgn val="ctr"/>
        <c:lblOffset val="1"/>
        <c:noMultiLvlLbl val="0"/>
      </c:catAx>
      <c:valAx>
        <c:axId val="44691534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8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广深铁路</a:t>
            </a:r>
            <a:r>
              <a:rPr lang="zh-CN" altLang="en-US" dirty="0"/>
              <a:t>历年毛利率（</a:t>
            </a:r>
            <a:r>
              <a:rPr lang="en-US" altLang="zh-CN" dirty="0"/>
              <a:t>%</a:t>
            </a:r>
            <a:r>
              <a:rPr lang="zh-CN" altLang="en-US" dirty="0"/>
              <a:t>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销售毛利率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A-41B2-8066-9E08687A0E2E}"/>
                </c:ext>
              </c:extLst>
            </c:dLbl>
            <c:dLbl>
              <c:idx val="5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33A-41B2-8066-9E08687A0E2E}"/>
                </c:ext>
              </c:extLst>
            </c:dLbl>
            <c:spPr>
              <a:noFill/>
              <a:ln>
                <a:noFill/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11.34</c:v>
                </c:pt>
                <c:pt idx="1">
                  <c:v>9.3000000000000007</c:v>
                </c:pt>
                <c:pt idx="2">
                  <c:v>7.59</c:v>
                </c:pt>
                <c:pt idx="3">
                  <c:v>7.19</c:v>
                </c:pt>
                <c:pt idx="4">
                  <c:v>-9.34</c:v>
                </c:pt>
                <c:pt idx="5">
                  <c:v>-5.22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广深铁路</a:t>
            </a:r>
            <a:r>
              <a:rPr lang="zh-CN" altLang="en-US" dirty="0"/>
              <a:t>历年主要资产周转率（单位：次）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总资产周转率（次）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A-41B2-8066-9E08687A0E2E}"/>
                </c:ext>
              </c:extLst>
            </c:dLbl>
            <c:dLbl>
              <c:idx val="5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33A-41B2-8066-9E08687A0E2E}"/>
                </c:ext>
              </c:extLst>
            </c:dLbl>
            <c:spPr>
              <a:noFill/>
              <a:ln>
                <a:noFill/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0.53</c:v>
                </c:pt>
                <c:pt idx="1">
                  <c:v>0.54</c:v>
                </c:pt>
                <c:pt idx="2">
                  <c:v>0.56999999999999995</c:v>
                </c:pt>
                <c:pt idx="3">
                  <c:v>0.57999999999999996</c:v>
                </c:pt>
                <c:pt idx="4">
                  <c:v>0.44</c:v>
                </c:pt>
                <c:pt idx="5">
                  <c:v>0.54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固定资产周转率（次）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0.71</c:v>
                </c:pt>
                <c:pt idx="1">
                  <c:v>0.76</c:v>
                </c:pt>
                <c:pt idx="2">
                  <c:v>0.82</c:v>
                </c:pt>
                <c:pt idx="3">
                  <c:v>0.88</c:v>
                </c:pt>
                <c:pt idx="4">
                  <c:v>0.7</c:v>
                </c:pt>
                <c:pt idx="5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56-D049-97FE-80AAF5819D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广深铁路</a:t>
            </a:r>
            <a:r>
              <a:rPr lang="zh-CN" altLang="en-US" dirty="0"/>
              <a:t>历年资产堆积图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货币资金（亿元）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2020年</c:v>
                </c:pt>
                <c:pt idx="12">
                  <c:v>2021年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16.29</c:v>
                </c:pt>
                <c:pt idx="1">
                  <c:v>32.67</c:v>
                </c:pt>
                <c:pt idx="2">
                  <c:v>50.52</c:v>
                </c:pt>
                <c:pt idx="3">
                  <c:v>48.49</c:v>
                </c:pt>
                <c:pt idx="4">
                  <c:v>48.96</c:v>
                </c:pt>
                <c:pt idx="5">
                  <c:v>17.690000000000001</c:v>
                </c:pt>
                <c:pt idx="6">
                  <c:v>23.26</c:v>
                </c:pt>
                <c:pt idx="7">
                  <c:v>14.67</c:v>
                </c:pt>
                <c:pt idx="8">
                  <c:v>12.68</c:v>
                </c:pt>
                <c:pt idx="9">
                  <c:v>18.47</c:v>
                </c:pt>
                <c:pt idx="10">
                  <c:v>15.62</c:v>
                </c:pt>
                <c:pt idx="11">
                  <c:v>15.45</c:v>
                </c:pt>
                <c:pt idx="12">
                  <c:v>15.59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E3-4E2F-AECD-79B8CA2725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存货（亿元）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2020年</c:v>
                </c:pt>
                <c:pt idx="12">
                  <c:v>2021年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2.31</c:v>
                </c:pt>
                <c:pt idx="1">
                  <c:v>2.5499999999999998</c:v>
                </c:pt>
                <c:pt idx="2">
                  <c:v>3.3</c:v>
                </c:pt>
                <c:pt idx="3">
                  <c:v>4.37</c:v>
                </c:pt>
                <c:pt idx="4">
                  <c:v>3.91</c:v>
                </c:pt>
                <c:pt idx="5">
                  <c:v>4</c:v>
                </c:pt>
                <c:pt idx="6">
                  <c:v>3.07</c:v>
                </c:pt>
                <c:pt idx="7">
                  <c:v>3.32</c:v>
                </c:pt>
                <c:pt idx="8">
                  <c:v>3.3</c:v>
                </c:pt>
                <c:pt idx="9">
                  <c:v>2.96</c:v>
                </c:pt>
                <c:pt idx="10">
                  <c:v>2.71</c:v>
                </c:pt>
                <c:pt idx="11">
                  <c:v>2.96</c:v>
                </c:pt>
                <c:pt idx="12">
                  <c:v>2.71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E3-4E2F-AECD-79B8CA2725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应收票据及应收账款（亿元）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2020年</c:v>
                </c:pt>
                <c:pt idx="12">
                  <c:v>2021年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4.83</c:v>
                </c:pt>
                <c:pt idx="1">
                  <c:v>5.92</c:v>
                </c:pt>
                <c:pt idx="2">
                  <c:v>6.13</c:v>
                </c:pt>
                <c:pt idx="3">
                  <c:v>10</c:v>
                </c:pt>
                <c:pt idx="4">
                  <c:v>15.54</c:v>
                </c:pt>
                <c:pt idx="5">
                  <c:v>23.13</c:v>
                </c:pt>
                <c:pt idx="6">
                  <c:v>28.86</c:v>
                </c:pt>
                <c:pt idx="7">
                  <c:v>33.64</c:v>
                </c:pt>
                <c:pt idx="8">
                  <c:v>41.42</c:v>
                </c:pt>
                <c:pt idx="9">
                  <c:v>38.61</c:v>
                </c:pt>
                <c:pt idx="10">
                  <c:v>45.02</c:v>
                </c:pt>
                <c:pt idx="11">
                  <c:v>37.21</c:v>
                </c:pt>
                <c:pt idx="12">
                  <c:v>43.96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08-4E45-8FCD-3DCC286E09E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固定资产（亿元）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2020年</c:v>
                </c:pt>
                <c:pt idx="12">
                  <c:v>2021年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250.3</c:v>
                </c:pt>
                <c:pt idx="1">
                  <c:v>244.59</c:v>
                </c:pt>
                <c:pt idx="2">
                  <c:v>239.78</c:v>
                </c:pt>
                <c:pt idx="3">
                  <c:v>245.16</c:v>
                </c:pt>
                <c:pt idx="4">
                  <c:v>242.97</c:v>
                </c:pt>
                <c:pt idx="5">
                  <c:v>241.76</c:v>
                </c:pt>
                <c:pt idx="6">
                  <c:v>240.72</c:v>
                </c:pt>
                <c:pt idx="7">
                  <c:v>242.76</c:v>
                </c:pt>
                <c:pt idx="8">
                  <c:v>236.15</c:v>
                </c:pt>
                <c:pt idx="9">
                  <c:v>241.83</c:v>
                </c:pt>
                <c:pt idx="10">
                  <c:v>235.65</c:v>
                </c:pt>
                <c:pt idx="11">
                  <c:v>230.16</c:v>
                </c:pt>
                <c:pt idx="12">
                  <c:v>240.08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DF-8D4A-9AAB-8349E94BD61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在建工程（亿元）</c:v>
                </c:pt>
              </c:strCache>
            </c:strRef>
          </c:tx>
          <c:spPr>
            <a:solidFill>
              <a:srgbClr val="FF0000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2020年</c:v>
                </c:pt>
                <c:pt idx="12">
                  <c:v>2021年</c:v>
                </c:pt>
              </c:strCache>
            </c:str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6.62</c:v>
                </c:pt>
                <c:pt idx="1">
                  <c:v>7.52</c:v>
                </c:pt>
                <c:pt idx="2">
                  <c:v>9.11</c:v>
                </c:pt>
                <c:pt idx="3">
                  <c:v>6.79</c:v>
                </c:pt>
                <c:pt idx="4">
                  <c:v>5.43</c:v>
                </c:pt>
                <c:pt idx="5">
                  <c:v>4.01</c:v>
                </c:pt>
                <c:pt idx="6">
                  <c:v>5.69</c:v>
                </c:pt>
                <c:pt idx="7">
                  <c:v>7.9</c:v>
                </c:pt>
                <c:pt idx="8">
                  <c:v>14.3</c:v>
                </c:pt>
                <c:pt idx="9">
                  <c:v>18.28</c:v>
                </c:pt>
                <c:pt idx="10">
                  <c:v>23.78</c:v>
                </c:pt>
                <c:pt idx="11">
                  <c:v>27.78</c:v>
                </c:pt>
                <c:pt idx="12">
                  <c:v>15.88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DF-8D4A-9AAB-8349E94BD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521263"/>
        <c:axId val="362520015"/>
      </c:areaChart>
      <c:catAx>
        <c:axId val="3625212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0015"/>
        <c:crosses val="autoZero"/>
        <c:auto val="1"/>
        <c:lblAlgn val="ctr"/>
        <c:lblOffset val="100"/>
        <c:noMultiLvlLbl val="0"/>
      </c:catAx>
      <c:valAx>
        <c:axId val="36252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12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367ED-151C-1BEA-E625-377356123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CEA8DB-271C-D8E3-410B-B5C1AF6FC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D82A4-C726-5C54-9E93-4C5D3424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D5AC9-ACAC-3E33-CE2B-2327EA03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6CA09-06D6-3951-3F7E-B786E094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9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27292-E958-10E9-0A1B-446B84DF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5456D6-CED6-99C4-4E42-7987866E7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36BB66-65C3-C59E-0D51-2CA155A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F4608-B46A-0CA2-97CE-CB2C8DF5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AAE22-C287-B74C-E000-AB2F082B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60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8062CC-2186-1BD9-8BCF-7DD1DD6C2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6C0E6E-B777-0592-0BA8-A81B6D914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5A7EE-D417-47F0-9AB4-3C6AF2A7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C02B50-A3A1-3FC6-32E1-265FD10D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80F63-C32D-1A69-46CC-D78ED1CD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91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F2CA7-DCB1-2C64-7E75-6B8BE93E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7778A-B1BB-7E52-4C21-B76129FDF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202A6-1730-EFF1-0EBC-9271E968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F95AA-27CC-7F17-365A-CA1C51CB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5E12F0-C2ED-DD3B-6BC2-57484607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54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8E7DD-5890-BDD0-8A3E-252BAFF55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C522BA-5C0F-37A4-721D-C24AD7CE1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4F008-62F5-2EF5-7033-0701EBA8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7DB92-14C6-07EE-5930-8B621047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03855-6CC4-25A7-EAD9-D68897FB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56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DA7F2-93A6-BE67-11D9-34129D89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DEE21-9E03-0274-57A5-A8131C6F1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60DA0F-45C5-F36F-3B76-29D2612A4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1C3CC1-F19C-FD87-8FE8-F3DE508B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7498BA-538C-A3C4-385A-E0F89C4F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4062C1-E49A-1C63-81BE-C0876E93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30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9C3D7-92B6-D653-6FBE-EA1FA9CB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518142-8662-4B02-0728-0316D2ABA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23F784-F2D0-C052-DE91-89DF7632E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D6747A-91C7-D10B-B81C-BCBF84DBD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7C1EB4-D57E-CE2C-92C7-CD2765680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12E5D6-9FF3-1C55-E602-375FACDE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2E8DC4-E6AC-9556-399A-F729A71A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2CE4B7-2B11-5874-0693-57DB56CC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02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DA8EE-536B-09A2-7816-9C8C9268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E531FD-3BC1-727E-068F-D5BD4EF8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DEC192-1AF5-4F68-2E57-CEC9B232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53C6A8-6275-B03A-7016-026FF16B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51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55CCFF-859D-CB8F-04D9-68A7DFF9B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2EA2D8-7F8E-B742-005F-EFF1CF06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3B4CF0-857F-361D-711C-FD414141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C2832-6420-7359-0EB1-6B1263A7E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A9EDD-8927-EE56-9F29-314AC0B9E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BA9BED-012B-67A1-155F-9748B3705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49A86E-CE53-9ED3-3718-E2184DBF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16A680-35CD-3E12-2C82-07445E80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9AEA70-CCC0-625A-153A-A22D0B14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82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78E4C-C615-215C-7556-55B02334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5F38C6-D943-F158-6393-1D2E102E0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4A52F9-576B-A650-1F29-8078B7185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ABC819-4E8E-FD31-6F9A-04BB3EA6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4A213E-4AAB-5455-7086-232D60BC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16A0BD-38D2-DB5F-51D5-E4A9242A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7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C276BF-ADFD-57E8-F3F7-5FD120A4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953B7A-8B00-EB63-6F19-4B4F6E2DB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97131-7B74-697F-B7F2-21EC021F0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A1996-3473-4B90-97F8-63F65D2C44E5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D65D2-7783-2EC7-2F86-AA2D0A081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B2D1B-3340-AD2C-774A-801607504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24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334087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322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F0CEC35-D4A1-174E-A98E-AB4A3B0AF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30" y="1073426"/>
            <a:ext cx="9719289" cy="454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9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BAAA48-49C2-E508-271B-3330909D8A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22862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186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194746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1943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841825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3427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78290B-4E8C-4AF2-DE4F-53FF3EE9F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89484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7B91E0BB-A8AD-3349-BA36-197BE4A0C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51" y="719666"/>
            <a:ext cx="5496762" cy="438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68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78290B-4E8C-4AF2-DE4F-53FF3EE9F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280825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1433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2A7DFA-180D-E745-855F-192CCE9DAF14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2000"/>
              <a:t>14</a:t>
            </a:r>
            <a:r>
              <a:rPr kumimoji="1" lang="zh-CN" altLang="en-US" sz="2000"/>
              <a:t>年前，广深占用国家💰</a:t>
            </a:r>
            <a:r>
              <a:rPr kumimoji="1" lang="en-US" altLang="zh-CN" sz="2000"/>
              <a:t> </a:t>
            </a:r>
            <a:r>
              <a:rPr kumimoji="1" lang="zh-CN" altLang="en-US" sz="2000"/>
              <a:t>， 后来国家占用他的钱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DC9B74D7-9373-874F-AD7F-1038E8CF9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756" y="1782982"/>
            <a:ext cx="3346337" cy="2116558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FF5CE341-61A3-D74F-AAE2-1836A4710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917" y="4060406"/>
            <a:ext cx="5672017" cy="208446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CF198C4-37D3-C142-BB97-FE79AF5A3B9C}"/>
              </a:ext>
            </a:extLst>
          </p:cNvPr>
          <p:cNvSpPr txBox="1"/>
          <p:nvPr/>
        </p:nvSpPr>
        <p:spPr>
          <a:xfrm>
            <a:off x="1452282" y="4722607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国家需要钱，但是国家利润不高</a:t>
            </a:r>
          </a:p>
        </p:txBody>
      </p:sp>
    </p:spTree>
    <p:extLst>
      <p:ext uri="{BB962C8B-B14F-4D97-AF65-F5344CB8AC3E}">
        <p14:creationId xmlns:p14="http://schemas.microsoft.com/office/powerpoint/2010/main" val="4226813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1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2330C2C-A48B-8643-98F5-9F34F85AD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554" y="643467"/>
            <a:ext cx="9132892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503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D734AC47-3E29-064B-8C80-F89ABA818B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24339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316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E5CF5959-75A8-6F4D-B381-7D8950AC88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891914"/>
              </p:ext>
            </p:extLst>
          </p:nvPr>
        </p:nvGraphicFramePr>
        <p:xfrm>
          <a:off x="2032000" y="47028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243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F4E0C7-5443-DA4E-9848-599C27F5D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71" r="8289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7525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37995BD-4702-554F-80C1-C0B314ADD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0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074012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F3315250-2B82-7A40-B691-EF7CBFD67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342" y="3916937"/>
            <a:ext cx="4553745" cy="444279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27EF4D8-DBB9-6942-8187-5FB28A598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376" y="-565321"/>
            <a:ext cx="4553746" cy="289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6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BAAA48-49C2-E508-271B-3330909D8A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466561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25762A2D-6912-4344-AD0B-042F66F5E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158" y="115921"/>
            <a:ext cx="7985704" cy="571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8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5243FC9-29A9-D944-96D5-D5D88ECD0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63500"/>
            <a:ext cx="110109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09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01A12-B8A9-484E-BE4F-55A0AA89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189A6-2040-5D47-8643-76707CD46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94157C-58F5-6145-A767-72DE9F321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6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149</Words>
  <Application>Microsoft Macintosh PowerPoint</Application>
  <PresentationFormat>宽屏</PresentationFormat>
  <Paragraphs>28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7144</dc:creator>
  <cp:lastModifiedBy>7144</cp:lastModifiedBy>
  <cp:revision>87</cp:revision>
  <dcterms:created xsi:type="dcterms:W3CDTF">2022-08-10T13:56:09Z</dcterms:created>
  <dcterms:modified xsi:type="dcterms:W3CDTF">2022-09-11T05:46:41Z</dcterms:modified>
</cp:coreProperties>
</file>