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7" r:id="rId5"/>
    <p:sldId id="267" r:id="rId6"/>
    <p:sldId id="258" r:id="rId7"/>
    <p:sldId id="261" r:id="rId8"/>
    <p:sldId id="262" r:id="rId9"/>
    <p:sldId id="265" r:id="rId10"/>
    <p:sldId id="259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广深铁路营业收入与经营活动</a:t>
            </a:r>
            <a:r>
              <a:rPr lang="zh-CN" altLang="zh-CN" sz="1862" b="0" i="0" u="none" strike="noStrike" baseline="0" dirty="0">
                <a:effectLst/>
              </a:rPr>
              <a:t>现金</a:t>
            </a:r>
            <a:r>
              <a:rPr lang="zh-CN" altLang="en-US" dirty="0"/>
              <a:t>流入图（亿元）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营业收入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79-7547-BB57-346BA844B16C}"/>
                </c:ext>
              </c:extLst>
            </c:dLbl>
            <c:dLbl>
              <c:idx val="1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3"/>
                <c:pt idx="0">
                  <c:v>123.85</c:v>
                </c:pt>
                <c:pt idx="1">
                  <c:v>134.84</c:v>
                </c:pt>
                <c:pt idx="2">
                  <c:v>146.9</c:v>
                </c:pt>
                <c:pt idx="3">
                  <c:v>150.91</c:v>
                </c:pt>
                <c:pt idx="4">
                  <c:v>158</c:v>
                </c:pt>
                <c:pt idx="5">
                  <c:v>148</c:v>
                </c:pt>
                <c:pt idx="6">
                  <c:v>157.25</c:v>
                </c:pt>
                <c:pt idx="7">
                  <c:v>172.8</c:v>
                </c:pt>
                <c:pt idx="8">
                  <c:v>183.31</c:v>
                </c:pt>
                <c:pt idx="9">
                  <c:v>198.28</c:v>
                </c:pt>
                <c:pt idx="10">
                  <c:v>211.78</c:v>
                </c:pt>
                <c:pt idx="11">
                  <c:v>163.49</c:v>
                </c:pt>
                <c:pt idx="12">
                  <c:v>202.06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经营活动现金流入（销售商品、提供劳务）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3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379-7547-BB57-346BA844B16C}"/>
              </c:ext>
            </c:extLst>
          </c:dPt>
          <c:dLbls>
            <c:dLbl>
              <c:idx val="0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79-7547-BB57-346BA844B16C}"/>
                </c:ext>
              </c:extLst>
            </c:dLbl>
            <c:dLbl>
              <c:idx val="1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3"/>
                <c:pt idx="0">
                  <c:v>97.57</c:v>
                </c:pt>
                <c:pt idx="1">
                  <c:v>102.6</c:v>
                </c:pt>
                <c:pt idx="2">
                  <c:v>112.88</c:v>
                </c:pt>
                <c:pt idx="3">
                  <c:v>116.18</c:v>
                </c:pt>
                <c:pt idx="4">
                  <c:v>118.6</c:v>
                </c:pt>
                <c:pt idx="5">
                  <c:v>119.23</c:v>
                </c:pt>
                <c:pt idx="6">
                  <c:v>122.68</c:v>
                </c:pt>
                <c:pt idx="7">
                  <c:v>130.9</c:v>
                </c:pt>
                <c:pt idx="8">
                  <c:v>142.68</c:v>
                </c:pt>
                <c:pt idx="9">
                  <c:v>161.01</c:v>
                </c:pt>
                <c:pt idx="10">
                  <c:v>163.63999999999999</c:v>
                </c:pt>
                <c:pt idx="11">
                  <c:v>133.81</c:v>
                </c:pt>
                <c:pt idx="12">
                  <c:v>166.23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广深铁路历年主营业务收入情况（亿元）</a:t>
            </a:r>
            <a:r>
              <a:rPr lang="en-US" altLang="zh-CN" dirty="0"/>
              <a:t>4-6</a:t>
            </a:r>
            <a:r>
              <a:rPr lang="zh-CN" altLang="en-US" dirty="0"/>
              <a:t>年都有（</a:t>
            </a:r>
            <a:r>
              <a:rPr lang="en-US" altLang="zh-CN" dirty="0"/>
              <a:t>3</a:t>
            </a:r>
            <a:r>
              <a:rPr lang="zh-CN" altLang="en-US" dirty="0"/>
              <a:t>年统计）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抗肿瘤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57</c:v>
                </c:pt>
                <c:pt idx="1">
                  <c:v>73</c:v>
                </c:pt>
                <c:pt idx="2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C-B64F-B685-8F6F78230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麻醉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36</c:v>
                </c:pt>
                <c:pt idx="1">
                  <c:v>46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C-B64F-B685-8F6F78230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造影剂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19</c:v>
                </c:pt>
                <c:pt idx="1">
                  <c:v>23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C-B64F-B685-8F6F78230B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26</c:v>
                </c:pt>
                <c:pt idx="1">
                  <c:v>30</c:v>
                </c:pt>
                <c:pt idx="2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C-B64F-B685-8F6F78230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166895"/>
        <c:axId val="1333168543"/>
      </c:barChart>
      <c:catAx>
        <c:axId val="133316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8543"/>
        <c:crosses val="autoZero"/>
        <c:auto val="1"/>
        <c:lblAlgn val="ctr"/>
        <c:lblOffset val="100"/>
        <c:noMultiLvlLbl val="0"/>
      </c:catAx>
      <c:valAx>
        <c:axId val="133316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净利润现金净流对比分析（单位：亿元）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净利润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9B-1648-9DA8-95B6FAF5AEFC}"/>
                </c:ext>
              </c:extLst>
            </c:dLbl>
            <c:dLbl>
              <c:idx val="4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13.56</c:v>
                </c:pt>
                <c:pt idx="1">
                  <c:v>15.54</c:v>
                </c:pt>
                <c:pt idx="2">
                  <c:v>18.02</c:v>
                </c:pt>
                <c:pt idx="3">
                  <c:v>13.16</c:v>
                </c:pt>
                <c:pt idx="4">
                  <c:v>12.71</c:v>
                </c:pt>
                <c:pt idx="5">
                  <c:v>6.61</c:v>
                </c:pt>
                <c:pt idx="6">
                  <c:v>10.63</c:v>
                </c:pt>
                <c:pt idx="7">
                  <c:v>11.53</c:v>
                </c:pt>
                <c:pt idx="8">
                  <c:v>10.11</c:v>
                </c:pt>
                <c:pt idx="9">
                  <c:v>7.79</c:v>
                </c:pt>
                <c:pt idx="10">
                  <c:v>7.47</c:v>
                </c:pt>
                <c:pt idx="11">
                  <c:v>-5.58</c:v>
                </c:pt>
                <c:pt idx="12">
                  <c:v>-9.73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经营活动产生的现金流量净额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89B-1648-9DA8-95B6FAF5AEFC}"/>
              </c:ext>
            </c:extLst>
          </c:dPt>
          <c:dLbls>
            <c:dLbl>
              <c:idx val="3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9B-1648-9DA8-95B6FAF5AEFC}"/>
                </c:ext>
              </c:extLst>
            </c:dLbl>
            <c:dLbl>
              <c:idx val="4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28.69</c:v>
                </c:pt>
                <c:pt idx="1">
                  <c:v>35.28</c:v>
                </c:pt>
                <c:pt idx="2">
                  <c:v>34.96</c:v>
                </c:pt>
                <c:pt idx="3">
                  <c:v>23.45</c:v>
                </c:pt>
                <c:pt idx="4">
                  <c:v>20.51</c:v>
                </c:pt>
                <c:pt idx="5">
                  <c:v>21.13</c:v>
                </c:pt>
                <c:pt idx="6">
                  <c:v>22.59</c:v>
                </c:pt>
                <c:pt idx="7">
                  <c:v>16.41</c:v>
                </c:pt>
                <c:pt idx="8">
                  <c:v>26.34</c:v>
                </c:pt>
                <c:pt idx="9">
                  <c:v>32.61</c:v>
                </c:pt>
                <c:pt idx="10">
                  <c:v>23.95</c:v>
                </c:pt>
                <c:pt idx="11">
                  <c:v>13.36</c:v>
                </c:pt>
                <c:pt idx="12">
                  <c:v>10.02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历年现金流情况（单位：亿元）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经营净额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qian!$A$4:$A$9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qian!$B$2:$B$9</c:f>
              <c:numCache>
                <c:formatCode>General</c:formatCode>
                <c:ptCount val="8"/>
                <c:pt idx="0">
                  <c:v>21.13</c:v>
                </c:pt>
                <c:pt idx="1">
                  <c:v>22.59</c:v>
                </c:pt>
                <c:pt idx="2">
                  <c:v>16.41</c:v>
                </c:pt>
                <c:pt idx="3">
                  <c:v>26.34</c:v>
                </c:pt>
                <c:pt idx="4">
                  <c:v>32.61</c:v>
                </c:pt>
                <c:pt idx="5">
                  <c:v>23.95</c:v>
                </c:pt>
                <c:pt idx="6">
                  <c:v>13.36</c:v>
                </c:pt>
                <c:pt idx="7">
                  <c:v>10.02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筹资净额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qian!$A$4:$A$9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qian!$C$2:$C$9</c:f>
              <c:numCache>
                <c:formatCode>General</c:formatCode>
                <c:ptCount val="8"/>
                <c:pt idx="0">
                  <c:v>-42.34</c:v>
                </c:pt>
                <c:pt idx="1">
                  <c:v>-3.54</c:v>
                </c:pt>
                <c:pt idx="2">
                  <c:v>-5.66</c:v>
                </c:pt>
                <c:pt idx="3">
                  <c:v>-5.69</c:v>
                </c:pt>
                <c:pt idx="4">
                  <c:v>-5.7</c:v>
                </c:pt>
                <c:pt idx="5">
                  <c:v>-4.84</c:v>
                </c:pt>
                <c:pt idx="6">
                  <c:v>-4.8499999999999996</c:v>
                </c:pt>
                <c:pt idx="7">
                  <c:v>-0.62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投资净额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qian!$A$4:$A$9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qian!$D$2:$D$9</c:f>
              <c:numCache>
                <c:formatCode>General</c:formatCode>
                <c:ptCount val="8"/>
                <c:pt idx="0">
                  <c:v>33.729999999999997</c:v>
                </c:pt>
                <c:pt idx="1">
                  <c:v>-13.49</c:v>
                </c:pt>
                <c:pt idx="2">
                  <c:v>-19.350000000000001</c:v>
                </c:pt>
                <c:pt idx="3">
                  <c:v>-22.64</c:v>
                </c:pt>
                <c:pt idx="4">
                  <c:v>-21.13</c:v>
                </c:pt>
                <c:pt idx="5">
                  <c:v>-20.87</c:v>
                </c:pt>
                <c:pt idx="6">
                  <c:v>-9.27</c:v>
                </c:pt>
                <c:pt idx="7">
                  <c:v>-9.26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历年收入成本构成（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营业成本 %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qian!$B$2:$B$5</c:f>
              <c:numCache>
                <c:formatCode>General</c:formatCode>
                <c:ptCount val="4"/>
                <c:pt idx="0">
                  <c:v>12.93</c:v>
                </c:pt>
                <c:pt idx="1">
                  <c:v>13.37</c:v>
                </c:pt>
                <c:pt idx="2">
                  <c:v>13.4</c:v>
                </c:pt>
                <c:pt idx="3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营业税金及附加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qian!$C$2:$C$5</c:f>
              <c:numCache>
                <c:formatCode>General</c:formatCode>
                <c:ptCount val="4"/>
                <c:pt idx="0">
                  <c:v>1.82</c:v>
                </c:pt>
                <c:pt idx="1">
                  <c:v>1.83</c:v>
                </c:pt>
                <c:pt idx="2">
                  <c:v>1.35</c:v>
                </c:pt>
                <c:pt idx="3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销售费用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qian!$D$2:$D$5</c:f>
              <c:numCache>
                <c:formatCode>General</c:formatCode>
                <c:ptCount val="4"/>
                <c:pt idx="0">
                  <c:v>39.22</c:v>
                </c:pt>
                <c:pt idx="1">
                  <c:v>37.5</c:v>
                </c:pt>
                <c:pt idx="2">
                  <c:v>37.11</c:v>
                </c:pt>
                <c:pt idx="3">
                  <c:v>36.6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ser>
          <c:idx val="3"/>
          <c:order val="3"/>
          <c:tx>
            <c:strRef>
              <c:f>qian!$E$1</c:f>
              <c:strCache>
                <c:ptCount val="1"/>
                <c:pt idx="0">
                  <c:v>管理费用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qian!$E$2:$E$5</c:f>
              <c:numCache>
                <c:formatCode>General</c:formatCode>
                <c:ptCount val="4"/>
                <c:pt idx="0">
                  <c:v>20.420000000000002</c:v>
                </c:pt>
                <c:pt idx="1">
                  <c:v>21.34</c:v>
                </c:pt>
                <c:pt idx="2">
                  <c:v>9.33</c:v>
                </c:pt>
                <c:pt idx="3">
                  <c:v>9.6199999999999992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C-EC47-95A5-929628953FCC}"/>
            </c:ext>
          </c:extLst>
        </c:ser>
        <c:ser>
          <c:idx val="4"/>
          <c:order val="4"/>
          <c:tx>
            <c:strRef>
              <c:f>qian!$F$1</c:f>
              <c:strCache>
                <c:ptCount val="1"/>
                <c:pt idx="0">
                  <c:v>研发费用 %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qian!$F$2:$F$5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15.33</c:v>
                </c:pt>
                <c:pt idx="3">
                  <c:v>16.73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C-EC47-95A5-929628953FCC}"/>
            </c:ext>
          </c:extLst>
        </c:ser>
        <c:ser>
          <c:idx val="5"/>
          <c:order val="5"/>
          <c:tx>
            <c:strRef>
              <c:f>qian!$G$1</c:f>
              <c:strCache>
                <c:ptCount val="1"/>
                <c:pt idx="0">
                  <c:v>经营活动产生利润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qian!$G$2:$G$5</c:f>
              <c:numCache>
                <c:formatCode>General</c:formatCode>
                <c:ptCount val="4"/>
                <c:pt idx="0">
                  <c:v>25.58</c:v>
                </c:pt>
                <c:pt idx="1">
                  <c:v>25.95</c:v>
                </c:pt>
                <c:pt idx="2">
                  <c:v>23.45</c:v>
                </c:pt>
                <c:pt idx="3">
                  <c:v>23.6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32-4841-97A0-647C9725F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历年毛利率（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销售毛利率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87.06</c:v>
                </c:pt>
                <c:pt idx="1">
                  <c:v>86.62</c:v>
                </c:pt>
                <c:pt idx="2">
                  <c:v>86.59</c:v>
                </c:pt>
                <c:pt idx="3">
                  <c:v>87.49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历年主要资产周转率（单位：次）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总资产周转率（次）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0.85</c:v>
                </c:pt>
                <c:pt idx="1">
                  <c:v>0.85</c:v>
                </c:pt>
                <c:pt idx="2">
                  <c:v>0.86</c:v>
                </c:pt>
                <c:pt idx="3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应收账款周转率（次）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3.29</c:v>
                </c:pt>
                <c:pt idx="1">
                  <c:v>3.62</c:v>
                </c:pt>
                <c:pt idx="2">
                  <c:v>4.04</c:v>
                </c:pt>
                <c:pt idx="3">
                  <c:v>4.72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6-D049-97FE-80AAF5819D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存货周转率（次）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2.4700000000000002</c:v>
                </c:pt>
                <c:pt idx="1">
                  <c:v>2.59</c:v>
                </c:pt>
                <c:pt idx="2">
                  <c:v>2.56</c:v>
                </c:pt>
                <c:pt idx="3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56-D049-97FE-80AAF5819D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固定资产周转率（次）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7.15</c:v>
                </c:pt>
                <c:pt idx="1">
                  <c:v>7.52</c:v>
                </c:pt>
                <c:pt idx="2">
                  <c:v>8.0500000000000007</c:v>
                </c:pt>
                <c:pt idx="3">
                  <c:v>9.56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9C-A245-85EE-30AB162EA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历年资产堆积图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7.07</c:v>
                </c:pt>
                <c:pt idx="1">
                  <c:v>9.9499999999999993</c:v>
                </c:pt>
                <c:pt idx="2">
                  <c:v>9.49</c:v>
                </c:pt>
                <c:pt idx="3">
                  <c:v>13.29</c:v>
                </c:pt>
                <c:pt idx="4">
                  <c:v>21.69</c:v>
                </c:pt>
                <c:pt idx="5">
                  <c:v>34.49</c:v>
                </c:pt>
                <c:pt idx="6">
                  <c:v>51.33</c:v>
                </c:pt>
                <c:pt idx="7">
                  <c:v>49.12</c:v>
                </c:pt>
                <c:pt idx="8">
                  <c:v>42.67</c:v>
                </c:pt>
                <c:pt idx="9">
                  <c:v>38.89</c:v>
                </c:pt>
                <c:pt idx="10">
                  <c:v>50.43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存货（亿元）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1.77</c:v>
                </c:pt>
                <c:pt idx="1">
                  <c:v>1.76</c:v>
                </c:pt>
                <c:pt idx="2">
                  <c:v>2.99</c:v>
                </c:pt>
                <c:pt idx="3">
                  <c:v>3.37</c:v>
                </c:pt>
                <c:pt idx="4">
                  <c:v>4.29</c:v>
                </c:pt>
                <c:pt idx="5">
                  <c:v>5.5</c:v>
                </c:pt>
                <c:pt idx="6">
                  <c:v>5.22</c:v>
                </c:pt>
                <c:pt idx="7">
                  <c:v>6.36</c:v>
                </c:pt>
                <c:pt idx="8">
                  <c:v>7.89</c:v>
                </c:pt>
                <c:pt idx="9">
                  <c:v>10.3</c:v>
                </c:pt>
                <c:pt idx="10">
                  <c:v>16.059999999999999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应收票据及应收账款（亿元）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11.73</c:v>
                </c:pt>
                <c:pt idx="1">
                  <c:v>16.329999999999998</c:v>
                </c:pt>
                <c:pt idx="2">
                  <c:v>20.190000000000001</c:v>
                </c:pt>
                <c:pt idx="3">
                  <c:v>22.82</c:v>
                </c:pt>
                <c:pt idx="4">
                  <c:v>24.2</c:v>
                </c:pt>
                <c:pt idx="5">
                  <c:v>28.4</c:v>
                </c:pt>
                <c:pt idx="6">
                  <c:v>32.76</c:v>
                </c:pt>
                <c:pt idx="7">
                  <c:v>34.47</c:v>
                </c:pt>
                <c:pt idx="8">
                  <c:v>41.77</c:v>
                </c:pt>
                <c:pt idx="9">
                  <c:v>44.31</c:v>
                </c:pt>
                <c:pt idx="10">
                  <c:v>54.34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8-4E45-8FCD-3DCC286E09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固定资产（亿元）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4.8</c:v>
                </c:pt>
                <c:pt idx="1">
                  <c:v>7.21</c:v>
                </c:pt>
                <c:pt idx="2">
                  <c:v>8.4700000000000006</c:v>
                </c:pt>
                <c:pt idx="3">
                  <c:v>11.79</c:v>
                </c:pt>
                <c:pt idx="4">
                  <c:v>13.01</c:v>
                </c:pt>
                <c:pt idx="5">
                  <c:v>13.65</c:v>
                </c:pt>
                <c:pt idx="6">
                  <c:v>14.24</c:v>
                </c:pt>
                <c:pt idx="7">
                  <c:v>16.760000000000002</c:v>
                </c:pt>
                <c:pt idx="8">
                  <c:v>19.97</c:v>
                </c:pt>
                <c:pt idx="9">
                  <c:v>23.28</c:v>
                </c:pt>
                <c:pt idx="10">
                  <c:v>25.41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DF-8D4A-9AAB-8349E94BD61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在建工程（亿元）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0.78</c:v>
                </c:pt>
                <c:pt idx="1">
                  <c:v>0.38</c:v>
                </c:pt>
                <c:pt idx="2">
                  <c:v>1.36</c:v>
                </c:pt>
                <c:pt idx="3">
                  <c:v>0.89</c:v>
                </c:pt>
                <c:pt idx="4">
                  <c:v>2.62</c:v>
                </c:pt>
                <c:pt idx="5">
                  <c:v>2.58</c:v>
                </c:pt>
                <c:pt idx="6">
                  <c:v>3.46</c:v>
                </c:pt>
                <c:pt idx="7">
                  <c:v>7.97</c:v>
                </c:pt>
                <c:pt idx="8">
                  <c:v>10.8</c:v>
                </c:pt>
                <c:pt idx="9">
                  <c:v>13.57</c:v>
                </c:pt>
                <c:pt idx="10">
                  <c:v>15.32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DF-8D4A-9AAB-8349E94BD61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可供出售的金融资产（亿元）</c:v>
                </c:pt>
              </c:strCache>
            </c:strRef>
          </c:tx>
          <c:spPr>
            <a:solidFill>
              <a:schemeClr val="accent6"/>
            </a:solidFill>
            <a:ln w="25400">
              <a:noFill/>
            </a:ln>
            <a:effectLst/>
          </c:spPr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0.78</c:v>
                </c:pt>
                <c:pt idx="7">
                  <c:v>0.81</c:v>
                </c:pt>
                <c:pt idx="8">
                  <c:v>1.17</c:v>
                </c:pt>
                <c:pt idx="9">
                  <c:v>1.54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DF-8D4A-9AAB-8349E94BD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历年负债堆积图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应付票据及应付账款（亿元）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1.38</c:v>
                </c:pt>
                <c:pt idx="1">
                  <c:v>1.96</c:v>
                </c:pt>
                <c:pt idx="2">
                  <c:v>1.99</c:v>
                </c:pt>
                <c:pt idx="3">
                  <c:v>2.19</c:v>
                </c:pt>
                <c:pt idx="4">
                  <c:v>2.89</c:v>
                </c:pt>
                <c:pt idx="5">
                  <c:v>4.1900000000000004</c:v>
                </c:pt>
                <c:pt idx="6">
                  <c:v>5.05</c:v>
                </c:pt>
                <c:pt idx="7">
                  <c:v>7.55</c:v>
                </c:pt>
                <c:pt idx="8">
                  <c:v>7.33</c:v>
                </c:pt>
                <c:pt idx="9">
                  <c:v>14.02</c:v>
                </c:pt>
                <c:pt idx="10">
                  <c:v>12.89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其交税费（亿元）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0.43</c:v>
                </c:pt>
                <c:pt idx="1">
                  <c:v>0.51</c:v>
                </c:pt>
                <c:pt idx="2">
                  <c:v>0.61</c:v>
                </c:pt>
                <c:pt idx="3">
                  <c:v>0.92</c:v>
                </c:pt>
                <c:pt idx="4">
                  <c:v>0.83</c:v>
                </c:pt>
                <c:pt idx="5">
                  <c:v>1.64</c:v>
                </c:pt>
                <c:pt idx="6">
                  <c:v>2.23</c:v>
                </c:pt>
                <c:pt idx="7">
                  <c:v>3.06</c:v>
                </c:pt>
                <c:pt idx="8">
                  <c:v>5.08</c:v>
                </c:pt>
                <c:pt idx="9">
                  <c:v>1.32</c:v>
                </c:pt>
                <c:pt idx="10">
                  <c:v>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其他应付款（亿元）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1.24</c:v>
                </c:pt>
                <c:pt idx="1">
                  <c:v>1.19</c:v>
                </c:pt>
                <c:pt idx="2">
                  <c:v>1.06</c:v>
                </c:pt>
                <c:pt idx="3">
                  <c:v>0.91</c:v>
                </c:pt>
                <c:pt idx="4">
                  <c:v>0.9</c:v>
                </c:pt>
                <c:pt idx="5">
                  <c:v>1.08</c:v>
                </c:pt>
                <c:pt idx="6">
                  <c:v>2</c:v>
                </c:pt>
                <c:pt idx="7">
                  <c:v>1.51</c:v>
                </c:pt>
                <c:pt idx="8">
                  <c:v>5.97</c:v>
                </c:pt>
                <c:pt idx="9">
                  <c:v>7.36</c:v>
                </c:pt>
                <c:pt idx="10">
                  <c:v>7.35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94-2F46-8311-358CDCCC6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67ED-151C-1BEA-E625-377356123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EA8DB-271C-D8E3-410B-B5C1AF6F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D82A4-C726-5C54-9E93-4C5D3424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5AC9-ACAC-3E33-CE2B-2327EA03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6CA09-06D6-3951-3F7E-B786E094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7292-E958-10E9-0A1B-446B84DF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456D6-CED6-99C4-4E42-7987866E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6BB66-65C3-C59E-0D51-2CA155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F4608-B46A-0CA2-97CE-CB2C8DF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AAE22-C287-B74C-E000-AB2F082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062CC-2186-1BD9-8BCF-7DD1DD6C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C0E6E-B777-0592-0BA8-A81B6D91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5A7EE-D417-47F0-9AB4-3C6AF2A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02B50-A3A1-3FC6-32E1-265FD10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0F63-C32D-1A69-46CC-D78ED1CD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2CA7-DCB1-2C64-7E75-6B8BE93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7778A-B1BB-7E52-4C21-B76129FD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202A6-1730-EFF1-0EBC-9271E96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95AA-27CC-7F17-365A-CA1C51C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12F0-C2ED-DD3B-6BC2-5748460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8E7DD-5890-BDD0-8A3E-252BAFF5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522BA-5C0F-37A4-721D-C24AD7CE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4F008-62F5-2EF5-7033-0701EBA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7DB92-14C6-07EE-5930-8B621047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3855-6CC4-25A7-EAD9-D68897F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7F2-93A6-BE67-11D9-34129D89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EE21-9E03-0274-57A5-A8131C6F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0DA0F-45C5-F36F-3B76-29D2612A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C3CC1-F19C-FD87-8FE8-F3DE508B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498BA-538C-A3C4-385A-E0F89C4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62C1-E49A-1C63-81BE-C0876E93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C3D7-92B6-D653-6FBE-EA1FA9CB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18142-8662-4B02-0728-0316D2AB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3F784-F2D0-C052-DE91-89DF7632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D6747A-91C7-D10B-B81C-BCBF84DB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C1EB4-D57E-CE2C-92C7-CD276568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12E5D6-9FF3-1C55-E602-375FACD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E8DC4-E6AC-9556-399A-F729A71A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CE4B7-2B11-5874-0693-57DB56C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A8EE-536B-09A2-7816-9C8C9268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531FD-3BC1-727E-068F-D5BD4EF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EC192-1AF5-4F68-2E57-CEC9B232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3C6A8-6275-B03A-7016-026FF16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55CCFF-859D-CB8F-04D9-68A7DFF9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EA2D8-7F8E-B742-005F-EFF1CF06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B4CF0-857F-361D-711C-FD41414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2832-6420-7359-0EB1-6B1263A7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9EDD-8927-EE56-9F29-314AC0B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9BED-012B-67A1-155F-9748B370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9A86E-CE53-9ED3-3718-E2184DB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A680-35CD-3E12-2C82-07445E80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AEA70-CCC0-625A-153A-A22D0B1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78E4C-C615-215C-7556-55B02334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5F38C6-D943-F158-6393-1D2E102E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A52F9-576B-A650-1F29-8078B718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BC819-4E8E-FD31-6F9A-04BB3EA6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A213E-4AAB-5455-7086-232D60BC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A0BD-38D2-DB5F-51D5-E4A9242A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276BF-ADFD-57E8-F3F7-5FD120A4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3B7A-8B00-EB63-6F19-4B4F6E2D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97131-7B74-697F-B7F2-21EC021F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65D2-7783-2EC7-2F86-AA2D0A08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B2D1B-3340-AD2C-774A-80160750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7977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2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6046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16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2308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4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5CF5959-75A8-6F4D-B381-7D8950AC8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48730"/>
              </p:ext>
            </p:extLst>
          </p:nvPr>
        </p:nvGraphicFramePr>
        <p:xfrm>
          <a:off x="2032000" y="47028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43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7401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186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6656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2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243FC9-29A9-D944-96D5-D5D88ECD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63500"/>
            <a:ext cx="110109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0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802655-7106-2642-84ED-95788B1A1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20" y="968188"/>
            <a:ext cx="11124882" cy="50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2751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8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1416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4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3212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42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114</Words>
  <Application>Microsoft Macintosh PowerPoint</Application>
  <PresentationFormat>宽屏</PresentationFormat>
  <Paragraphs>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7144</dc:creator>
  <cp:lastModifiedBy>7144</cp:lastModifiedBy>
  <cp:revision>72</cp:revision>
  <dcterms:created xsi:type="dcterms:W3CDTF">2022-08-10T13:56:09Z</dcterms:created>
  <dcterms:modified xsi:type="dcterms:W3CDTF">2022-09-08T15:55:03Z</dcterms:modified>
</cp:coreProperties>
</file>