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4" r:id="rId4"/>
    <p:sldId id="269" r:id="rId5"/>
    <p:sldId id="270" r:id="rId6"/>
    <p:sldId id="260" r:id="rId7"/>
    <p:sldId id="257" r:id="rId8"/>
    <p:sldId id="267" r:id="rId9"/>
    <p:sldId id="271" r:id="rId10"/>
    <p:sldId id="258" r:id="rId11"/>
    <p:sldId id="261" r:id="rId12"/>
    <p:sldId id="262" r:id="rId13"/>
    <p:sldId id="265" r:id="rId14"/>
    <p:sldId id="259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36" autoAdjust="0"/>
    <p:restoredTop sz="94660"/>
  </p:normalViewPr>
  <p:slideViewPr>
    <p:cSldViewPr snapToGrid="0">
      <p:cViewPr varScale="1">
        <p:scale>
          <a:sx n="208" d="100"/>
          <a:sy n="208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上港集团营业收入与经营活动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layout>
        <c:manualLayout>
          <c:xMode val="edge"/>
          <c:yMode val="edge"/>
          <c:x val="0.15496875000000002"/>
          <c:y val="2.81249982698696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营业收入（利润表，不含税）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3"/>
                <c:pt idx="0">
                  <c:v>165.45</c:v>
                </c:pt>
                <c:pt idx="1">
                  <c:v>191.05</c:v>
                </c:pt>
                <c:pt idx="2">
                  <c:v>217.78</c:v>
                </c:pt>
                <c:pt idx="3">
                  <c:v>283.81</c:v>
                </c:pt>
                <c:pt idx="4">
                  <c:v>281.62</c:v>
                </c:pt>
                <c:pt idx="5">
                  <c:v>287.77999999999997</c:v>
                </c:pt>
                <c:pt idx="6">
                  <c:v>295.10000000000002</c:v>
                </c:pt>
                <c:pt idx="7">
                  <c:v>313.58999999999997</c:v>
                </c:pt>
                <c:pt idx="8">
                  <c:v>374.23</c:v>
                </c:pt>
                <c:pt idx="9">
                  <c:v>380.42</c:v>
                </c:pt>
                <c:pt idx="10">
                  <c:v>361.01</c:v>
                </c:pt>
                <c:pt idx="11">
                  <c:v>261.19</c:v>
                </c:pt>
                <c:pt idx="12">
                  <c:v>342.88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经营活动现金流入（销售商品、提供劳务）（现金流量表，含增值税）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Sheet1!$A$2:$A$19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3"/>
                <c:pt idx="0">
                  <c:v>167.21</c:v>
                </c:pt>
                <c:pt idx="1">
                  <c:v>192.55</c:v>
                </c:pt>
                <c:pt idx="2">
                  <c:v>205.27</c:v>
                </c:pt>
                <c:pt idx="3">
                  <c:v>271.99</c:v>
                </c:pt>
                <c:pt idx="4">
                  <c:v>282.79000000000002</c:v>
                </c:pt>
                <c:pt idx="5">
                  <c:v>286.36</c:v>
                </c:pt>
                <c:pt idx="6">
                  <c:v>287.29000000000002</c:v>
                </c:pt>
                <c:pt idx="7">
                  <c:v>281.42</c:v>
                </c:pt>
                <c:pt idx="8">
                  <c:v>361.16</c:v>
                </c:pt>
                <c:pt idx="9">
                  <c:v>344.07</c:v>
                </c:pt>
                <c:pt idx="10">
                  <c:v>336.71</c:v>
                </c:pt>
                <c:pt idx="11">
                  <c:v>375.19</c:v>
                </c:pt>
                <c:pt idx="12">
                  <c:v>589.73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上港集团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21.17</c:v>
                </c:pt>
                <c:pt idx="1">
                  <c:v>16.8</c:v>
                </c:pt>
                <c:pt idx="2">
                  <c:v>20.39</c:v>
                </c:pt>
                <c:pt idx="3">
                  <c:v>14.48</c:v>
                </c:pt>
                <c:pt idx="4">
                  <c:v>12.91</c:v>
                </c:pt>
                <c:pt idx="5">
                  <c:v>15.98</c:v>
                </c:pt>
                <c:pt idx="6">
                  <c:v>18.59</c:v>
                </c:pt>
                <c:pt idx="7">
                  <c:v>20.51</c:v>
                </c:pt>
                <c:pt idx="8">
                  <c:v>34.74</c:v>
                </c:pt>
                <c:pt idx="9">
                  <c:v>39.76</c:v>
                </c:pt>
                <c:pt idx="10">
                  <c:v>49.34</c:v>
                </c:pt>
                <c:pt idx="11">
                  <c:v>49.41</c:v>
                </c:pt>
                <c:pt idx="12">
                  <c:v>56.35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应交税费（亿元）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10.16</c:v>
                </c:pt>
                <c:pt idx="1">
                  <c:v>9.83</c:v>
                </c:pt>
                <c:pt idx="2">
                  <c:v>7.87</c:v>
                </c:pt>
                <c:pt idx="3">
                  <c:v>11.09</c:v>
                </c:pt>
                <c:pt idx="4">
                  <c:v>6.18</c:v>
                </c:pt>
                <c:pt idx="5">
                  <c:v>11.35</c:v>
                </c:pt>
                <c:pt idx="6">
                  <c:v>12.26</c:v>
                </c:pt>
                <c:pt idx="7">
                  <c:v>14.97</c:v>
                </c:pt>
                <c:pt idx="8">
                  <c:v>18.989999999999998</c:v>
                </c:pt>
                <c:pt idx="9">
                  <c:v>27.36</c:v>
                </c:pt>
                <c:pt idx="10">
                  <c:v>10.23</c:v>
                </c:pt>
                <c:pt idx="11">
                  <c:v>7</c:v>
                </c:pt>
                <c:pt idx="12">
                  <c:v>12.43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51.11</c:v>
                </c:pt>
                <c:pt idx="1">
                  <c:v>55.53</c:v>
                </c:pt>
                <c:pt idx="2">
                  <c:v>62.3</c:v>
                </c:pt>
                <c:pt idx="3">
                  <c:v>68.010000000000005</c:v>
                </c:pt>
                <c:pt idx="4">
                  <c:v>64.540000000000006</c:v>
                </c:pt>
                <c:pt idx="5">
                  <c:v>51.12</c:v>
                </c:pt>
                <c:pt idx="6">
                  <c:v>42.02</c:v>
                </c:pt>
                <c:pt idx="7">
                  <c:v>23.67</c:v>
                </c:pt>
                <c:pt idx="8">
                  <c:v>63.03</c:v>
                </c:pt>
                <c:pt idx="9">
                  <c:v>23.89</c:v>
                </c:pt>
                <c:pt idx="10">
                  <c:v>22.38</c:v>
                </c:pt>
                <c:pt idx="11">
                  <c:v>18.12</c:v>
                </c:pt>
                <c:pt idx="12">
                  <c:v>21.09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有息负债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56.05</c:v>
                </c:pt>
                <c:pt idx="1">
                  <c:v>100.67</c:v>
                </c:pt>
                <c:pt idx="2">
                  <c:v>165.23</c:v>
                </c:pt>
                <c:pt idx="3">
                  <c:v>161.22999999999999</c:v>
                </c:pt>
                <c:pt idx="4">
                  <c:v>188.27</c:v>
                </c:pt>
                <c:pt idx="5">
                  <c:v>217.77</c:v>
                </c:pt>
                <c:pt idx="6">
                  <c:v>207.7</c:v>
                </c:pt>
                <c:pt idx="7">
                  <c:v>361.09</c:v>
                </c:pt>
                <c:pt idx="8">
                  <c:v>448.91</c:v>
                </c:pt>
                <c:pt idx="9">
                  <c:v>457.37</c:v>
                </c:pt>
                <c:pt idx="10">
                  <c:v>350.64</c:v>
                </c:pt>
                <c:pt idx="11">
                  <c:v>369.05</c:v>
                </c:pt>
                <c:pt idx="12">
                  <c:v>387.48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预收款项（亿元）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2.06</c:v>
                </c:pt>
                <c:pt idx="1">
                  <c:v>3.98</c:v>
                </c:pt>
                <c:pt idx="2">
                  <c:v>1.97</c:v>
                </c:pt>
                <c:pt idx="3">
                  <c:v>4.58</c:v>
                </c:pt>
                <c:pt idx="4">
                  <c:v>2.97</c:v>
                </c:pt>
                <c:pt idx="5">
                  <c:v>18.36</c:v>
                </c:pt>
                <c:pt idx="6">
                  <c:v>6.66</c:v>
                </c:pt>
                <c:pt idx="7">
                  <c:v>1.8</c:v>
                </c:pt>
                <c:pt idx="8">
                  <c:v>10.09</c:v>
                </c:pt>
                <c:pt idx="9">
                  <c:v>3.41</c:v>
                </c:pt>
                <c:pt idx="10">
                  <c:v>3.38</c:v>
                </c:pt>
                <c:pt idx="11">
                  <c:v>1.48</c:v>
                </c:pt>
                <c:pt idx="1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年各业务收入占比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CED-E745-BB49-7F2A914E04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ED-E745-BB49-7F2A914E049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ED-E745-BB49-7F2A914E049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CED-E745-BB49-7F2A914E04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集装箱</c:v>
                </c:pt>
                <c:pt idx="1">
                  <c:v>散杂货</c:v>
                </c:pt>
                <c:pt idx="2">
                  <c:v>港口物流</c:v>
                </c:pt>
                <c:pt idx="3">
                  <c:v>港口服务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135.38999999999999</c:v>
                </c:pt>
                <c:pt idx="1">
                  <c:v>17.03</c:v>
                </c:pt>
                <c:pt idx="2">
                  <c:v>201.34</c:v>
                </c:pt>
                <c:pt idx="3">
                  <c:v>23.46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D-E745-BB49-7F2A914E04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年各业务毛利占比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70-A440-BCF2-5EDA3D358C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70-A440-BCF2-5EDA3D358C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70-A440-BCF2-5EDA3D358C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70-A440-BCF2-5EDA3D358C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集装箱</c:v>
                </c:pt>
                <c:pt idx="1">
                  <c:v>散杂货</c:v>
                </c:pt>
                <c:pt idx="2">
                  <c:v>港口物流</c:v>
                </c:pt>
                <c:pt idx="3">
                  <c:v>港口服务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0.72008281573498956</c:v>
                </c:pt>
                <c:pt idx="1">
                  <c:v>2.0703933747412029E-2</c:v>
                </c:pt>
                <c:pt idx="2">
                  <c:v>0.16480331262939976</c:v>
                </c:pt>
                <c:pt idx="3">
                  <c:v>9.4409937888198778E-2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770-A440-BCF2-5EDA3D358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上港集团历年主营业务收入情况（亿元）</a:t>
            </a:r>
            <a:r>
              <a:rPr lang="en-US" altLang="zh-CN" dirty="0"/>
              <a:t>4-6</a:t>
            </a:r>
            <a:r>
              <a:rPr lang="zh-CN" altLang="en-US" dirty="0"/>
              <a:t>年都有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集装箱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126.04</c:v>
                </c:pt>
                <c:pt idx="1">
                  <c:v>134.81</c:v>
                </c:pt>
                <c:pt idx="2">
                  <c:v>138.38</c:v>
                </c:pt>
                <c:pt idx="3">
                  <c:v>135.38999999999999</c:v>
                </c:pt>
                <c:pt idx="4">
                  <c:v>133.44999999999999</c:v>
                </c:pt>
                <c:pt idx="5">
                  <c:v>149.06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散杂货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16.82</c:v>
                </c:pt>
                <c:pt idx="1">
                  <c:v>18.45</c:v>
                </c:pt>
                <c:pt idx="2">
                  <c:v>18.190000000000001</c:v>
                </c:pt>
                <c:pt idx="3">
                  <c:v>17.03</c:v>
                </c:pt>
                <c:pt idx="4">
                  <c:v>12.71</c:v>
                </c:pt>
                <c:pt idx="5">
                  <c:v>13.65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港口物流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173</c:v>
                </c:pt>
                <c:pt idx="1">
                  <c:v>197.1</c:v>
                </c:pt>
                <c:pt idx="2">
                  <c:v>202.12</c:v>
                </c:pt>
                <c:pt idx="3">
                  <c:v>201.34</c:v>
                </c:pt>
                <c:pt idx="4">
                  <c:v>73.14</c:v>
                </c:pt>
                <c:pt idx="5">
                  <c:v>103.72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港口服务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21.15</c:v>
                </c:pt>
                <c:pt idx="1">
                  <c:v>20.56</c:v>
                </c:pt>
                <c:pt idx="2">
                  <c:v>21.69</c:v>
                </c:pt>
                <c:pt idx="3">
                  <c:v>23.46</c:v>
                </c:pt>
                <c:pt idx="4">
                  <c:v>22.62</c:v>
                </c:pt>
                <c:pt idx="5">
                  <c:v>26.56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26.77</c:v>
                </c:pt>
                <c:pt idx="1">
                  <c:v>67.650000000000006</c:v>
                </c:pt>
                <c:pt idx="2">
                  <c:v>69.59</c:v>
                </c:pt>
                <c:pt idx="3">
                  <c:v>49.69</c:v>
                </c:pt>
                <c:pt idx="4">
                  <c:v>48.17</c:v>
                </c:pt>
                <c:pt idx="5">
                  <c:v>70.12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07-CC43-A803-9F32FAB3F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上港集团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净利润（利润表，不含税）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47.42</c:v>
                </c:pt>
                <c:pt idx="1">
                  <c:v>66.12</c:v>
                </c:pt>
                <c:pt idx="2">
                  <c:v>57.92</c:v>
                </c:pt>
                <c:pt idx="3">
                  <c:v>58.39</c:v>
                </c:pt>
                <c:pt idx="4">
                  <c:v>62.75</c:v>
                </c:pt>
                <c:pt idx="5">
                  <c:v>78.47</c:v>
                </c:pt>
                <c:pt idx="6">
                  <c:v>78.650000000000006</c:v>
                </c:pt>
                <c:pt idx="7">
                  <c:v>80.87</c:v>
                </c:pt>
                <c:pt idx="8">
                  <c:v>128.46</c:v>
                </c:pt>
                <c:pt idx="9">
                  <c:v>114.72</c:v>
                </c:pt>
                <c:pt idx="10">
                  <c:v>99.25</c:v>
                </c:pt>
                <c:pt idx="11">
                  <c:v>91.83</c:v>
                </c:pt>
                <c:pt idx="12">
                  <c:v>154.80000000000001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经营活动产生的现金流量净额（现金流量表，包含增值税）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General</c:formatCod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12.34</c:v>
                </c:pt>
                <c:pt idx="1">
                  <c:v>82.19</c:v>
                </c:pt>
                <c:pt idx="2">
                  <c:v>72.36</c:v>
                </c:pt>
                <c:pt idx="3">
                  <c:v>65.41</c:v>
                </c:pt>
                <c:pt idx="4">
                  <c:v>86.12</c:v>
                </c:pt>
                <c:pt idx="5">
                  <c:v>102.08</c:v>
                </c:pt>
                <c:pt idx="6">
                  <c:v>96.67</c:v>
                </c:pt>
                <c:pt idx="7">
                  <c:v>20.350000000000001</c:v>
                </c:pt>
                <c:pt idx="8">
                  <c:v>96.1</c:v>
                </c:pt>
                <c:pt idx="9">
                  <c:v>57.1</c:v>
                </c:pt>
                <c:pt idx="10">
                  <c:v>61.73</c:v>
                </c:pt>
                <c:pt idx="11">
                  <c:v>111.86</c:v>
                </c:pt>
                <c:pt idx="12">
                  <c:v>135.13999999999999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上港集团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qian!$B$2:$B$7</c:f>
              <c:numCache>
                <c:formatCode>General</c:formatCode>
                <c:ptCount val="6"/>
                <c:pt idx="0">
                  <c:v>69.91</c:v>
                </c:pt>
                <c:pt idx="1">
                  <c:v>66.290000000000006</c:v>
                </c:pt>
                <c:pt idx="2">
                  <c:v>68.25</c:v>
                </c:pt>
                <c:pt idx="3">
                  <c:v>69.290000000000006</c:v>
                </c:pt>
                <c:pt idx="4">
                  <c:v>63.66</c:v>
                </c:pt>
                <c:pt idx="5">
                  <c:v>59.28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qian!$C$2:$C$7</c:f>
              <c:numCache>
                <c:formatCode>General</c:formatCode>
                <c:ptCount val="6"/>
                <c:pt idx="0">
                  <c:v>0.83</c:v>
                </c:pt>
                <c:pt idx="1">
                  <c:v>2.65</c:v>
                </c:pt>
                <c:pt idx="2">
                  <c:v>0.98</c:v>
                </c:pt>
                <c:pt idx="3">
                  <c:v>0.94</c:v>
                </c:pt>
                <c:pt idx="4">
                  <c:v>1.88</c:v>
                </c:pt>
                <c:pt idx="5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qian!$D$2:$D$7</c:f>
              <c:numCache>
                <c:formatCode>General</c:formatCode>
                <c:ptCount val="6"/>
                <c:pt idx="0">
                  <c:v>0.12</c:v>
                </c:pt>
                <c:pt idx="1">
                  <c:v>0.23</c:v>
                </c:pt>
                <c:pt idx="2">
                  <c:v>0.24</c:v>
                </c:pt>
                <c:pt idx="3">
                  <c:v>0.22</c:v>
                </c:pt>
                <c:pt idx="4">
                  <c:v>0.61</c:v>
                </c:pt>
                <c:pt idx="5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qian!$E$2:$E$7</c:f>
              <c:numCache>
                <c:formatCode>General</c:formatCode>
                <c:ptCount val="6"/>
                <c:pt idx="0">
                  <c:v>8.16</c:v>
                </c:pt>
                <c:pt idx="1">
                  <c:v>7.83</c:v>
                </c:pt>
                <c:pt idx="2">
                  <c:v>8.01</c:v>
                </c:pt>
                <c:pt idx="3">
                  <c:v>8.69</c:v>
                </c:pt>
                <c:pt idx="4">
                  <c:v>12.72</c:v>
                </c:pt>
                <c:pt idx="5">
                  <c:v>12.15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研发费用 %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0.13</c:v>
                </c:pt>
                <c:pt idx="3">
                  <c:v>0.13</c:v>
                </c:pt>
                <c:pt idx="4">
                  <c:v>0.31</c:v>
                </c:pt>
                <c:pt idx="5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ser>
          <c:idx val="5"/>
          <c:order val="5"/>
          <c:tx>
            <c:strRef>
              <c:f>qian!$G$1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qian!$G$2:$G$7</c:f>
              <c:numCache>
                <c:formatCode>General</c:formatCode>
                <c:ptCount val="6"/>
                <c:pt idx="0">
                  <c:v>20.94</c:v>
                </c:pt>
                <c:pt idx="1">
                  <c:v>22.98</c:v>
                </c:pt>
                <c:pt idx="2">
                  <c:v>22.35</c:v>
                </c:pt>
                <c:pt idx="3">
                  <c:v>20.71</c:v>
                </c:pt>
                <c:pt idx="4">
                  <c:v>20.79</c:v>
                </c:pt>
                <c:pt idx="5">
                  <c:v>25.09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32-4841-97A0-647C9725F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上港集团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30.08</c:v>
                </c:pt>
                <c:pt idx="1">
                  <c:v>33.700000000000003</c:v>
                </c:pt>
                <c:pt idx="2">
                  <c:v>31.74</c:v>
                </c:pt>
                <c:pt idx="3">
                  <c:v>30.7</c:v>
                </c:pt>
                <c:pt idx="4">
                  <c:v>36.33</c:v>
                </c:pt>
                <c:pt idx="5">
                  <c:v>40.71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上港集团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0.28999999999999998</c:v>
                </c:pt>
                <c:pt idx="1">
                  <c:v>0.28999999999999998</c:v>
                </c:pt>
                <c:pt idx="2">
                  <c:v>0.26</c:v>
                </c:pt>
                <c:pt idx="3">
                  <c:v>0.25</c:v>
                </c:pt>
                <c:pt idx="4">
                  <c:v>0.17</c:v>
                </c:pt>
                <c:pt idx="5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应收账款周转率（次）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10.56</c:v>
                </c:pt>
                <c:pt idx="1">
                  <c:v>12.65</c:v>
                </c:pt>
                <c:pt idx="2">
                  <c:v>12.79</c:v>
                </c:pt>
                <c:pt idx="3">
                  <c:v>12.45</c:v>
                </c:pt>
                <c:pt idx="4">
                  <c:v>10.07</c:v>
                </c:pt>
                <c:pt idx="5">
                  <c:v>12.25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存货周转率（次）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4.54</c:v>
                </c:pt>
                <c:pt idx="1">
                  <c:v>1.61</c:v>
                </c:pt>
                <c:pt idx="2">
                  <c:v>1.42</c:v>
                </c:pt>
                <c:pt idx="3">
                  <c:v>1.92</c:v>
                </c:pt>
                <c:pt idx="4">
                  <c:v>1.1100000000000001</c:v>
                </c:pt>
                <c:pt idx="5">
                  <c:v>1.35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6A-4F4E-9AC3-4A48641E35D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固定资产周转率（次）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</c:v>
                </c:pt>
                <c:pt idx="1">
                  <c:v>1.1000000000000001</c:v>
                </c:pt>
                <c:pt idx="2">
                  <c:v>1.17</c:v>
                </c:pt>
                <c:pt idx="3">
                  <c:v>1.1599999999999999</c:v>
                </c:pt>
                <c:pt idx="4">
                  <c:v>0.85</c:v>
                </c:pt>
                <c:pt idx="5">
                  <c:v>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6A-4F4E-9AC3-4A48641E3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上港集团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67.45</c:v>
                </c:pt>
                <c:pt idx="1">
                  <c:v>68.959999999999994</c:v>
                </c:pt>
                <c:pt idx="2">
                  <c:v>99.26</c:v>
                </c:pt>
                <c:pt idx="3">
                  <c:v>89.77</c:v>
                </c:pt>
                <c:pt idx="4">
                  <c:v>54.5</c:v>
                </c:pt>
                <c:pt idx="5">
                  <c:v>92.25</c:v>
                </c:pt>
                <c:pt idx="6">
                  <c:v>115.37</c:v>
                </c:pt>
                <c:pt idx="7">
                  <c:v>122.39</c:v>
                </c:pt>
                <c:pt idx="8">
                  <c:v>202.68</c:v>
                </c:pt>
                <c:pt idx="9">
                  <c:v>292.57</c:v>
                </c:pt>
                <c:pt idx="10">
                  <c:v>180.35</c:v>
                </c:pt>
                <c:pt idx="11">
                  <c:v>208.22</c:v>
                </c:pt>
                <c:pt idx="12">
                  <c:v>286.2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8.69</c:v>
                </c:pt>
                <c:pt idx="1">
                  <c:v>9.36</c:v>
                </c:pt>
                <c:pt idx="2">
                  <c:v>10.17</c:v>
                </c:pt>
                <c:pt idx="3">
                  <c:v>29.7</c:v>
                </c:pt>
                <c:pt idx="4">
                  <c:v>27.38</c:v>
                </c:pt>
                <c:pt idx="5">
                  <c:v>32.79</c:v>
                </c:pt>
                <c:pt idx="6">
                  <c:v>34.33</c:v>
                </c:pt>
                <c:pt idx="7">
                  <c:v>62.11</c:v>
                </c:pt>
                <c:pt idx="8">
                  <c:v>244.85</c:v>
                </c:pt>
                <c:pt idx="9">
                  <c:v>118.8</c:v>
                </c:pt>
                <c:pt idx="10">
                  <c:v>141.33000000000001</c:v>
                </c:pt>
                <c:pt idx="11">
                  <c:v>157.94</c:v>
                </c:pt>
                <c:pt idx="12">
                  <c:v>142.97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应收票据及应收账款（亿元）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24.27</c:v>
                </c:pt>
                <c:pt idx="1">
                  <c:v>24.32</c:v>
                </c:pt>
                <c:pt idx="2">
                  <c:v>28.13</c:v>
                </c:pt>
                <c:pt idx="3">
                  <c:v>25.08</c:v>
                </c:pt>
                <c:pt idx="4">
                  <c:v>23.94</c:v>
                </c:pt>
                <c:pt idx="5">
                  <c:v>25.77</c:v>
                </c:pt>
                <c:pt idx="6">
                  <c:v>28.25</c:v>
                </c:pt>
                <c:pt idx="7">
                  <c:v>31.12</c:v>
                </c:pt>
                <c:pt idx="8">
                  <c:v>28</c:v>
                </c:pt>
                <c:pt idx="9">
                  <c:v>31.44</c:v>
                </c:pt>
                <c:pt idx="10">
                  <c:v>26.52</c:v>
                </c:pt>
                <c:pt idx="11">
                  <c:v>25.34</c:v>
                </c:pt>
                <c:pt idx="12">
                  <c:v>30.62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232.34</c:v>
                </c:pt>
                <c:pt idx="1">
                  <c:v>221.09</c:v>
                </c:pt>
                <c:pt idx="2">
                  <c:v>361.86</c:v>
                </c:pt>
                <c:pt idx="3">
                  <c:v>364.52</c:v>
                </c:pt>
                <c:pt idx="4">
                  <c:v>349.3</c:v>
                </c:pt>
                <c:pt idx="5">
                  <c:v>356.37</c:v>
                </c:pt>
                <c:pt idx="6">
                  <c:v>355.14</c:v>
                </c:pt>
                <c:pt idx="7">
                  <c:v>346.88</c:v>
                </c:pt>
                <c:pt idx="8">
                  <c:v>329.88</c:v>
                </c:pt>
                <c:pt idx="9">
                  <c:v>318.39</c:v>
                </c:pt>
                <c:pt idx="10">
                  <c:v>302.39</c:v>
                </c:pt>
                <c:pt idx="11">
                  <c:v>312.02999999999997</c:v>
                </c:pt>
                <c:pt idx="12">
                  <c:v>322.77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F-8D4A-9AAB-8349E94BD61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在建工程（亿元）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30.02</c:v>
                </c:pt>
                <c:pt idx="1">
                  <c:v>40.03</c:v>
                </c:pt>
                <c:pt idx="2">
                  <c:v>31.06</c:v>
                </c:pt>
                <c:pt idx="3">
                  <c:v>17.13</c:v>
                </c:pt>
                <c:pt idx="4">
                  <c:v>20.149999999999999</c:v>
                </c:pt>
                <c:pt idx="5">
                  <c:v>11.88</c:v>
                </c:pt>
                <c:pt idx="6">
                  <c:v>13.65</c:v>
                </c:pt>
                <c:pt idx="7">
                  <c:v>4.72</c:v>
                </c:pt>
                <c:pt idx="8">
                  <c:v>3.52</c:v>
                </c:pt>
                <c:pt idx="9">
                  <c:v>6.51</c:v>
                </c:pt>
                <c:pt idx="10">
                  <c:v>20.059999999999999</c:v>
                </c:pt>
                <c:pt idx="11">
                  <c:v>30.16</c:v>
                </c:pt>
                <c:pt idx="12">
                  <c:v>17.16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DF-8D4A-9AAB-8349E94BD61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可供出售的金融资产（亿元）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17.670000000000002</c:v>
                </c:pt>
                <c:pt idx="1">
                  <c:v>15.42</c:v>
                </c:pt>
                <c:pt idx="2">
                  <c:v>13.87</c:v>
                </c:pt>
                <c:pt idx="3">
                  <c:v>15.99</c:v>
                </c:pt>
                <c:pt idx="4">
                  <c:v>14.79</c:v>
                </c:pt>
                <c:pt idx="5">
                  <c:v>23.28</c:v>
                </c:pt>
                <c:pt idx="6">
                  <c:v>19.72</c:v>
                </c:pt>
                <c:pt idx="7">
                  <c:v>140.6</c:v>
                </c:pt>
                <c:pt idx="8">
                  <c:v>13.63</c:v>
                </c:pt>
                <c:pt idx="9">
                  <c:v>7.13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C2-3C46-AA42-A3225695E3F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商誉（亿元）</c:v>
                </c:pt>
              </c:strCache>
            </c:strRef>
          </c:tx>
          <c:spPr>
            <a:solidFill>
              <a:srgbClr val="7030A0"/>
            </a:solidFill>
            <a:ln w="25400">
              <a:noFill/>
            </a:ln>
            <a:effectLst/>
          </c:spPr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Sheet1!$H$2:$H$14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0.15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1.8</c:v>
                </c:pt>
                <c:pt idx="10">
                  <c:v>1.87</c:v>
                </c:pt>
                <c:pt idx="11">
                  <c:v>2.86</c:v>
                </c:pt>
                <c:pt idx="12">
                  <c:v>2.5099999999999998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C2-3C46-AA42-A3225695E3F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无形资产（可能存在商誉，要看看）（亿元）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Sheet1!$I$2:$I$14</c:f>
              <c:numCache>
                <c:formatCode>General</c:formatCode>
                <c:ptCount val="13"/>
                <c:pt idx="0">
                  <c:v>57.3</c:v>
                </c:pt>
                <c:pt idx="1">
                  <c:v>71.83</c:v>
                </c:pt>
                <c:pt idx="2">
                  <c:v>137.78</c:v>
                </c:pt>
                <c:pt idx="3">
                  <c:v>132.81</c:v>
                </c:pt>
                <c:pt idx="4">
                  <c:v>139.41</c:v>
                </c:pt>
                <c:pt idx="5">
                  <c:v>136.85</c:v>
                </c:pt>
                <c:pt idx="6">
                  <c:v>136.34</c:v>
                </c:pt>
                <c:pt idx="7">
                  <c:v>137.80000000000001</c:v>
                </c:pt>
                <c:pt idx="8">
                  <c:v>138.81</c:v>
                </c:pt>
                <c:pt idx="9">
                  <c:v>146.54</c:v>
                </c:pt>
                <c:pt idx="10">
                  <c:v>144.43</c:v>
                </c:pt>
                <c:pt idx="11">
                  <c:v>144.38</c:v>
                </c:pt>
                <c:pt idx="12">
                  <c:v>139.35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C2-3C46-AA42-A3225695E3F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其他流动资产（亿元）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 w="25400">
              <a:noFill/>
            </a:ln>
            <a:effectLst/>
          </c:spPr>
          <c:cat>
            <c:strRef>
              <c:f>Sheet1!$A$2:$A$14</c:f>
              <c:strCache>
                <c:ptCount val="1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2020年</c:v>
                </c:pt>
                <c:pt idx="12">
                  <c:v>2021年</c:v>
                </c:pt>
              </c:strCache>
            </c:strRef>
          </c:cat>
          <c:val>
            <c:numRef>
              <c:f>Sheet1!$J$2:$J$14</c:f>
              <c:numCache>
                <c:formatCode>General</c:formatCode>
                <c:ptCount val="13"/>
                <c:pt idx="0">
                  <c:v>18.02</c:v>
                </c:pt>
                <c:pt idx="1">
                  <c:v>17.3</c:v>
                </c:pt>
                <c:pt idx="2">
                  <c:v>24.19</c:v>
                </c:pt>
                <c:pt idx="3">
                  <c:v>27.6</c:v>
                </c:pt>
                <c:pt idx="4">
                  <c:v>27.25</c:v>
                </c:pt>
                <c:pt idx="5">
                  <c:v>8.65</c:v>
                </c:pt>
                <c:pt idx="6">
                  <c:v>3.94</c:v>
                </c:pt>
                <c:pt idx="7">
                  <c:v>8.01</c:v>
                </c:pt>
                <c:pt idx="8">
                  <c:v>12.24</c:v>
                </c:pt>
                <c:pt idx="9">
                  <c:v>15.34</c:v>
                </c:pt>
                <c:pt idx="10">
                  <c:v>33.15</c:v>
                </c:pt>
                <c:pt idx="11">
                  <c:v>30.01</c:v>
                </c:pt>
                <c:pt idx="12">
                  <c:v>31.09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2-3C46-AA42-A3225695E3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8875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01BE0A9-6768-B541-B8E9-2A065BA89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4" y="1616752"/>
            <a:ext cx="5988050" cy="1104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D567FC-F988-AC46-82E7-F68778DD220D}"/>
              </a:ext>
            </a:extLst>
          </p:cNvPr>
          <p:cNvSpPr txBox="1"/>
          <p:nvPr/>
        </p:nvSpPr>
        <p:spPr>
          <a:xfrm>
            <a:off x="2274508" y="6196366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没搞懂为啥</a:t>
            </a:r>
            <a:r>
              <a:rPr kumimoji="1" lang="en-US" altLang="zh-CN" dirty="0"/>
              <a:t>21</a:t>
            </a:r>
            <a:r>
              <a:rPr kumimoji="1" lang="zh-CN" altLang="en-US" dirty="0"/>
              <a:t>年的数据这样，没看懂（应该是新的改动，导致增值税问题）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387E1D-2C70-FD4E-8817-B7C6B2A5E2DF}"/>
              </a:ext>
            </a:extLst>
          </p:cNvPr>
          <p:cNvSpPr txBox="1"/>
          <p:nvPr/>
        </p:nvSpPr>
        <p:spPr>
          <a:xfrm>
            <a:off x="2792295" y="350334"/>
            <a:ext cx="702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检验营业收入的含金量：现金流入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营业收入</a:t>
            </a:r>
            <a:r>
              <a:rPr kumimoji="1" lang="en-US" altLang="zh-CN" dirty="0"/>
              <a:t>&gt;1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&lt;0.8</a:t>
            </a:r>
            <a:r>
              <a:rPr kumimoji="1" lang="zh-CN" altLang="en-US" dirty="0"/>
              <a:t>大量白条）</a:t>
            </a:r>
          </a:p>
        </p:txBody>
      </p:sp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AD6B23-8146-1F4F-B88A-6AB004BD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15" y="1694942"/>
            <a:ext cx="10974803" cy="40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1611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3604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1644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7497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7B91E0BB-A8AD-3349-BA36-197BE4A0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577" y="146642"/>
            <a:ext cx="5496762" cy="4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6402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7B91E0BB-A8AD-3349-BA36-197BE4A0C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577" y="146642"/>
            <a:ext cx="5496762" cy="4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2A7DFA-180D-E745-855F-192CCE9DAF1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000"/>
              <a:t>14</a:t>
            </a:r>
            <a:r>
              <a:rPr kumimoji="1" lang="zh-CN" altLang="en-US" sz="2000"/>
              <a:t>年前，广深占用国家💰</a:t>
            </a:r>
            <a:r>
              <a:rPr kumimoji="1" lang="en-US" altLang="zh-CN" sz="2000"/>
              <a:t> </a:t>
            </a:r>
            <a:r>
              <a:rPr kumimoji="1" lang="zh-CN" altLang="en-US" sz="2000"/>
              <a:t>， 后来国家占用他的钱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C9B74D7-9373-874F-AD7F-1038E8CF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56" y="1782982"/>
            <a:ext cx="3346337" cy="211655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F5CE341-61A3-D74F-AAE2-1836A471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917" y="4060406"/>
            <a:ext cx="5672017" cy="20844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F198C4-37D3-C142-BB97-FE79AF5A3B9C}"/>
              </a:ext>
            </a:extLst>
          </p:cNvPr>
          <p:cNvSpPr txBox="1"/>
          <p:nvPr/>
        </p:nvSpPr>
        <p:spPr>
          <a:xfrm>
            <a:off x="1452282" y="472260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国家需要钱，但是国家利润不高</a:t>
            </a:r>
          </a:p>
        </p:txBody>
      </p:sp>
    </p:spTree>
    <p:extLst>
      <p:ext uri="{BB962C8B-B14F-4D97-AF65-F5344CB8AC3E}">
        <p14:creationId xmlns:p14="http://schemas.microsoft.com/office/powerpoint/2010/main" val="422681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330C2C-A48B-8643-98F5-9F34F85AD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54" y="643467"/>
            <a:ext cx="9132892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03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D734AC47-3E29-064B-8C80-F89ABA818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925521"/>
              </p:ext>
            </p:extLst>
          </p:nvPr>
        </p:nvGraphicFramePr>
        <p:xfrm>
          <a:off x="942874" y="1890331"/>
          <a:ext cx="4712428" cy="340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2993EBF3-677B-9D4F-85B5-080803BDA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557847"/>
              </p:ext>
            </p:extLst>
          </p:nvPr>
        </p:nvGraphicFramePr>
        <p:xfrm>
          <a:off x="6220573" y="1890331"/>
          <a:ext cx="4712428" cy="3409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4B131F2-2760-ED40-8945-663A8006EAC6}"/>
              </a:ext>
            </a:extLst>
          </p:cNvPr>
          <p:cNvSpPr txBox="1"/>
          <p:nvPr/>
        </p:nvSpPr>
        <p:spPr>
          <a:xfrm>
            <a:off x="7717070" y="5579587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这个毛利图</a:t>
            </a:r>
            <a:endParaRPr kumimoji="1" lang="en-US" altLang="zh-CN" dirty="0"/>
          </a:p>
          <a:p>
            <a:r>
              <a:rPr kumimoji="1" lang="zh-CN" altLang="en-US" dirty="0"/>
              <a:t>每个业务都要算毛利，然后除总毛利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46B39E-C0D1-7048-87DD-71CB7D580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700" y="532761"/>
            <a:ext cx="3917262" cy="13575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82673A-C6CC-D84B-AB21-63370EB8F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788" y="178487"/>
            <a:ext cx="22606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308799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F4E0C7-5443-DA4E-9848-599C27F5D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1" r="8289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525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7995BD-4702-554F-80C1-C0B314AD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0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4152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F3315250-2B82-7A40-B691-EF7CBFD6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9" y="2395686"/>
            <a:ext cx="2942307" cy="28706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7EF4D8-DBB9-6942-8187-5FB28A598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5" y="-124348"/>
            <a:ext cx="3387577" cy="21507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17D67B-D18F-5049-8C65-12E0292A211D}"/>
              </a:ext>
            </a:extLst>
          </p:cNvPr>
          <p:cNvSpPr txBox="1"/>
          <p:nvPr/>
        </p:nvSpPr>
        <p:spPr>
          <a:xfrm>
            <a:off x="4884983" y="35033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检验净利润含金量：净额</a:t>
            </a:r>
            <a:r>
              <a:rPr kumimoji="1" lang="en-US" altLang="zh-CN" dirty="0"/>
              <a:t>/</a:t>
            </a:r>
            <a:r>
              <a:rPr kumimoji="1" lang="zh-CN" altLang="en-US" dirty="0"/>
              <a:t>净利润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A52FB3-9EED-274C-BB76-68C23877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52450"/>
            <a:ext cx="10947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243FC9-29A9-D944-96D5-D5D88EC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63500"/>
            <a:ext cx="110109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1A12-B8A9-484E-BE4F-55A0AA8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189A6-2040-5D47-8643-76707CD4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94157C-58F5-6145-A767-72DE9F32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6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205</Words>
  <Application>Microsoft Macintosh PowerPoint</Application>
  <PresentationFormat>宽屏</PresentationFormat>
  <Paragraphs>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104</cp:revision>
  <dcterms:created xsi:type="dcterms:W3CDTF">2022-08-10T13:56:09Z</dcterms:created>
  <dcterms:modified xsi:type="dcterms:W3CDTF">2022-09-12T15:26:51Z</dcterms:modified>
</cp:coreProperties>
</file>