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57" r:id="rId5"/>
    <p:sldId id="258" r:id="rId6"/>
    <p:sldId id="261" r:id="rId7"/>
    <p:sldId id="262" r:id="rId8"/>
    <p:sldId id="265" r:id="rId9"/>
    <p:sldId id="259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五粮液营业收入与经营活动</a:t>
            </a:r>
            <a:r>
              <a:rPr lang="zh-CN" altLang="zh-CN" sz="1862" b="0" i="0" u="none" strike="noStrike" baseline="0" dirty="0">
                <a:effectLst/>
              </a:rPr>
              <a:t>现金</a:t>
            </a:r>
            <a:r>
              <a:rPr lang="zh-CN" altLang="en-US" dirty="0"/>
              <a:t>流入图（亿元）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营业收入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2008年</c:v>
                </c:pt>
                <c:pt idx="1">
                  <c:v>2009年</c:v>
                </c:pt>
                <c:pt idx="2">
                  <c:v>2010年</c:v>
                </c:pt>
                <c:pt idx="3">
                  <c:v>2011年</c:v>
                </c:pt>
                <c:pt idx="4">
                  <c:v>2012年</c:v>
                </c:pt>
                <c:pt idx="5">
                  <c:v>2013年</c:v>
                </c:pt>
                <c:pt idx="6">
                  <c:v>2014年</c:v>
                </c:pt>
                <c:pt idx="7">
                  <c:v>2015年</c:v>
                </c:pt>
                <c:pt idx="8">
                  <c:v>2016年</c:v>
                </c:pt>
                <c:pt idx="9">
                  <c:v>2017年</c:v>
                </c:pt>
                <c:pt idx="10">
                  <c:v>2018年</c:v>
                </c:pt>
              </c:strCache>
            </c:strRef>
          </c:cat>
          <c:val>
            <c:numRef>
              <c:f>Sheet1!$B$2:$B$12</c:f>
              <c:numCache>
                <c:formatCode>_(* #,##0.00_);_(* \(#,##0.00\);_(* "-"??_);_(@_)</c:formatCode>
                <c:ptCount val="11"/>
                <c:pt idx="0">
                  <c:v>79.33</c:v>
                </c:pt>
                <c:pt idx="1">
                  <c:v>111.29</c:v>
                </c:pt>
                <c:pt idx="2">
                  <c:v>155.41</c:v>
                </c:pt>
                <c:pt idx="3">
                  <c:v>203.51</c:v>
                </c:pt>
                <c:pt idx="4">
                  <c:v>272.01</c:v>
                </c:pt>
                <c:pt idx="5">
                  <c:v>247.19</c:v>
                </c:pt>
                <c:pt idx="6">
                  <c:v>210.11</c:v>
                </c:pt>
                <c:pt idx="7">
                  <c:v>216.59</c:v>
                </c:pt>
                <c:pt idx="8">
                  <c:v>245.44</c:v>
                </c:pt>
                <c:pt idx="9">
                  <c:v>301.87</c:v>
                </c:pt>
                <c:pt idx="10">
                  <c:v>400.3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经营活动现金流入（销售商品、提供劳务）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8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</c:dPt>
          <c:dLbls>
            <c:dLbl>
              <c:idx val="5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F44-A74E-AD99-EDF260679C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2008年</c:v>
                </c:pt>
                <c:pt idx="1">
                  <c:v>2009年</c:v>
                </c:pt>
                <c:pt idx="2">
                  <c:v>2010年</c:v>
                </c:pt>
                <c:pt idx="3">
                  <c:v>2011年</c:v>
                </c:pt>
                <c:pt idx="4">
                  <c:v>2012年</c:v>
                </c:pt>
                <c:pt idx="5">
                  <c:v>2013年</c:v>
                </c:pt>
                <c:pt idx="6">
                  <c:v>2014年</c:v>
                </c:pt>
                <c:pt idx="7">
                  <c:v>2015年</c:v>
                </c:pt>
                <c:pt idx="8">
                  <c:v>2016年</c:v>
                </c:pt>
                <c:pt idx="9">
                  <c:v>2017年</c:v>
                </c:pt>
                <c:pt idx="10">
                  <c:v>2018年</c:v>
                </c:pt>
              </c:strCache>
            </c:strRef>
          </c:cat>
          <c:val>
            <c:numRef>
              <c:f>Sheet1!$C$2:$C$12</c:f>
              <c:numCache>
                <c:formatCode>_(* #,##0.00_);_(* \(#,##0.00\);_(* "-"??_);_(@_)</c:formatCode>
                <c:ptCount val="11"/>
                <c:pt idx="0">
                  <c:v>95.15</c:v>
                </c:pt>
                <c:pt idx="1">
                  <c:v>151.21</c:v>
                </c:pt>
                <c:pt idx="2">
                  <c:v>209.07</c:v>
                </c:pt>
                <c:pt idx="3">
                  <c:v>274.52</c:v>
                </c:pt>
                <c:pt idx="4">
                  <c:v>330.05</c:v>
                </c:pt>
                <c:pt idx="5">
                  <c:v>249.04</c:v>
                </c:pt>
                <c:pt idx="6">
                  <c:v>202.35</c:v>
                </c:pt>
                <c:pt idx="7">
                  <c:v>260.83999999999997</c:v>
                </c:pt>
                <c:pt idx="8">
                  <c:v>330.45</c:v>
                </c:pt>
                <c:pt idx="9">
                  <c:v>357.54</c:v>
                </c:pt>
                <c:pt idx="10">
                  <c:v>460.31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五粮液</a:t>
            </a:r>
            <a:r>
              <a:rPr lang="zh-CN" altLang="en-US" dirty="0"/>
              <a:t>净利润现金净流对比分析（单位：亿元）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净利润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9B-1648-9DA8-95B6FAF5AEFC}"/>
                </c:ext>
              </c:extLst>
            </c:dLbl>
            <c:dLbl>
              <c:idx val="4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2008年</c:v>
                </c:pt>
                <c:pt idx="1">
                  <c:v>2009年</c:v>
                </c:pt>
                <c:pt idx="2">
                  <c:v>2010年</c:v>
                </c:pt>
                <c:pt idx="3">
                  <c:v>2011年</c:v>
                </c:pt>
                <c:pt idx="4">
                  <c:v>2012年</c:v>
                </c:pt>
                <c:pt idx="5">
                  <c:v>2013年</c:v>
                </c:pt>
                <c:pt idx="6">
                  <c:v>2014年</c:v>
                </c:pt>
                <c:pt idx="7">
                  <c:v>2015年</c:v>
                </c:pt>
                <c:pt idx="8">
                  <c:v>2016年</c:v>
                </c:pt>
                <c:pt idx="9">
                  <c:v>2017年</c:v>
                </c:pt>
                <c:pt idx="10">
                  <c:v>2018年</c:v>
                </c:pt>
              </c:strCache>
            </c:strRef>
          </c:cat>
          <c:val>
            <c:numRef>
              <c:f>Sheet1!$B$2:$B$12</c:f>
              <c:numCache>
                <c:formatCode>_(* #,##0.00_);_(* \(#,##0.00\);_(* "-"??_);_(@_)</c:formatCode>
                <c:ptCount val="11"/>
                <c:pt idx="0">
                  <c:v>18.3</c:v>
                </c:pt>
                <c:pt idx="1">
                  <c:v>34.67</c:v>
                </c:pt>
                <c:pt idx="2">
                  <c:v>45.62</c:v>
                </c:pt>
                <c:pt idx="3">
                  <c:v>63.94</c:v>
                </c:pt>
                <c:pt idx="4">
                  <c:v>103.36</c:v>
                </c:pt>
                <c:pt idx="5">
                  <c:v>83.22</c:v>
                </c:pt>
                <c:pt idx="6">
                  <c:v>60.58</c:v>
                </c:pt>
                <c:pt idx="7">
                  <c:v>64.099999999999994</c:v>
                </c:pt>
                <c:pt idx="8">
                  <c:v>70.569999999999993</c:v>
                </c:pt>
                <c:pt idx="9">
                  <c:v>100.86</c:v>
                </c:pt>
                <c:pt idx="10">
                  <c:v>140.38999999999999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经营活动产生的现金流量净额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89B-1648-9DA8-95B6FAF5AEFC}"/>
              </c:ext>
            </c:extLst>
          </c:dPt>
          <c:dLbls>
            <c:dLbl>
              <c:idx val="3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9B-1648-9DA8-95B6FAF5AEFC}"/>
                </c:ext>
              </c:extLst>
            </c:dLbl>
            <c:dLbl>
              <c:idx val="4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2008年</c:v>
                </c:pt>
                <c:pt idx="1">
                  <c:v>2009年</c:v>
                </c:pt>
                <c:pt idx="2">
                  <c:v>2010年</c:v>
                </c:pt>
                <c:pt idx="3">
                  <c:v>2011年</c:v>
                </c:pt>
                <c:pt idx="4">
                  <c:v>2012年</c:v>
                </c:pt>
                <c:pt idx="5">
                  <c:v>2013年</c:v>
                </c:pt>
                <c:pt idx="6">
                  <c:v>2014年</c:v>
                </c:pt>
                <c:pt idx="7">
                  <c:v>2015年</c:v>
                </c:pt>
                <c:pt idx="8">
                  <c:v>2016年</c:v>
                </c:pt>
                <c:pt idx="9">
                  <c:v>2017年</c:v>
                </c:pt>
                <c:pt idx="10">
                  <c:v>2018年</c:v>
                </c:pt>
              </c:strCache>
            </c:strRef>
          </c:cat>
          <c:val>
            <c:numRef>
              <c:f>Sheet1!$C$2:$C$12</c:f>
              <c:numCache>
                <c:formatCode>_(* #,##0.00_);_(* \(#,##0.00\);_(* "-"??_);_(@_)</c:formatCode>
                <c:ptCount val="11"/>
                <c:pt idx="0">
                  <c:v>19.73</c:v>
                </c:pt>
                <c:pt idx="1">
                  <c:v>60.54</c:v>
                </c:pt>
                <c:pt idx="2">
                  <c:v>77.03</c:v>
                </c:pt>
                <c:pt idx="3">
                  <c:v>95.33</c:v>
                </c:pt>
                <c:pt idx="4">
                  <c:v>87.5</c:v>
                </c:pt>
                <c:pt idx="5">
                  <c:v>14.59</c:v>
                </c:pt>
                <c:pt idx="6">
                  <c:v>7.95</c:v>
                </c:pt>
                <c:pt idx="7">
                  <c:v>66.91</c:v>
                </c:pt>
                <c:pt idx="8">
                  <c:v>116.97</c:v>
                </c:pt>
                <c:pt idx="9">
                  <c:v>97.66</c:v>
                </c:pt>
                <c:pt idx="10">
                  <c:v>123.17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五粮液历年主营业务收入情况（亿元）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消费性电子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26.5</c:v>
                </c:pt>
                <c:pt idx="2">
                  <c:v>44.16</c:v>
                </c:pt>
                <c:pt idx="3">
                  <c:v>69</c:v>
                </c:pt>
                <c:pt idx="4">
                  <c:v>151.88</c:v>
                </c:pt>
                <c:pt idx="5">
                  <c:v>268.06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C-B64F-B685-8F6F78230B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电脑精密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33.25</c:v>
                </c:pt>
                <c:pt idx="2">
                  <c:v>38.9</c:v>
                </c:pt>
                <c:pt idx="3">
                  <c:v>46.11</c:v>
                </c:pt>
                <c:pt idx="4">
                  <c:v>43.48</c:v>
                </c:pt>
                <c:pt idx="5">
                  <c:v>37.32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C-B64F-B685-8F6F78230B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汽车精密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7.23</c:v>
                </c:pt>
                <c:pt idx="2">
                  <c:v>8.41</c:v>
                </c:pt>
                <c:pt idx="3">
                  <c:v>9.0299999999999994</c:v>
                </c:pt>
                <c:pt idx="4">
                  <c:v>11.3</c:v>
                </c:pt>
                <c:pt idx="5">
                  <c:v>17.27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C-B64F-B685-8F6F78230B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通讯精密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</c:v>
                </c:pt>
                <c:pt idx="1">
                  <c:v>4.2</c:v>
                </c:pt>
                <c:pt idx="2">
                  <c:v>7.02</c:v>
                </c:pt>
                <c:pt idx="3">
                  <c:v>10.55</c:v>
                </c:pt>
                <c:pt idx="4">
                  <c:v>16.54</c:v>
                </c:pt>
                <c:pt idx="5">
                  <c:v>21.51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CC-B64F-B685-8F6F78230B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1</c:v>
                </c:pt>
                <c:pt idx="1">
                  <c:v>1.75</c:v>
                </c:pt>
                <c:pt idx="2">
                  <c:v>2.88</c:v>
                </c:pt>
                <c:pt idx="3">
                  <c:v>2.9</c:v>
                </c:pt>
                <c:pt idx="4">
                  <c:v>5.04</c:v>
                </c:pt>
                <c:pt idx="5">
                  <c:v>14.3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2CC-B64F-B685-8F6F78230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166895"/>
        <c:axId val="1333168543"/>
      </c:barChart>
      <c:catAx>
        <c:axId val="133316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8543"/>
        <c:crosses val="autoZero"/>
        <c:auto val="1"/>
        <c:lblAlgn val="ctr"/>
        <c:lblOffset val="100"/>
        <c:noMultiLvlLbl val="0"/>
      </c:catAx>
      <c:valAx>
        <c:axId val="133316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6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五粮液</a:t>
            </a:r>
            <a:r>
              <a:rPr lang="zh-CN" altLang="en-US" dirty="0"/>
              <a:t>历年现金流情况（单位：亿元）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经营净额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qian!$B$2:$B$7</c:f>
              <c:numCache>
                <c:formatCode>_ * #,##0.00_ ;_ * \-#,##0.00_ ;_ * "-"??_ ;_ @_ </c:formatCode>
                <c:ptCount val="6"/>
                <c:pt idx="0">
                  <c:v>14.59</c:v>
                </c:pt>
                <c:pt idx="1">
                  <c:v>7.95</c:v>
                </c:pt>
                <c:pt idx="2">
                  <c:v>66.91</c:v>
                </c:pt>
                <c:pt idx="3">
                  <c:v>116.97</c:v>
                </c:pt>
                <c:pt idx="4">
                  <c:v>97.66</c:v>
                </c:pt>
                <c:pt idx="5">
                  <c:v>123.17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筹资净额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qian!$C$2:$C$7</c:f>
              <c:numCache>
                <c:formatCode>_ * #,##0.00_ ;_ * \-#,##0.00_ ;_ * "-"??_ ;_ @_ </c:formatCode>
                <c:ptCount val="6"/>
                <c:pt idx="0">
                  <c:v>-32.19</c:v>
                </c:pt>
                <c:pt idx="1">
                  <c:v>-29.89</c:v>
                </c:pt>
                <c:pt idx="2">
                  <c:v>-23.55</c:v>
                </c:pt>
                <c:pt idx="3">
                  <c:v>-31.94</c:v>
                </c:pt>
                <c:pt idx="4">
                  <c:v>-36.39</c:v>
                </c:pt>
                <c:pt idx="5">
                  <c:v>-36.18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投资净额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qian!$D$2:$D$7</c:f>
              <c:numCache>
                <c:formatCode>_ * #,##0.00_ ;_ * \-#,##0.00_ ;_ * "-"??_ ;_ @_ </c:formatCode>
                <c:ptCount val="6"/>
                <c:pt idx="0">
                  <c:v>-3.22</c:v>
                </c:pt>
                <c:pt idx="1">
                  <c:v>-11.87</c:v>
                </c:pt>
                <c:pt idx="2">
                  <c:v>-3.94</c:v>
                </c:pt>
                <c:pt idx="3">
                  <c:v>-1.61</c:v>
                </c:pt>
                <c:pt idx="4">
                  <c:v>-2.0099999999999998</c:v>
                </c:pt>
                <c:pt idx="5">
                  <c:v>-3.32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.00_ ;_ * \-#,##0.0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五粮液</a:t>
            </a:r>
            <a:r>
              <a:rPr lang="zh-CN" altLang="en-US" dirty="0"/>
              <a:t>历年收入成本构成（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营业成本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qian!$B$2:$B$5</c:f>
              <c:numCache>
                <c:formatCode>_(* #,##0.00_);_(* \(#,##0.00\);_(* "-"??_);_(@_)</c:formatCode>
                <c:ptCount val="4"/>
                <c:pt idx="0">
                  <c:v>30.8</c:v>
                </c:pt>
                <c:pt idx="1">
                  <c:v>29.8</c:v>
                </c:pt>
                <c:pt idx="2">
                  <c:v>27.99</c:v>
                </c:pt>
                <c:pt idx="3">
                  <c:v>26.2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营业税金及附加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qian!$C$2:$C$5</c:f>
              <c:numCache>
                <c:formatCode>_(* #,##0.00_);_(* \(#,##0.00\);_(* "-"??_);_(@_)</c:formatCode>
                <c:ptCount val="4"/>
                <c:pt idx="0">
                  <c:v>8.24</c:v>
                </c:pt>
                <c:pt idx="1">
                  <c:v>7.91</c:v>
                </c:pt>
                <c:pt idx="2">
                  <c:v>11.58</c:v>
                </c:pt>
                <c:pt idx="3">
                  <c:v>14.76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销售费用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qian!$D$2:$D$5</c:f>
              <c:numCache>
                <c:formatCode>_(* #,##0.00_);_(* \(#,##0.00\);_(* "-"??_);_(@_)</c:formatCode>
                <c:ptCount val="4"/>
                <c:pt idx="0">
                  <c:v>16.47</c:v>
                </c:pt>
                <c:pt idx="1">
                  <c:v>19.13</c:v>
                </c:pt>
                <c:pt idx="2">
                  <c:v>11.58</c:v>
                </c:pt>
                <c:pt idx="3">
                  <c:v>14.76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ser>
          <c:idx val="3"/>
          <c:order val="3"/>
          <c:tx>
            <c:strRef>
              <c:f>qian!$E$1</c:f>
              <c:strCache>
                <c:ptCount val="1"/>
                <c:pt idx="0">
                  <c:v>管理费用（含研发）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qian!$E$2:$E$5</c:f>
              <c:numCache>
                <c:formatCode>_(* #,##0.00_);_(* \(#,##0.00\);_(* "-"??_);_(@_)</c:formatCode>
                <c:ptCount val="4"/>
                <c:pt idx="0">
                  <c:v>9.83</c:v>
                </c:pt>
                <c:pt idx="1">
                  <c:v>8.73</c:v>
                </c:pt>
                <c:pt idx="2">
                  <c:v>7.52</c:v>
                </c:pt>
                <c:pt idx="3">
                  <c:v>6.06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DC-EC47-95A5-929628953FCC}"/>
            </c:ext>
          </c:extLst>
        </c:ser>
        <c:ser>
          <c:idx val="4"/>
          <c:order val="4"/>
          <c:tx>
            <c:strRef>
              <c:f>qian!$F$1</c:f>
              <c:strCache>
                <c:ptCount val="1"/>
                <c:pt idx="0">
                  <c:v>经营活动产生利润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qian!$F$2:$F$5</c:f>
              <c:numCache>
                <c:formatCode>_(* #,##0.00_);_(* \(#,##0.00\);_(* "-"??_);_(@_)</c:formatCode>
                <c:ptCount val="4"/>
                <c:pt idx="0">
                  <c:v>34.660000000000004</c:v>
                </c:pt>
                <c:pt idx="1">
                  <c:v>34.430000000000007</c:v>
                </c:pt>
                <c:pt idx="2">
                  <c:v>41.330000000000013</c:v>
                </c:pt>
                <c:pt idx="3">
                  <c:v>38.22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DC-EC47-95A5-929628953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62" b="0" i="0" u="none" strike="noStrike" baseline="0" dirty="0">
                <a:effectLst/>
              </a:rPr>
              <a:t>立讯精密</a:t>
            </a:r>
            <a:r>
              <a:rPr lang="zh-CN" altLang="en-US" dirty="0"/>
              <a:t>历年毛利率（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销售毛利率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Sheet1!$B$2:$B$5</c:f>
              <c:numCache>
                <c:formatCode>_(* #,##0.00_);_(* \(#,##0.00\);_(* "-"??_);_(@_)</c:formatCode>
                <c:ptCount val="4"/>
                <c:pt idx="0">
                  <c:v>69.2</c:v>
                </c:pt>
                <c:pt idx="1">
                  <c:v>70.2</c:v>
                </c:pt>
                <c:pt idx="2">
                  <c:v>72.010000000000005</c:v>
                </c:pt>
                <c:pt idx="3">
                  <c:v>73.8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五粮液</a:t>
            </a:r>
            <a:r>
              <a:rPr lang="zh-CN" altLang="en-US" dirty="0"/>
              <a:t>历年主要资产周转率（单位：次）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总资产周转率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Sheet1!$B$2:$B$5</c:f>
              <c:numCache>
                <c:formatCode>_(* #,##0.00_);_(* \(#,##0.00\);_(* "-"??_);_(@_)</c:formatCode>
                <c:ptCount val="4"/>
                <c:pt idx="0">
                  <c:v>0.44</c:v>
                </c:pt>
                <c:pt idx="1">
                  <c:v>0.43</c:v>
                </c:pt>
                <c:pt idx="2">
                  <c:v>0.45</c:v>
                </c:pt>
                <c:pt idx="3">
                  <c:v>0.51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应收账款周转率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Sheet1!$C$2:$C$5</c:f>
              <c:numCache>
                <c:formatCode>_(* #,##0.00_);_(* \(#,##0.00\);_(* "-"??_);_(@_)</c:formatCode>
                <c:ptCount val="4"/>
                <c:pt idx="0">
                  <c:v>2.66</c:v>
                </c:pt>
                <c:pt idx="1">
                  <c:v>2.66</c:v>
                </c:pt>
                <c:pt idx="2">
                  <c:v>2.88</c:v>
                </c:pt>
                <c:pt idx="3">
                  <c:v>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56-D049-97FE-80AAF5819D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存货周转率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0.79</c:v>
                </c:pt>
                <c:pt idx="1">
                  <c:v>0.81</c:v>
                </c:pt>
                <c:pt idx="2">
                  <c:v>0.85</c:v>
                </c:pt>
                <c:pt idx="3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56-D049-97FE-80AAF5819D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固定资产周转率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3.93</c:v>
                </c:pt>
                <c:pt idx="1">
                  <c:v>4.55</c:v>
                </c:pt>
                <c:pt idx="2">
                  <c:v>5.63</c:v>
                </c:pt>
                <c:pt idx="3">
                  <c:v>7.59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56-D049-97FE-80AAF5819D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五粮液</a:t>
            </a:r>
            <a:r>
              <a:rPr lang="zh-CN" altLang="en-US" dirty="0"/>
              <a:t>历年资产堆积图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货币资金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2009年</c:v>
                </c:pt>
                <c:pt idx="1">
                  <c:v>2010年</c:v>
                </c:pt>
                <c:pt idx="2">
                  <c:v>2011年</c:v>
                </c:pt>
                <c:pt idx="3">
                  <c:v>2012年</c:v>
                </c:pt>
                <c:pt idx="4">
                  <c:v>2013年</c:v>
                </c:pt>
                <c:pt idx="5">
                  <c:v>2014年</c:v>
                </c:pt>
                <c:pt idx="6">
                  <c:v>2015年</c:v>
                </c:pt>
                <c:pt idx="7">
                  <c:v>2016年</c:v>
                </c:pt>
                <c:pt idx="8">
                  <c:v>2017年</c:v>
                </c:pt>
                <c:pt idx="9">
                  <c:v>2018年</c:v>
                </c:pt>
                <c:pt idx="10">
                  <c:v>2019年</c:v>
                </c:pt>
              </c:strCache>
            </c:strRef>
          </c:cat>
          <c:val>
            <c:numRef>
              <c:f>Sheet1!$B$2:$B$12</c:f>
              <c:numCache>
                <c:formatCode>_(* #,##0.00_);_(* \(#,##0.00\);_(* "-"??_);_(@_)</c:formatCode>
                <c:ptCount val="11"/>
                <c:pt idx="0">
                  <c:v>75.435887000299999</c:v>
                </c:pt>
                <c:pt idx="1">
                  <c:v>141.34459002649999</c:v>
                </c:pt>
                <c:pt idx="2">
                  <c:v>215.5086166598</c:v>
                </c:pt>
                <c:pt idx="3">
                  <c:v>278.4550723717</c:v>
                </c:pt>
                <c:pt idx="4">
                  <c:v>257.63495274950003</c:v>
                </c:pt>
                <c:pt idx="5">
                  <c:v>223.82106584479999</c:v>
                </c:pt>
                <c:pt idx="6">
                  <c:v>263.74190180509999</c:v>
                </c:pt>
                <c:pt idx="7">
                  <c:v>346.65917836050005</c:v>
                </c:pt>
                <c:pt idx="8">
                  <c:v>405.91803405780001</c:v>
                </c:pt>
                <c:pt idx="9">
                  <c:v>489.60048897949997</c:v>
                </c:pt>
                <c:pt idx="10">
                  <c:v>632.38825723790001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存货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2009年</c:v>
                </c:pt>
                <c:pt idx="1">
                  <c:v>2010年</c:v>
                </c:pt>
                <c:pt idx="2">
                  <c:v>2011年</c:v>
                </c:pt>
                <c:pt idx="3">
                  <c:v>2012年</c:v>
                </c:pt>
                <c:pt idx="4">
                  <c:v>2013年</c:v>
                </c:pt>
                <c:pt idx="5">
                  <c:v>2014年</c:v>
                </c:pt>
                <c:pt idx="6">
                  <c:v>2015年</c:v>
                </c:pt>
                <c:pt idx="7">
                  <c:v>2016年</c:v>
                </c:pt>
                <c:pt idx="8">
                  <c:v>2017年</c:v>
                </c:pt>
                <c:pt idx="9">
                  <c:v>2018年</c:v>
                </c:pt>
                <c:pt idx="10">
                  <c:v>2019年</c:v>
                </c:pt>
              </c:strCache>
            </c:strRef>
          </c:cat>
          <c:val>
            <c:numRef>
              <c:f>Sheet1!$C$2:$C$12</c:f>
              <c:numCache>
                <c:formatCode>_(* #,##0.00_);_(* \(#,##0.00\);_(* "-"??_);_(@_)</c:formatCode>
                <c:ptCount val="11"/>
                <c:pt idx="0">
                  <c:v>34.7684474104</c:v>
                </c:pt>
                <c:pt idx="1">
                  <c:v>45.147785516300004</c:v>
                </c:pt>
                <c:pt idx="2">
                  <c:v>55.365024825399999</c:v>
                </c:pt>
                <c:pt idx="3">
                  <c:v>66.800237373199991</c:v>
                </c:pt>
                <c:pt idx="4">
                  <c:v>68.855859953900008</c:v>
                </c:pt>
                <c:pt idx="5">
                  <c:v>80.9148873356</c:v>
                </c:pt>
                <c:pt idx="6">
                  <c:v>87.008511795300009</c:v>
                </c:pt>
                <c:pt idx="7">
                  <c:v>92.573693744799996</c:v>
                </c:pt>
                <c:pt idx="8">
                  <c:v>105.57801464120001</c:v>
                </c:pt>
                <c:pt idx="9">
                  <c:v>117.95461088430001</c:v>
                </c:pt>
                <c:pt idx="10">
                  <c:v>136.79619615409999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62" b="0" i="0" u="none" strike="noStrike" baseline="0" dirty="0">
                <a:effectLst/>
              </a:rPr>
              <a:t>五粮液</a:t>
            </a:r>
            <a:r>
              <a:rPr lang="zh-CN" altLang="en-US" dirty="0"/>
              <a:t>历年负债堆积图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货币资金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2009年</c:v>
                </c:pt>
                <c:pt idx="1">
                  <c:v>2010年</c:v>
                </c:pt>
                <c:pt idx="2">
                  <c:v>2011年</c:v>
                </c:pt>
                <c:pt idx="3">
                  <c:v>2012年</c:v>
                </c:pt>
                <c:pt idx="4">
                  <c:v>2013年</c:v>
                </c:pt>
                <c:pt idx="5">
                  <c:v>2014年</c:v>
                </c:pt>
                <c:pt idx="6">
                  <c:v>2015年</c:v>
                </c:pt>
                <c:pt idx="7">
                  <c:v>2016年</c:v>
                </c:pt>
                <c:pt idx="8">
                  <c:v>2017年</c:v>
                </c:pt>
                <c:pt idx="9">
                  <c:v>2018年</c:v>
                </c:pt>
                <c:pt idx="10">
                  <c:v>2019年</c:v>
                </c:pt>
              </c:strCache>
            </c:strRef>
          </c:cat>
          <c:val>
            <c:numRef>
              <c:f>Sheet1!$B$2:$B$12</c:f>
              <c:numCache>
                <c:formatCode>_(* #,##0.00_);_(* \(#,##0.00\);_(* "-"??_);_(@_)</c:formatCode>
                <c:ptCount val="11"/>
                <c:pt idx="0">
                  <c:v>75.435887000299999</c:v>
                </c:pt>
                <c:pt idx="1">
                  <c:v>141.34459002649999</c:v>
                </c:pt>
                <c:pt idx="2">
                  <c:v>215.5086166598</c:v>
                </c:pt>
                <c:pt idx="3">
                  <c:v>278.4550723717</c:v>
                </c:pt>
                <c:pt idx="4">
                  <c:v>257.63495274950003</c:v>
                </c:pt>
                <c:pt idx="5">
                  <c:v>223.82106584479999</c:v>
                </c:pt>
                <c:pt idx="6">
                  <c:v>263.74190180509999</c:v>
                </c:pt>
                <c:pt idx="7">
                  <c:v>346.65917836050005</c:v>
                </c:pt>
                <c:pt idx="8">
                  <c:v>405.91803405780001</c:v>
                </c:pt>
                <c:pt idx="9">
                  <c:v>489.60048897949997</c:v>
                </c:pt>
                <c:pt idx="10">
                  <c:v>632.38825723790001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存货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2009年</c:v>
                </c:pt>
                <c:pt idx="1">
                  <c:v>2010年</c:v>
                </c:pt>
                <c:pt idx="2">
                  <c:v>2011年</c:v>
                </c:pt>
                <c:pt idx="3">
                  <c:v>2012年</c:v>
                </c:pt>
                <c:pt idx="4">
                  <c:v>2013年</c:v>
                </c:pt>
                <c:pt idx="5">
                  <c:v>2014年</c:v>
                </c:pt>
                <c:pt idx="6">
                  <c:v>2015年</c:v>
                </c:pt>
                <c:pt idx="7">
                  <c:v>2016年</c:v>
                </c:pt>
                <c:pt idx="8">
                  <c:v>2017年</c:v>
                </c:pt>
                <c:pt idx="9">
                  <c:v>2018年</c:v>
                </c:pt>
                <c:pt idx="10">
                  <c:v>2019年</c:v>
                </c:pt>
              </c:strCache>
            </c:strRef>
          </c:cat>
          <c:val>
            <c:numRef>
              <c:f>Sheet1!$C$2:$C$12</c:f>
              <c:numCache>
                <c:formatCode>_(* #,##0.00_);_(* \(#,##0.00\);_(* "-"??_);_(@_)</c:formatCode>
                <c:ptCount val="11"/>
                <c:pt idx="0">
                  <c:v>34.7684474104</c:v>
                </c:pt>
                <c:pt idx="1">
                  <c:v>45.147785516300004</c:v>
                </c:pt>
                <c:pt idx="2">
                  <c:v>55.365024825399999</c:v>
                </c:pt>
                <c:pt idx="3">
                  <c:v>66.800237373199991</c:v>
                </c:pt>
                <c:pt idx="4">
                  <c:v>68.855859953900008</c:v>
                </c:pt>
                <c:pt idx="5">
                  <c:v>80.9148873356</c:v>
                </c:pt>
                <c:pt idx="6">
                  <c:v>87.008511795300009</c:v>
                </c:pt>
                <c:pt idx="7">
                  <c:v>92.573693744799996</c:v>
                </c:pt>
                <c:pt idx="8">
                  <c:v>105.57801464120001</c:v>
                </c:pt>
                <c:pt idx="9">
                  <c:v>117.95461088430001</c:v>
                </c:pt>
                <c:pt idx="10">
                  <c:v>136.79619615409999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67ED-151C-1BEA-E625-377356123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EA8DB-271C-D8E3-410B-B5C1AF6FC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D82A4-C726-5C54-9E93-4C5D3424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D5AC9-ACAC-3E33-CE2B-2327EA03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6CA09-06D6-3951-3F7E-B786E094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27292-E958-10E9-0A1B-446B84DF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5456D6-CED6-99C4-4E42-7987866E7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6BB66-65C3-C59E-0D51-2CA155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F4608-B46A-0CA2-97CE-CB2C8DF5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AAE22-C287-B74C-E000-AB2F082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0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8062CC-2186-1BD9-8BCF-7DD1DD6C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C0E6E-B777-0592-0BA8-A81B6D91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5A7EE-D417-47F0-9AB4-3C6AF2A7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02B50-A3A1-3FC6-32E1-265FD10D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80F63-C32D-1A69-46CC-D78ED1CD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2CA7-DCB1-2C64-7E75-6B8BE93E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7778A-B1BB-7E52-4C21-B76129FD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202A6-1730-EFF1-0EBC-9271E96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F95AA-27CC-7F17-365A-CA1C51CB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E12F0-C2ED-DD3B-6BC2-57484607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8E7DD-5890-BDD0-8A3E-252BAFF5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522BA-5C0F-37A4-721D-C24AD7CE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4F008-62F5-2EF5-7033-0701EBA8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7DB92-14C6-07EE-5930-8B621047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3855-6CC4-25A7-EAD9-D68897FB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A7F2-93A6-BE67-11D9-34129D89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DEE21-9E03-0274-57A5-A8131C6F1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0DA0F-45C5-F36F-3B76-29D2612A4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C3CC1-F19C-FD87-8FE8-F3DE508B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498BA-538C-A3C4-385A-E0F89C4F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062C1-E49A-1C63-81BE-C0876E93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0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9C3D7-92B6-D653-6FBE-EA1FA9CB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18142-8662-4B02-0728-0316D2AB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3F784-F2D0-C052-DE91-89DF7632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D6747A-91C7-D10B-B81C-BCBF84DB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7C1EB4-D57E-CE2C-92C7-CD276568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12E5D6-9FF3-1C55-E602-375FACDE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E8DC4-E6AC-9556-399A-F729A71A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2CE4B7-2B11-5874-0693-57DB56C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2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A8EE-536B-09A2-7816-9C8C9268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531FD-3BC1-727E-068F-D5BD4EF8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DEC192-1AF5-4F68-2E57-CEC9B232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3C6A8-6275-B03A-7016-026FF16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55CCFF-859D-CB8F-04D9-68A7DFF9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EA2D8-7F8E-B742-005F-EFF1CF06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B4CF0-857F-361D-711C-FD41414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2832-6420-7359-0EB1-6B1263A7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A9EDD-8927-EE56-9F29-314AC0B9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A9BED-012B-67A1-155F-9748B370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9A86E-CE53-9ED3-3718-E2184DBF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6A680-35CD-3E12-2C82-07445E80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AEA70-CCC0-625A-153A-A22D0B1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2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78E4C-C615-215C-7556-55B02334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5F38C6-D943-F158-6393-1D2E102E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A52F9-576B-A650-1F29-8078B718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BC819-4E8E-FD31-6F9A-04BB3EA6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A213E-4AAB-5455-7086-232D60BC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6A0BD-38D2-DB5F-51D5-E4A9242A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7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276BF-ADFD-57E8-F3F7-5FD120A4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53B7A-8B00-EB63-6F19-4B4F6E2D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97131-7B74-697F-B7F2-21EC021F0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1996-3473-4B90-97F8-63F65D2C44E5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D65D2-7783-2EC7-2F86-AA2D0A081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B2D1B-3340-AD2C-774A-801607504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79485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2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2783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4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335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186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5CF5959-75A8-6F4D-B381-7D8950AC8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62642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43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9946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C4AD40E-40B1-844C-89C6-07B9BEA65A8C}"/>
              </a:ext>
            </a:extLst>
          </p:cNvPr>
          <p:cNvSpPr txBox="1"/>
          <p:nvPr/>
        </p:nvSpPr>
        <p:spPr>
          <a:xfrm>
            <a:off x="5380463" y="6138333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老师课件筹资有问题</a:t>
            </a:r>
          </a:p>
        </p:txBody>
      </p:sp>
    </p:spTree>
    <p:extLst>
      <p:ext uri="{BB962C8B-B14F-4D97-AF65-F5344CB8AC3E}">
        <p14:creationId xmlns:p14="http://schemas.microsoft.com/office/powerpoint/2010/main" val="14252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3CE688-EE9E-0447-BE8F-95696E50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2044700"/>
            <a:ext cx="7747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1103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6DC0BC8-2EBD-4E44-9435-B199BD7E90E9}"/>
              </a:ext>
            </a:extLst>
          </p:cNvPr>
          <p:cNvSpPr txBox="1"/>
          <p:nvPr/>
        </p:nvSpPr>
        <p:spPr>
          <a:xfrm>
            <a:off x="5932449" y="6278137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老师的数据错误，需要用表格在证明其他的课程是对的就行</a:t>
            </a:r>
          </a:p>
        </p:txBody>
      </p:sp>
    </p:spTree>
    <p:extLst>
      <p:ext uri="{BB962C8B-B14F-4D97-AF65-F5344CB8AC3E}">
        <p14:creationId xmlns:p14="http://schemas.microsoft.com/office/powerpoint/2010/main" val="27518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8144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4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8828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342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9303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16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112</Words>
  <Application>Microsoft Macintosh PowerPoint</Application>
  <PresentationFormat>宽屏</PresentationFormat>
  <Paragraphs>19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7144</dc:creator>
  <cp:lastModifiedBy>7144</cp:lastModifiedBy>
  <cp:revision>30</cp:revision>
  <dcterms:created xsi:type="dcterms:W3CDTF">2022-08-10T13:56:09Z</dcterms:created>
  <dcterms:modified xsi:type="dcterms:W3CDTF">2022-08-20T15:33:41Z</dcterms:modified>
</cp:coreProperties>
</file>