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57" r:id="rId5"/>
    <p:sldId id="258" r:id="rId6"/>
    <p:sldId id="261" r:id="rId7"/>
    <p:sldId id="262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88" autoAdjust="0"/>
    <p:restoredTop sz="94660"/>
  </p:normalViewPr>
  <p:slideViewPr>
    <p:cSldViewPr snapToGrid="0">
      <p:cViewPr varScale="1">
        <p:scale>
          <a:sx n="214" d="100"/>
          <a:sy n="214" d="100"/>
        </p:scale>
        <p:origin x="1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黄山旅游营业收入与经营活动</a:t>
            </a:r>
            <a:r>
              <a:rPr lang="zh-CN" altLang="zh-CN" sz="1862" b="0" i="0" u="none" strike="noStrike" baseline="0" dirty="0">
                <a:effectLst/>
              </a:rPr>
              <a:t>现金</a:t>
            </a:r>
            <a:r>
              <a:rPr lang="zh-CN" altLang="en-US" dirty="0"/>
              <a:t>流入图（亿元）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营业收入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79-7547-BB57-346BA844B16C}"/>
                </c:ext>
              </c:extLst>
            </c:dLbl>
            <c:dLbl>
              <c:idx val="1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1"/>
                <c:pt idx="0">
                  <c:v>2008年</c:v>
                </c:pt>
                <c:pt idx="1">
                  <c:v>2009年</c:v>
                </c:pt>
                <c:pt idx="2">
                  <c:v>2010年</c:v>
                </c:pt>
                <c:pt idx="3">
                  <c:v>2011年</c:v>
                </c:pt>
                <c:pt idx="4">
                  <c:v>2012年</c:v>
                </c:pt>
                <c:pt idx="5">
                  <c:v>2013年</c:v>
                </c:pt>
                <c:pt idx="6">
                  <c:v>2014年</c:v>
                </c:pt>
                <c:pt idx="7">
                  <c:v>2015年</c:v>
                </c:pt>
                <c:pt idx="8">
                  <c:v>2016年</c:v>
                </c:pt>
                <c:pt idx="9">
                  <c:v>2017年</c:v>
                </c:pt>
                <c:pt idx="10">
                  <c:v>2018年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1"/>
                <c:pt idx="0">
                  <c:v>11.18</c:v>
                </c:pt>
                <c:pt idx="1">
                  <c:v>11.27</c:v>
                </c:pt>
                <c:pt idx="2">
                  <c:v>14.44</c:v>
                </c:pt>
                <c:pt idx="3">
                  <c:v>16.010000000000002</c:v>
                </c:pt>
                <c:pt idx="4">
                  <c:v>18.41</c:v>
                </c:pt>
                <c:pt idx="5">
                  <c:v>12.94</c:v>
                </c:pt>
                <c:pt idx="6">
                  <c:v>14.89</c:v>
                </c:pt>
                <c:pt idx="7">
                  <c:v>16.64</c:v>
                </c:pt>
                <c:pt idx="8">
                  <c:v>16.690000000000001</c:v>
                </c:pt>
                <c:pt idx="9">
                  <c:v>17.829999999999998</c:v>
                </c:pt>
                <c:pt idx="10">
                  <c:v>16.2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经营活动现金流入（销售商品、提供劳务）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3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379-7547-BB57-346BA844B16C}"/>
              </c:ext>
            </c:extLst>
          </c:dPt>
          <c:dLbls>
            <c:dLbl>
              <c:idx val="0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79-7547-BB57-346BA844B16C}"/>
                </c:ext>
              </c:extLst>
            </c:dLbl>
            <c:dLbl>
              <c:idx val="1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1"/>
                <c:pt idx="0">
                  <c:v>2008年</c:v>
                </c:pt>
                <c:pt idx="1">
                  <c:v>2009年</c:v>
                </c:pt>
                <c:pt idx="2">
                  <c:v>2010年</c:v>
                </c:pt>
                <c:pt idx="3">
                  <c:v>2011年</c:v>
                </c:pt>
                <c:pt idx="4">
                  <c:v>2012年</c:v>
                </c:pt>
                <c:pt idx="5">
                  <c:v>2013年</c:v>
                </c:pt>
                <c:pt idx="6">
                  <c:v>2014年</c:v>
                </c:pt>
                <c:pt idx="7">
                  <c:v>2015年</c:v>
                </c:pt>
                <c:pt idx="8">
                  <c:v>2016年</c:v>
                </c:pt>
                <c:pt idx="9">
                  <c:v>2017年</c:v>
                </c:pt>
                <c:pt idx="10">
                  <c:v>2018年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1"/>
                <c:pt idx="0">
                  <c:v>11.38</c:v>
                </c:pt>
                <c:pt idx="1">
                  <c:v>11.45</c:v>
                </c:pt>
                <c:pt idx="2">
                  <c:v>14.71</c:v>
                </c:pt>
                <c:pt idx="3">
                  <c:v>16.72</c:v>
                </c:pt>
                <c:pt idx="4">
                  <c:v>17.07</c:v>
                </c:pt>
                <c:pt idx="5">
                  <c:v>13.02</c:v>
                </c:pt>
                <c:pt idx="6">
                  <c:v>14.98</c:v>
                </c:pt>
                <c:pt idx="7">
                  <c:v>16.45</c:v>
                </c:pt>
                <c:pt idx="8">
                  <c:v>18.55</c:v>
                </c:pt>
                <c:pt idx="9">
                  <c:v>19.100000000000001</c:v>
                </c:pt>
                <c:pt idx="10">
                  <c:v>17.03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黄山旅游</a:t>
            </a:r>
            <a:r>
              <a:rPr lang="zh-CN" altLang="en-US" dirty="0"/>
              <a:t>净利润现金净流对比分析（单位：亿元）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净利润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9B-1648-9DA8-95B6FAF5AEFC}"/>
                </c:ext>
              </c:extLst>
            </c:dLbl>
            <c:dLbl>
              <c:idx val="4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2008年</c:v>
                </c:pt>
                <c:pt idx="1">
                  <c:v>2009年</c:v>
                </c:pt>
                <c:pt idx="2">
                  <c:v>2010年</c:v>
                </c:pt>
                <c:pt idx="3">
                  <c:v>2011年</c:v>
                </c:pt>
                <c:pt idx="4">
                  <c:v>2012年</c:v>
                </c:pt>
                <c:pt idx="5">
                  <c:v>2013年</c:v>
                </c:pt>
                <c:pt idx="6">
                  <c:v>2014年</c:v>
                </c:pt>
                <c:pt idx="7">
                  <c:v>2015年</c:v>
                </c:pt>
                <c:pt idx="8">
                  <c:v>2016年</c:v>
                </c:pt>
                <c:pt idx="9">
                  <c:v>2017年</c:v>
                </c:pt>
                <c:pt idx="10">
                  <c:v>2018年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2.04</c:v>
                </c:pt>
                <c:pt idx="1">
                  <c:v>1.7</c:v>
                </c:pt>
                <c:pt idx="2">
                  <c:v>2.44</c:v>
                </c:pt>
                <c:pt idx="3">
                  <c:v>2.7</c:v>
                </c:pt>
                <c:pt idx="4">
                  <c:v>2.6</c:v>
                </c:pt>
                <c:pt idx="5">
                  <c:v>1.61</c:v>
                </c:pt>
                <c:pt idx="6">
                  <c:v>2.21</c:v>
                </c:pt>
                <c:pt idx="7">
                  <c:v>3.12</c:v>
                </c:pt>
                <c:pt idx="8">
                  <c:v>3.75</c:v>
                </c:pt>
                <c:pt idx="9">
                  <c:v>4.38</c:v>
                </c:pt>
                <c:pt idx="10">
                  <c:v>6.05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经营活动产生的现金流量净额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89B-1648-9DA8-95B6FAF5AEFC}"/>
              </c:ext>
            </c:extLst>
          </c:dPt>
          <c:dLbls>
            <c:dLbl>
              <c:idx val="3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9B-1648-9DA8-95B6FAF5AEFC}"/>
                </c:ext>
              </c:extLst>
            </c:dLbl>
            <c:dLbl>
              <c:idx val="4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2008年</c:v>
                </c:pt>
                <c:pt idx="1">
                  <c:v>2009年</c:v>
                </c:pt>
                <c:pt idx="2">
                  <c:v>2010年</c:v>
                </c:pt>
                <c:pt idx="3">
                  <c:v>2011年</c:v>
                </c:pt>
                <c:pt idx="4">
                  <c:v>2012年</c:v>
                </c:pt>
                <c:pt idx="5">
                  <c:v>2013年</c:v>
                </c:pt>
                <c:pt idx="6">
                  <c:v>2014年</c:v>
                </c:pt>
                <c:pt idx="7">
                  <c:v>2015年</c:v>
                </c:pt>
                <c:pt idx="8">
                  <c:v>2016年</c:v>
                </c:pt>
                <c:pt idx="9">
                  <c:v>2017年</c:v>
                </c:pt>
                <c:pt idx="10">
                  <c:v>2018年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2.0699999999999998</c:v>
                </c:pt>
                <c:pt idx="1">
                  <c:v>0.36</c:v>
                </c:pt>
                <c:pt idx="2">
                  <c:v>2.5499999999999998</c:v>
                </c:pt>
                <c:pt idx="3">
                  <c:v>2.77</c:v>
                </c:pt>
                <c:pt idx="4">
                  <c:v>3.61</c:v>
                </c:pt>
                <c:pt idx="5">
                  <c:v>2.4</c:v>
                </c:pt>
                <c:pt idx="6">
                  <c:v>4.09</c:v>
                </c:pt>
                <c:pt idx="7">
                  <c:v>6.35</c:v>
                </c:pt>
                <c:pt idx="8">
                  <c:v>4.8600000000000003</c:v>
                </c:pt>
                <c:pt idx="9">
                  <c:v>6.11</c:v>
                </c:pt>
                <c:pt idx="10">
                  <c:v>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黄山旅游历年主营业务收入情况（亿元）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酒店业务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5.2</c:v>
                </c:pt>
                <c:pt idx="1">
                  <c:v>5.9</c:v>
                </c:pt>
                <c:pt idx="2">
                  <c:v>6.27</c:v>
                </c:pt>
                <c:pt idx="3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C-B64F-B685-8F6F78230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索道及缆车 业务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3.6</c:v>
                </c:pt>
                <c:pt idx="1">
                  <c:v>4.7</c:v>
                </c:pt>
                <c:pt idx="2">
                  <c:v>4.9000000000000004</c:v>
                </c:pt>
                <c:pt idx="3">
                  <c:v>4.95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C-B64F-B685-8F6F78230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园林开发业务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2.78</c:v>
                </c:pt>
                <c:pt idx="1">
                  <c:v>2.33</c:v>
                </c:pt>
                <c:pt idx="2">
                  <c:v>2.3199999999999998</c:v>
                </c:pt>
                <c:pt idx="3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C-B64F-B685-8F6F78230B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旅游服务业务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3.7</c:v>
                </c:pt>
                <c:pt idx="1">
                  <c:v>4.07</c:v>
                </c:pt>
                <c:pt idx="2">
                  <c:v>3.97</c:v>
                </c:pt>
                <c:pt idx="3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C-B64F-B685-8F6F78230B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商品房业务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1.36</c:v>
                </c:pt>
                <c:pt idx="1">
                  <c:v>0.67</c:v>
                </c:pt>
                <c:pt idx="2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9C-2C47-8A3A-130FCE370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166895"/>
        <c:axId val="1333168543"/>
      </c:barChart>
      <c:catAx>
        <c:axId val="133316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8543"/>
        <c:crosses val="autoZero"/>
        <c:auto val="1"/>
        <c:lblAlgn val="ctr"/>
        <c:lblOffset val="100"/>
        <c:noMultiLvlLbl val="0"/>
      </c:catAx>
      <c:valAx>
        <c:axId val="133316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黄山旅游</a:t>
            </a:r>
            <a:r>
              <a:rPr lang="zh-CN" altLang="en-US" dirty="0"/>
              <a:t>历年现金流情况（单位：亿元）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经营净额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qian!$B$2:$B$7</c:f>
              <c:numCache>
                <c:formatCode>General</c:formatCode>
                <c:ptCount val="6"/>
                <c:pt idx="0">
                  <c:v>2.4</c:v>
                </c:pt>
                <c:pt idx="1">
                  <c:v>4.09</c:v>
                </c:pt>
                <c:pt idx="2">
                  <c:v>6.35</c:v>
                </c:pt>
                <c:pt idx="3">
                  <c:v>4.8600000000000003</c:v>
                </c:pt>
                <c:pt idx="4">
                  <c:v>6.11</c:v>
                </c:pt>
                <c:pt idx="5">
                  <c:v>4.57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筹资净额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qian!$C$2:$C$7</c:f>
              <c:numCache>
                <c:formatCode>General</c:formatCode>
                <c:ptCount val="6"/>
                <c:pt idx="0">
                  <c:v>-0.79</c:v>
                </c:pt>
                <c:pt idx="1">
                  <c:v>-2.2599999999999998</c:v>
                </c:pt>
                <c:pt idx="2">
                  <c:v>2.04</c:v>
                </c:pt>
                <c:pt idx="3">
                  <c:v>-4.18</c:v>
                </c:pt>
                <c:pt idx="4">
                  <c:v>-1.63</c:v>
                </c:pt>
                <c:pt idx="5">
                  <c:v>-3.47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投资净额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qian!$D$2:$D$7</c:f>
              <c:numCache>
                <c:formatCode>General</c:formatCode>
                <c:ptCount val="6"/>
                <c:pt idx="0">
                  <c:v>-1.75</c:v>
                </c:pt>
                <c:pt idx="1">
                  <c:v>-2.06</c:v>
                </c:pt>
                <c:pt idx="2">
                  <c:v>-4.17</c:v>
                </c:pt>
                <c:pt idx="3">
                  <c:v>2.46</c:v>
                </c:pt>
                <c:pt idx="4">
                  <c:v>-8.1999999999999993</c:v>
                </c:pt>
                <c:pt idx="5">
                  <c:v>10.15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黄山旅游</a:t>
            </a:r>
            <a:r>
              <a:rPr lang="zh-CN" altLang="en-US" dirty="0"/>
              <a:t>历年收入成本构成（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营业成本 %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qian!$B$2:$B$5</c:f>
              <c:numCache>
                <c:formatCode>General</c:formatCode>
                <c:ptCount val="4"/>
                <c:pt idx="0">
                  <c:v>50.12</c:v>
                </c:pt>
                <c:pt idx="1">
                  <c:v>49.47</c:v>
                </c:pt>
                <c:pt idx="2">
                  <c:v>49.36</c:v>
                </c:pt>
                <c:pt idx="3">
                  <c:v>45.86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营业税金及附加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qian!$C$2:$C$5</c:f>
              <c:numCache>
                <c:formatCode>General</c:formatCode>
                <c:ptCount val="4"/>
                <c:pt idx="0">
                  <c:v>4.8899999999999997</c:v>
                </c:pt>
                <c:pt idx="1">
                  <c:v>2.46</c:v>
                </c:pt>
                <c:pt idx="2">
                  <c:v>1.99</c:v>
                </c:pt>
                <c:pt idx="3">
                  <c:v>1.68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销售费用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qian!$D$2:$D$5</c:f>
              <c:numCache>
                <c:formatCode>General</c:formatCode>
                <c:ptCount val="4"/>
                <c:pt idx="0">
                  <c:v>1.31</c:v>
                </c:pt>
                <c:pt idx="1">
                  <c:v>1.1599999999999999</c:v>
                </c:pt>
                <c:pt idx="2">
                  <c:v>1.54</c:v>
                </c:pt>
                <c:pt idx="3">
                  <c:v>6.72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ser>
          <c:idx val="3"/>
          <c:order val="3"/>
          <c:tx>
            <c:strRef>
              <c:f>qian!$E$1</c:f>
              <c:strCache>
                <c:ptCount val="1"/>
                <c:pt idx="0">
                  <c:v>管理费用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qian!$E$2:$E$5</c:f>
              <c:numCache>
                <c:formatCode>General</c:formatCode>
                <c:ptCount val="4"/>
                <c:pt idx="0">
                  <c:v>16.63</c:v>
                </c:pt>
                <c:pt idx="1">
                  <c:v>17.149999999999999</c:v>
                </c:pt>
                <c:pt idx="2">
                  <c:v>17.36</c:v>
                </c:pt>
                <c:pt idx="3">
                  <c:v>16.2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C-EC47-95A5-929628953FCC}"/>
            </c:ext>
          </c:extLst>
        </c:ser>
        <c:ser>
          <c:idx val="4"/>
          <c:order val="4"/>
          <c:tx>
            <c:strRef>
              <c:f>qian!$F$1</c:f>
              <c:strCache>
                <c:ptCount val="1"/>
                <c:pt idx="0">
                  <c:v>研发费用 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qian!$F$2:$F$5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C-EC47-95A5-929628953FCC}"/>
            </c:ext>
          </c:extLst>
        </c:ser>
        <c:ser>
          <c:idx val="5"/>
          <c:order val="5"/>
          <c:tx>
            <c:strRef>
              <c:f>qian!$G$1</c:f>
              <c:strCache>
                <c:ptCount val="1"/>
                <c:pt idx="0">
                  <c:v>经营活动产生利润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qian!$A$2:$A$5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qian!$G$2:$G$5</c:f>
              <c:numCache>
                <c:formatCode>_(* #,##0.00_);_(* \(#,##0.00\);_(* "-"??_);_(@_)</c:formatCode>
                <c:ptCount val="4"/>
                <c:pt idx="0">
                  <c:v>27.03</c:v>
                </c:pt>
                <c:pt idx="1">
                  <c:v>29.73</c:v>
                </c:pt>
                <c:pt idx="2">
                  <c:v>29.73</c:v>
                </c:pt>
                <c:pt idx="3">
                  <c:v>29.52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F0-9E42-9D51-F929367A7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62" b="0" i="0" u="none" strike="noStrike" baseline="0" dirty="0">
                <a:effectLst/>
              </a:rPr>
              <a:t>立讯精密</a:t>
            </a:r>
            <a:r>
              <a:rPr lang="zh-CN" altLang="en-US" dirty="0"/>
              <a:t>历年毛利率（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销售毛利率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49.87</c:v>
                </c:pt>
                <c:pt idx="1">
                  <c:v>50.52</c:v>
                </c:pt>
                <c:pt idx="2">
                  <c:v>50.63</c:v>
                </c:pt>
                <c:pt idx="3">
                  <c:v>54.13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黄山旅游</a:t>
            </a:r>
            <a:r>
              <a:rPr lang="zh-CN" altLang="en-US" dirty="0"/>
              <a:t>历年主要资产周转率（单位：次）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总资产周转率（亿元）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0.44</c:v>
                </c:pt>
                <c:pt idx="1">
                  <c:v>0.36</c:v>
                </c:pt>
                <c:pt idx="2">
                  <c:v>0.35</c:v>
                </c:pt>
                <c:pt idx="3">
                  <c:v>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应收账款周转率（亿元）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35.15</c:v>
                </c:pt>
                <c:pt idx="1">
                  <c:v>36.380000000000003</c:v>
                </c:pt>
                <c:pt idx="2">
                  <c:v>35.07</c:v>
                </c:pt>
                <c:pt idx="3">
                  <c:v>26.99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6-D049-97FE-80AAF5819D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存货周转率（亿元）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1.03</c:v>
                </c:pt>
                <c:pt idx="1">
                  <c:v>1.06</c:v>
                </c:pt>
                <c:pt idx="2">
                  <c:v>2.1800000000000002</c:v>
                </c:pt>
                <c:pt idx="3">
                  <c:v>30.95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56-D049-97FE-80AAF5819D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固定资产周转率（亿元）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0.88</c:v>
                </c:pt>
                <c:pt idx="1">
                  <c:v>0.91</c:v>
                </c:pt>
                <c:pt idx="2">
                  <c:v>1.03</c:v>
                </c:pt>
                <c:pt idx="3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9C-A245-85EE-30AB162EA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黄山旅游</a:t>
            </a:r>
            <a:r>
              <a:rPr lang="zh-CN" altLang="en-US" dirty="0"/>
              <a:t>历年资产堆积图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2.86</c:v>
                </c:pt>
                <c:pt idx="1">
                  <c:v>1.91</c:v>
                </c:pt>
                <c:pt idx="2">
                  <c:v>3.53</c:v>
                </c:pt>
                <c:pt idx="3">
                  <c:v>2.54</c:v>
                </c:pt>
                <c:pt idx="4">
                  <c:v>3.32</c:v>
                </c:pt>
                <c:pt idx="5">
                  <c:v>3.17</c:v>
                </c:pt>
                <c:pt idx="6">
                  <c:v>2.94</c:v>
                </c:pt>
                <c:pt idx="7">
                  <c:v>7.16</c:v>
                </c:pt>
                <c:pt idx="8">
                  <c:v>10.31</c:v>
                </c:pt>
                <c:pt idx="9">
                  <c:v>6.59</c:v>
                </c:pt>
                <c:pt idx="10">
                  <c:v>17.850000000000001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存货（亿元）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2.77</c:v>
                </c:pt>
                <c:pt idx="1">
                  <c:v>4.18</c:v>
                </c:pt>
                <c:pt idx="2">
                  <c:v>5.38</c:v>
                </c:pt>
                <c:pt idx="3">
                  <c:v>8.39</c:v>
                </c:pt>
                <c:pt idx="4">
                  <c:v>8.41</c:v>
                </c:pt>
                <c:pt idx="5">
                  <c:v>8.59</c:v>
                </c:pt>
                <c:pt idx="6">
                  <c:v>8.3800000000000008</c:v>
                </c:pt>
                <c:pt idx="7">
                  <c:v>7.7</c:v>
                </c:pt>
                <c:pt idx="8">
                  <c:v>7.84</c:v>
                </c:pt>
                <c:pt idx="9">
                  <c:v>0.22</c:v>
                </c:pt>
                <c:pt idx="1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应收票据及应收账款（亿元）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0.39</c:v>
                </c:pt>
                <c:pt idx="1">
                  <c:v>0.47</c:v>
                </c:pt>
                <c:pt idx="2">
                  <c:v>0.42</c:v>
                </c:pt>
                <c:pt idx="3">
                  <c:v>0.48</c:v>
                </c:pt>
                <c:pt idx="4">
                  <c:v>0.55000000000000004</c:v>
                </c:pt>
                <c:pt idx="5">
                  <c:v>0.38</c:v>
                </c:pt>
                <c:pt idx="6">
                  <c:v>0.42</c:v>
                </c:pt>
                <c:pt idx="7">
                  <c:v>0.52</c:v>
                </c:pt>
                <c:pt idx="8">
                  <c:v>0.39</c:v>
                </c:pt>
                <c:pt idx="9">
                  <c:v>0.62</c:v>
                </c:pt>
                <c:pt idx="10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8-4E45-8FCD-3DCC286E09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固定资产（亿元）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9.0500000000000007</c:v>
                </c:pt>
                <c:pt idx="1">
                  <c:v>9.25</c:v>
                </c:pt>
                <c:pt idx="2">
                  <c:v>9.4700000000000006</c:v>
                </c:pt>
                <c:pt idx="3">
                  <c:v>9.18</c:v>
                </c:pt>
                <c:pt idx="4">
                  <c:v>17.489999999999998</c:v>
                </c:pt>
                <c:pt idx="5">
                  <c:v>18.489999999999998</c:v>
                </c:pt>
                <c:pt idx="6">
                  <c:v>18.63</c:v>
                </c:pt>
                <c:pt idx="7">
                  <c:v>18.850000000000001</c:v>
                </c:pt>
                <c:pt idx="8">
                  <c:v>17.54</c:v>
                </c:pt>
                <c:pt idx="9">
                  <c:v>16.89</c:v>
                </c:pt>
                <c:pt idx="10">
                  <c:v>16.43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08-4E45-8FCD-3DCC286E09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在建工程（亿元）</c:v>
                </c:pt>
              </c:strCache>
            </c:strRef>
          </c:tx>
          <c:spPr>
            <a:solidFill>
              <a:schemeClr val="accent6"/>
            </a:solidFill>
            <a:ln w="25400">
              <a:noFill/>
            </a:ln>
            <a:effectLst/>
          </c:spPr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0.21</c:v>
                </c:pt>
                <c:pt idx="1">
                  <c:v>0.52</c:v>
                </c:pt>
                <c:pt idx="2">
                  <c:v>1.98</c:v>
                </c:pt>
                <c:pt idx="3">
                  <c:v>6.15</c:v>
                </c:pt>
                <c:pt idx="4">
                  <c:v>1.32</c:v>
                </c:pt>
                <c:pt idx="5">
                  <c:v>0.19</c:v>
                </c:pt>
                <c:pt idx="6">
                  <c:v>1.18</c:v>
                </c:pt>
                <c:pt idx="7">
                  <c:v>0.06</c:v>
                </c:pt>
                <c:pt idx="8">
                  <c:v>0.11</c:v>
                </c:pt>
                <c:pt idx="9">
                  <c:v>0.24</c:v>
                </c:pt>
                <c:pt idx="1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08-4E45-8FCD-3DCC286E0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黄山旅游</a:t>
            </a:r>
            <a:r>
              <a:rPr lang="zh-CN" altLang="en-US" dirty="0"/>
              <a:t>历年负债堆积图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应付票据及应付账款（亿元）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0.28999999999999998</c:v>
                </c:pt>
                <c:pt idx="1">
                  <c:v>0.43</c:v>
                </c:pt>
                <c:pt idx="2">
                  <c:v>0.77</c:v>
                </c:pt>
                <c:pt idx="3">
                  <c:v>0.95</c:v>
                </c:pt>
                <c:pt idx="4">
                  <c:v>2.0699999999999998</c:v>
                </c:pt>
                <c:pt idx="5">
                  <c:v>1.66</c:v>
                </c:pt>
                <c:pt idx="6">
                  <c:v>2.4</c:v>
                </c:pt>
                <c:pt idx="7">
                  <c:v>1.85</c:v>
                </c:pt>
                <c:pt idx="8">
                  <c:v>1.32</c:v>
                </c:pt>
                <c:pt idx="9">
                  <c:v>0.99</c:v>
                </c:pt>
                <c:pt idx="10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其他应付款（亿元）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2.15</c:v>
                </c:pt>
                <c:pt idx="1">
                  <c:v>1.92</c:v>
                </c:pt>
                <c:pt idx="2">
                  <c:v>2.64</c:v>
                </c:pt>
                <c:pt idx="3">
                  <c:v>3.08</c:v>
                </c:pt>
                <c:pt idx="4">
                  <c:v>2.87</c:v>
                </c:pt>
                <c:pt idx="5">
                  <c:v>2.48</c:v>
                </c:pt>
                <c:pt idx="6">
                  <c:v>2.1800000000000002</c:v>
                </c:pt>
                <c:pt idx="7">
                  <c:v>2.73</c:v>
                </c:pt>
                <c:pt idx="8">
                  <c:v>1.36</c:v>
                </c:pt>
                <c:pt idx="9">
                  <c:v>1.17</c:v>
                </c:pt>
                <c:pt idx="10">
                  <c:v>1.06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67ED-151C-1BEA-E625-377356123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EA8DB-271C-D8E3-410B-B5C1AF6F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D82A4-C726-5C54-9E93-4C5D3424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5AC9-ACAC-3E33-CE2B-2327EA03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6CA09-06D6-3951-3F7E-B786E094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7292-E958-10E9-0A1B-446B84DF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456D6-CED6-99C4-4E42-7987866E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6BB66-65C3-C59E-0D51-2CA155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F4608-B46A-0CA2-97CE-CB2C8DF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AAE22-C287-B74C-E000-AB2F082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062CC-2186-1BD9-8BCF-7DD1DD6C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C0E6E-B777-0592-0BA8-A81B6D91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5A7EE-D417-47F0-9AB4-3C6AF2A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02B50-A3A1-3FC6-32E1-265FD10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0F63-C32D-1A69-46CC-D78ED1CD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2CA7-DCB1-2C64-7E75-6B8BE93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7778A-B1BB-7E52-4C21-B76129FD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202A6-1730-EFF1-0EBC-9271E96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95AA-27CC-7F17-365A-CA1C51C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12F0-C2ED-DD3B-6BC2-5748460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8E7DD-5890-BDD0-8A3E-252BAFF5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522BA-5C0F-37A4-721D-C24AD7CE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4F008-62F5-2EF5-7033-0701EBA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7DB92-14C6-07EE-5930-8B621047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3855-6CC4-25A7-EAD9-D68897F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7F2-93A6-BE67-11D9-34129D89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EE21-9E03-0274-57A5-A8131C6F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0DA0F-45C5-F36F-3B76-29D2612A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C3CC1-F19C-FD87-8FE8-F3DE508B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498BA-538C-A3C4-385A-E0F89C4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62C1-E49A-1C63-81BE-C0876E93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C3D7-92B6-D653-6FBE-EA1FA9CB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18142-8662-4B02-0728-0316D2AB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3F784-F2D0-C052-DE91-89DF7632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D6747A-91C7-D10B-B81C-BCBF84DB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C1EB4-D57E-CE2C-92C7-CD276568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12E5D6-9FF3-1C55-E602-375FACD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E8DC4-E6AC-9556-399A-F729A71A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CE4B7-2B11-5874-0693-57DB56C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A8EE-536B-09A2-7816-9C8C9268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531FD-3BC1-727E-068F-D5BD4EF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EC192-1AF5-4F68-2E57-CEC9B232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3C6A8-6275-B03A-7016-026FF16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55CCFF-859D-CB8F-04D9-68A7DFF9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EA2D8-7F8E-B742-005F-EFF1CF06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B4CF0-857F-361D-711C-FD41414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2832-6420-7359-0EB1-6B1263A7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9EDD-8927-EE56-9F29-314AC0B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9BED-012B-67A1-155F-9748B370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9A86E-CE53-9ED3-3718-E2184DB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A680-35CD-3E12-2C82-07445E80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AEA70-CCC0-625A-153A-A22D0B1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78E4C-C615-215C-7556-55B02334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5F38C6-D943-F158-6393-1D2E102E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A52F9-576B-A650-1F29-8078B718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BC819-4E8E-FD31-6F9A-04BB3EA6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A213E-4AAB-5455-7086-232D60BC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A0BD-38D2-DB5F-51D5-E4A9242A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276BF-ADFD-57E8-F3F7-5FD120A4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3B7A-8B00-EB63-6F19-4B4F6E2D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97131-7B74-697F-B7F2-21EC021F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1996-3473-4B90-97F8-63F65D2C44E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65D2-7783-2EC7-2F86-AA2D0A08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B2D1B-3340-AD2C-774A-80160750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9169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2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3896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4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2295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3F1B5691-EE7F-7544-8DAA-6B95904B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" y="0"/>
            <a:ext cx="3994130" cy="400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6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5CF5959-75A8-6F4D-B381-7D8950AC8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27739"/>
              </p:ext>
            </p:extLst>
          </p:nvPr>
        </p:nvGraphicFramePr>
        <p:xfrm>
          <a:off x="2032000" y="47028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43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0900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2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5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295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8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7925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4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0092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42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9115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16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97</Words>
  <Application>Microsoft Macintosh PowerPoint</Application>
  <PresentationFormat>宽屏</PresentationFormat>
  <Paragraphs>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7144</dc:creator>
  <cp:lastModifiedBy>7144</cp:lastModifiedBy>
  <cp:revision>41</cp:revision>
  <dcterms:created xsi:type="dcterms:W3CDTF">2022-08-10T13:56:09Z</dcterms:created>
  <dcterms:modified xsi:type="dcterms:W3CDTF">2022-08-26T15:14:25Z</dcterms:modified>
</cp:coreProperties>
</file>