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67" r:id="rId6"/>
    <p:sldId id="258" r:id="rId7"/>
    <p:sldId id="261" r:id="rId8"/>
    <p:sldId id="262" r:id="rId9"/>
    <p:sldId id="265" r:id="rId10"/>
    <p:sldId id="259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0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上海机场营业收入与经营活动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1"/>
                <c:pt idx="0">
                  <c:v>33.380000000000003</c:v>
                </c:pt>
                <c:pt idx="1">
                  <c:v>41.86</c:v>
                </c:pt>
                <c:pt idx="2">
                  <c:v>46.11</c:v>
                </c:pt>
                <c:pt idx="3">
                  <c:v>47.2</c:v>
                </c:pt>
                <c:pt idx="4">
                  <c:v>52.15</c:v>
                </c:pt>
                <c:pt idx="5">
                  <c:v>57.5</c:v>
                </c:pt>
                <c:pt idx="6">
                  <c:v>62.85</c:v>
                </c:pt>
                <c:pt idx="7">
                  <c:v>69.510000000000005</c:v>
                </c:pt>
                <c:pt idx="8">
                  <c:v>80.62</c:v>
                </c:pt>
                <c:pt idx="9">
                  <c:v>93.13</c:v>
                </c:pt>
                <c:pt idx="10">
                  <c:v>109.44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79-7547-BB57-346BA844B16C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1"/>
                <c:pt idx="0">
                  <c:v>31.89</c:v>
                </c:pt>
                <c:pt idx="1">
                  <c:v>44.16</c:v>
                </c:pt>
                <c:pt idx="2">
                  <c:v>47.64</c:v>
                </c:pt>
                <c:pt idx="3">
                  <c:v>50.97</c:v>
                </c:pt>
                <c:pt idx="4">
                  <c:v>54.24</c:v>
                </c:pt>
                <c:pt idx="5">
                  <c:v>57.97</c:v>
                </c:pt>
                <c:pt idx="6">
                  <c:v>63.94</c:v>
                </c:pt>
                <c:pt idx="7">
                  <c:v>70.09</c:v>
                </c:pt>
                <c:pt idx="8">
                  <c:v>81.99</c:v>
                </c:pt>
                <c:pt idx="9">
                  <c:v>94.91</c:v>
                </c:pt>
                <c:pt idx="10">
                  <c:v>111.12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上海机场历年主营业务收入情况（亿元）</a:t>
            </a:r>
            <a:r>
              <a:rPr lang="en-US" altLang="zh-CN" dirty="0"/>
              <a:t>4-6</a:t>
            </a:r>
            <a:r>
              <a:rPr lang="zh-CN" altLang="en-US" dirty="0"/>
              <a:t>年都有（</a:t>
            </a:r>
            <a:r>
              <a:rPr lang="en-US" altLang="zh-CN" dirty="0"/>
              <a:t>3</a:t>
            </a:r>
            <a:r>
              <a:rPr lang="zh-CN" altLang="en-US" dirty="0"/>
              <a:t>年统计）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抗肿瘤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</c:v>
                </c:pt>
                <c:pt idx="1">
                  <c:v>73</c:v>
                </c:pt>
                <c:pt idx="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麻醉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36</c:v>
                </c:pt>
                <c:pt idx="1">
                  <c:v>46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造影剂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</c:v>
                </c:pt>
                <c:pt idx="1">
                  <c:v>23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26</c:v>
                </c:pt>
                <c:pt idx="1">
                  <c:v>30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上海机场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7.48</c:v>
                </c:pt>
                <c:pt idx="1">
                  <c:v>14.06</c:v>
                </c:pt>
                <c:pt idx="2">
                  <c:v>16.149999999999999</c:v>
                </c:pt>
                <c:pt idx="3">
                  <c:v>17.18</c:v>
                </c:pt>
                <c:pt idx="4">
                  <c:v>20.22</c:v>
                </c:pt>
                <c:pt idx="5">
                  <c:v>22.5</c:v>
                </c:pt>
                <c:pt idx="6">
                  <c:v>26.84</c:v>
                </c:pt>
                <c:pt idx="7">
                  <c:v>29.65</c:v>
                </c:pt>
                <c:pt idx="8">
                  <c:v>38.57</c:v>
                </c:pt>
                <c:pt idx="9">
                  <c:v>44.31</c:v>
                </c:pt>
                <c:pt idx="10">
                  <c:v>52.6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11.84</c:v>
                </c:pt>
                <c:pt idx="1">
                  <c:v>22.47</c:v>
                </c:pt>
                <c:pt idx="2">
                  <c:v>23.21</c:v>
                </c:pt>
                <c:pt idx="3">
                  <c:v>21.82</c:v>
                </c:pt>
                <c:pt idx="4">
                  <c:v>28.48</c:v>
                </c:pt>
                <c:pt idx="5">
                  <c:v>29.8</c:v>
                </c:pt>
                <c:pt idx="6">
                  <c:v>32.07</c:v>
                </c:pt>
                <c:pt idx="7">
                  <c:v>25.74</c:v>
                </c:pt>
                <c:pt idx="8">
                  <c:v>41.14</c:v>
                </c:pt>
                <c:pt idx="9">
                  <c:v>44.67</c:v>
                </c:pt>
                <c:pt idx="10">
                  <c:v>48.85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上海机场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qian!$B$2:$B$7</c:f>
              <c:numCache>
                <c:formatCode>General</c:formatCode>
                <c:ptCount val="6"/>
                <c:pt idx="0">
                  <c:v>29.8</c:v>
                </c:pt>
                <c:pt idx="1">
                  <c:v>32.07</c:v>
                </c:pt>
                <c:pt idx="2">
                  <c:v>25.74</c:v>
                </c:pt>
                <c:pt idx="3">
                  <c:v>41.14</c:v>
                </c:pt>
                <c:pt idx="4">
                  <c:v>44.67</c:v>
                </c:pt>
                <c:pt idx="5">
                  <c:v>48.85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qian!$C$2:$C$7</c:f>
              <c:numCache>
                <c:formatCode>General</c:formatCode>
                <c:ptCount val="6"/>
                <c:pt idx="0">
                  <c:v>-8.02</c:v>
                </c:pt>
                <c:pt idx="1">
                  <c:v>-9.27</c:v>
                </c:pt>
                <c:pt idx="2">
                  <c:v>-11.61</c:v>
                </c:pt>
                <c:pt idx="3">
                  <c:v>-36.26</c:v>
                </c:pt>
                <c:pt idx="4">
                  <c:v>-12.63</c:v>
                </c:pt>
                <c:pt idx="5">
                  <c:v>-14.81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qian!$D$2:$D$7</c:f>
              <c:numCache>
                <c:formatCode>General</c:formatCode>
                <c:ptCount val="6"/>
                <c:pt idx="0">
                  <c:v>1.05</c:v>
                </c:pt>
                <c:pt idx="1">
                  <c:v>-8.26</c:v>
                </c:pt>
                <c:pt idx="2">
                  <c:v>-18.600000000000001</c:v>
                </c:pt>
                <c:pt idx="3">
                  <c:v>-16.89</c:v>
                </c:pt>
                <c:pt idx="4">
                  <c:v>-32.020000000000003</c:v>
                </c:pt>
                <c:pt idx="5">
                  <c:v>-18.09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上海机场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qian!$B$2:$B$5</c:f>
              <c:numCache>
                <c:formatCode>General</c:formatCode>
                <c:ptCount val="4"/>
                <c:pt idx="0">
                  <c:v>54.86</c:v>
                </c:pt>
                <c:pt idx="1">
                  <c:v>50.18</c:v>
                </c:pt>
                <c:pt idx="2">
                  <c:v>48.31</c:v>
                </c:pt>
                <c:pt idx="3">
                  <c:v>48.79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qian!$C$2:$C$5</c:f>
              <c:numCache>
                <c:formatCode>General</c:formatCode>
                <c:ptCount val="4"/>
                <c:pt idx="0">
                  <c:v>0.85</c:v>
                </c:pt>
                <c:pt idx="1">
                  <c:v>0.26</c:v>
                </c:pt>
                <c:pt idx="2">
                  <c:v>0.23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qian!$D$2:$D$5</c:f>
              <c:numCache>
                <c:formatCode>General</c:formatCode>
                <c:ptCount val="4"/>
                <c:pt idx="0">
                  <c:v>0.18</c:v>
                </c:pt>
                <c:pt idx="1">
                  <c:v>0.08</c:v>
                </c:pt>
                <c:pt idx="2">
                  <c:v>0.01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qian!$E$2:$E$5</c:f>
              <c:numCache>
                <c:formatCode>General</c:formatCode>
                <c:ptCount val="4"/>
                <c:pt idx="0">
                  <c:v>3.21</c:v>
                </c:pt>
                <c:pt idx="1">
                  <c:v>2.97</c:v>
                </c:pt>
                <c:pt idx="2">
                  <c:v>2.61</c:v>
                </c:pt>
                <c:pt idx="3">
                  <c:v>2.42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qian!$F$2:$F$5</c:f>
              <c:numCache>
                <c:formatCode>General</c:formatCode>
                <c:ptCount val="4"/>
                <c:pt idx="0">
                  <c:v>40.86</c:v>
                </c:pt>
                <c:pt idx="1">
                  <c:v>46.49</c:v>
                </c:pt>
                <c:pt idx="2">
                  <c:v>48.82</c:v>
                </c:pt>
                <c:pt idx="3">
                  <c:v>48.69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上海机场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45.13</c:v>
                </c:pt>
                <c:pt idx="1">
                  <c:v>49.81</c:v>
                </c:pt>
                <c:pt idx="2">
                  <c:v>51.68</c:v>
                </c:pt>
                <c:pt idx="3">
                  <c:v>51.2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上海机场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0.26</c:v>
                </c:pt>
                <c:pt idx="1">
                  <c:v>0.28999999999999998</c:v>
                </c:pt>
                <c:pt idx="2">
                  <c:v>0.31</c:v>
                </c:pt>
                <c:pt idx="3">
                  <c:v>0.32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应收账款周转率（次）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7.24</c:v>
                </c:pt>
                <c:pt idx="1">
                  <c:v>7.26</c:v>
                </c:pt>
                <c:pt idx="2">
                  <c:v>7.44</c:v>
                </c:pt>
                <c:pt idx="3">
                  <c:v>7.35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固定资产周转率（次）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0.68</c:v>
                </c:pt>
                <c:pt idx="1">
                  <c:v>0.85</c:v>
                </c:pt>
                <c:pt idx="2">
                  <c:v>1.06</c:v>
                </c:pt>
                <c:pt idx="3">
                  <c:v>0.77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上海机场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3.77</c:v>
                </c:pt>
                <c:pt idx="1">
                  <c:v>14.09</c:v>
                </c:pt>
                <c:pt idx="2">
                  <c:v>34.15</c:v>
                </c:pt>
                <c:pt idx="3">
                  <c:v>47.95</c:v>
                </c:pt>
                <c:pt idx="4">
                  <c:v>66.75</c:v>
                </c:pt>
                <c:pt idx="5">
                  <c:v>89.59</c:v>
                </c:pt>
                <c:pt idx="6">
                  <c:v>104.13</c:v>
                </c:pt>
                <c:pt idx="7">
                  <c:v>99.66</c:v>
                </c:pt>
                <c:pt idx="8">
                  <c:v>87.63</c:v>
                </c:pt>
                <c:pt idx="9">
                  <c:v>87.65</c:v>
                </c:pt>
                <c:pt idx="10">
                  <c:v>103.59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0.15</c:v>
                </c:pt>
                <c:pt idx="1">
                  <c:v>0.18</c:v>
                </c:pt>
                <c:pt idx="2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0.19</c:v>
                </c:pt>
                <c:pt idx="6">
                  <c:v>0.19</c:v>
                </c:pt>
                <c:pt idx="7">
                  <c:v>0.2</c:v>
                </c:pt>
                <c:pt idx="8">
                  <c:v>0.18</c:v>
                </c:pt>
                <c:pt idx="9">
                  <c:v>0.19</c:v>
                </c:pt>
                <c:pt idx="1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应收票据及应收账款（亿元）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14.75</c:v>
                </c:pt>
                <c:pt idx="1">
                  <c:v>11.35</c:v>
                </c:pt>
                <c:pt idx="2">
                  <c:v>10.08</c:v>
                </c:pt>
                <c:pt idx="3">
                  <c:v>8.16</c:v>
                </c:pt>
                <c:pt idx="4">
                  <c:v>7.77</c:v>
                </c:pt>
                <c:pt idx="5">
                  <c:v>8.6300000000000008</c:v>
                </c:pt>
                <c:pt idx="6">
                  <c:v>8.89</c:v>
                </c:pt>
                <c:pt idx="7">
                  <c:v>10.29</c:v>
                </c:pt>
                <c:pt idx="8">
                  <c:v>11.88</c:v>
                </c:pt>
                <c:pt idx="9">
                  <c:v>13.14</c:v>
                </c:pt>
                <c:pt idx="10">
                  <c:v>16.62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132.85</c:v>
                </c:pt>
                <c:pt idx="1">
                  <c:v>128.4</c:v>
                </c:pt>
                <c:pt idx="2">
                  <c:v>120.9</c:v>
                </c:pt>
                <c:pt idx="3">
                  <c:v>111.78</c:v>
                </c:pt>
                <c:pt idx="4">
                  <c:v>104.49</c:v>
                </c:pt>
                <c:pt idx="5">
                  <c:v>97.71</c:v>
                </c:pt>
                <c:pt idx="6">
                  <c:v>105.17</c:v>
                </c:pt>
                <c:pt idx="7">
                  <c:v>97.66</c:v>
                </c:pt>
                <c:pt idx="8">
                  <c:v>90.58</c:v>
                </c:pt>
                <c:pt idx="9">
                  <c:v>85.11</c:v>
                </c:pt>
                <c:pt idx="10">
                  <c:v>197.68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F-8D4A-9AAB-8349E94BD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在建工程（亿元）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3.28</c:v>
                </c:pt>
                <c:pt idx="1">
                  <c:v>1.93</c:v>
                </c:pt>
                <c:pt idx="2">
                  <c:v>2.4900000000000002</c:v>
                </c:pt>
                <c:pt idx="3">
                  <c:v>3.11</c:v>
                </c:pt>
                <c:pt idx="4">
                  <c:v>6.34</c:v>
                </c:pt>
                <c:pt idx="5">
                  <c:v>8.9</c:v>
                </c:pt>
                <c:pt idx="6">
                  <c:v>7.92</c:v>
                </c:pt>
                <c:pt idx="7">
                  <c:v>32.229999999999997</c:v>
                </c:pt>
                <c:pt idx="8">
                  <c:v>53.1</c:v>
                </c:pt>
                <c:pt idx="9">
                  <c:v>81.55</c:v>
                </c:pt>
                <c:pt idx="10">
                  <c:v>4.6399999999999997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F-8D4A-9AAB-8349E94BD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上海机场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0.86</c:v>
                </c:pt>
                <c:pt idx="1">
                  <c:v>0.77</c:v>
                </c:pt>
                <c:pt idx="2">
                  <c:v>0.65</c:v>
                </c:pt>
                <c:pt idx="3">
                  <c:v>0.83</c:v>
                </c:pt>
                <c:pt idx="4">
                  <c:v>1.52</c:v>
                </c:pt>
                <c:pt idx="5">
                  <c:v>1.83</c:v>
                </c:pt>
                <c:pt idx="6">
                  <c:v>1.21</c:v>
                </c:pt>
                <c:pt idx="7">
                  <c:v>1.49</c:v>
                </c:pt>
                <c:pt idx="8">
                  <c:v>2.86</c:v>
                </c:pt>
                <c:pt idx="9">
                  <c:v>4.54</c:v>
                </c:pt>
                <c:pt idx="10">
                  <c:v>5.74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其交税费（亿元）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0.59</c:v>
                </c:pt>
                <c:pt idx="1">
                  <c:v>1</c:v>
                </c:pt>
                <c:pt idx="2">
                  <c:v>1.27</c:v>
                </c:pt>
                <c:pt idx="3">
                  <c:v>0.9</c:v>
                </c:pt>
                <c:pt idx="4">
                  <c:v>2.73</c:v>
                </c:pt>
                <c:pt idx="5">
                  <c:v>4.67</c:v>
                </c:pt>
                <c:pt idx="6">
                  <c:v>6.07</c:v>
                </c:pt>
                <c:pt idx="7">
                  <c:v>4.76</c:v>
                </c:pt>
                <c:pt idx="8">
                  <c:v>6.58</c:v>
                </c:pt>
                <c:pt idx="9">
                  <c:v>7.09</c:v>
                </c:pt>
                <c:pt idx="10">
                  <c:v>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6.5</c:v>
                </c:pt>
                <c:pt idx="1">
                  <c:v>4.3</c:v>
                </c:pt>
                <c:pt idx="2">
                  <c:v>4.5599999999999996</c:v>
                </c:pt>
                <c:pt idx="3">
                  <c:v>4.6100000000000003</c:v>
                </c:pt>
                <c:pt idx="4">
                  <c:v>4.59</c:v>
                </c:pt>
                <c:pt idx="5">
                  <c:v>6.48</c:v>
                </c:pt>
                <c:pt idx="6">
                  <c:v>12.66</c:v>
                </c:pt>
                <c:pt idx="7">
                  <c:v>7.34</c:v>
                </c:pt>
                <c:pt idx="8">
                  <c:v>6.11</c:v>
                </c:pt>
                <c:pt idx="9">
                  <c:v>6.14</c:v>
                </c:pt>
                <c:pt idx="1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94-2F46-8311-358CDCCC6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5819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8043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237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104067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1253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3A1A9D6-55CC-7042-AF1C-B3A8F766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3471" y="-152828"/>
            <a:ext cx="4830941" cy="39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8745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243FC9-29A9-D944-96D5-D5D88EC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500"/>
            <a:ext cx="11010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9180A0-11ED-E14C-A1E4-4D749194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04" y="1376979"/>
            <a:ext cx="8909209" cy="38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7455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917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571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105</Words>
  <Application>Microsoft Macintosh PowerPoint</Application>
  <PresentationFormat>宽屏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78</cp:revision>
  <dcterms:created xsi:type="dcterms:W3CDTF">2022-08-10T13:56:09Z</dcterms:created>
  <dcterms:modified xsi:type="dcterms:W3CDTF">2022-09-03T12:34:35Z</dcterms:modified>
</cp:coreProperties>
</file>