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0" r:id="rId5"/>
    <p:sldId id="257" r:id="rId6"/>
    <p:sldId id="267" r:id="rId7"/>
    <p:sldId id="258" r:id="rId8"/>
    <p:sldId id="261" r:id="rId9"/>
    <p:sldId id="262" r:id="rId10"/>
    <p:sldId id="265" r:id="rId11"/>
    <p:sldId id="259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46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顺丰营业收入与经营活动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0"/>
                <c:pt idx="0">
                  <c:v>4.72</c:v>
                </c:pt>
                <c:pt idx="1">
                  <c:v>6.91</c:v>
                </c:pt>
                <c:pt idx="2">
                  <c:v>8.33</c:v>
                </c:pt>
                <c:pt idx="3">
                  <c:v>7.21</c:v>
                </c:pt>
                <c:pt idx="4">
                  <c:v>8.1199999999999992</c:v>
                </c:pt>
                <c:pt idx="5">
                  <c:v>6.68</c:v>
                </c:pt>
                <c:pt idx="6">
                  <c:v>574.82000000000005</c:v>
                </c:pt>
                <c:pt idx="7">
                  <c:v>710.94</c:v>
                </c:pt>
                <c:pt idx="8">
                  <c:v>909.42</c:v>
                </c:pt>
                <c:pt idx="9">
                  <c:v>1121.93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Lbl>
              <c:idx val="0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0"/>
                <c:pt idx="0">
                  <c:v>5.01</c:v>
                </c:pt>
                <c:pt idx="1">
                  <c:v>6.47</c:v>
                </c:pt>
                <c:pt idx="2">
                  <c:v>7.76</c:v>
                </c:pt>
                <c:pt idx="3">
                  <c:v>6.67</c:v>
                </c:pt>
                <c:pt idx="4">
                  <c:v>8.8699999999999992</c:v>
                </c:pt>
                <c:pt idx="5">
                  <c:v>7.28</c:v>
                </c:pt>
                <c:pt idx="6">
                  <c:v>601.71</c:v>
                </c:pt>
                <c:pt idx="7">
                  <c:v>737.23</c:v>
                </c:pt>
                <c:pt idx="8">
                  <c:v>956.73</c:v>
                </c:pt>
                <c:pt idx="9">
                  <c:v>1155.6300000000001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0.23</c:v>
                </c:pt>
                <c:pt idx="1">
                  <c:v>1.22</c:v>
                </c:pt>
                <c:pt idx="2">
                  <c:v>1.07</c:v>
                </c:pt>
                <c:pt idx="3">
                  <c:v>0.67</c:v>
                </c:pt>
                <c:pt idx="4">
                  <c:v>0.59</c:v>
                </c:pt>
                <c:pt idx="5">
                  <c:v>0.69</c:v>
                </c:pt>
                <c:pt idx="6">
                  <c:v>52.59</c:v>
                </c:pt>
                <c:pt idx="7">
                  <c:v>69.05</c:v>
                </c:pt>
                <c:pt idx="8">
                  <c:v>78.87</c:v>
                </c:pt>
                <c:pt idx="9">
                  <c:v>120.18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0.08</c:v>
                </c:pt>
                <c:pt idx="2">
                  <c:v>0.16</c:v>
                </c:pt>
                <c:pt idx="3">
                  <c:v>0.1</c:v>
                </c:pt>
                <c:pt idx="4">
                  <c:v>0.24</c:v>
                </c:pt>
                <c:pt idx="5">
                  <c:v>0.22</c:v>
                </c:pt>
                <c:pt idx="6">
                  <c:v>4.1900000000000004</c:v>
                </c:pt>
                <c:pt idx="7">
                  <c:v>8.67</c:v>
                </c:pt>
                <c:pt idx="8">
                  <c:v>6.39</c:v>
                </c:pt>
                <c:pt idx="9">
                  <c:v>11.39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0.04</c:v>
                </c:pt>
                <c:pt idx="1">
                  <c:v>0.03</c:v>
                </c:pt>
                <c:pt idx="2">
                  <c:v>0.03</c:v>
                </c:pt>
                <c:pt idx="3">
                  <c:v>0.04</c:v>
                </c:pt>
                <c:pt idx="4">
                  <c:v>0.04</c:v>
                </c:pt>
                <c:pt idx="5">
                  <c:v>0.03</c:v>
                </c:pt>
                <c:pt idx="6">
                  <c:v>34.99</c:v>
                </c:pt>
                <c:pt idx="7">
                  <c:v>32.75</c:v>
                </c:pt>
                <c:pt idx="8">
                  <c:v>45.39</c:v>
                </c:pt>
                <c:pt idx="9">
                  <c:v>47.07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>
                <a:effectLst/>
              </a:rPr>
              <a:t>顺丰速运物流收入（亿元）及增速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速运物流收入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9-9D4F-A5B7-4ED208749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60752"/>
        <c:axId val="67624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速运物流收入增速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69-9D4F-A5B7-4ED208749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344912"/>
        <c:axId val="66351552"/>
      </c:lineChart>
      <c:catAx>
        <c:axId val="67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62400"/>
        <c:auto val="1"/>
        <c:lblAlgn val="ctr"/>
        <c:lblOffset val="100"/>
        <c:noMultiLvlLbl val="0"/>
      </c:catAx>
      <c:valAx>
        <c:axId val="676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60752"/>
        <c:crossBetween val="between"/>
      </c:valAx>
      <c:valAx>
        <c:axId val="663515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344912"/>
        <c:crosses val="max"/>
        <c:crossBetween val="between"/>
      </c:valAx>
      <c:catAx>
        <c:axId val="66344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3515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顺丰历年主营业务收入情况（亿元）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年都有（</a:t>
            </a:r>
            <a:r>
              <a:rPr lang="en-US" altLang="zh-CN" dirty="0"/>
              <a:t>3</a:t>
            </a:r>
            <a:r>
              <a:rPr lang="zh-CN" altLang="en-US" dirty="0"/>
              <a:t>年统计）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抗肿瘤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73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麻醉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46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造影剂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26</c:v>
                </c:pt>
                <c:pt idx="1">
                  <c:v>30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0.23</c:v>
                </c:pt>
                <c:pt idx="1">
                  <c:v>0.41</c:v>
                </c:pt>
                <c:pt idx="2">
                  <c:v>0.47</c:v>
                </c:pt>
                <c:pt idx="3">
                  <c:v>0.4</c:v>
                </c:pt>
                <c:pt idx="4">
                  <c:v>0.24</c:v>
                </c:pt>
                <c:pt idx="5">
                  <c:v>0.25</c:v>
                </c:pt>
                <c:pt idx="6">
                  <c:v>41.6</c:v>
                </c:pt>
                <c:pt idx="7">
                  <c:v>47.51</c:v>
                </c:pt>
                <c:pt idx="8">
                  <c:v>44.64</c:v>
                </c:pt>
                <c:pt idx="9">
                  <c:v>56.24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5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Lbl>
              <c:idx val="2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-0.78</c:v>
                </c:pt>
                <c:pt idx="1">
                  <c:v>0.16</c:v>
                </c:pt>
                <c:pt idx="2">
                  <c:v>0.27</c:v>
                </c:pt>
                <c:pt idx="3">
                  <c:v>-1.1399999999999999</c:v>
                </c:pt>
                <c:pt idx="4">
                  <c:v>1.48</c:v>
                </c:pt>
                <c:pt idx="5">
                  <c:v>1.05</c:v>
                </c:pt>
                <c:pt idx="6">
                  <c:v>56.75</c:v>
                </c:pt>
                <c:pt idx="7">
                  <c:v>61.08</c:v>
                </c:pt>
                <c:pt idx="8">
                  <c:v>54.24</c:v>
                </c:pt>
                <c:pt idx="9">
                  <c:v>91.21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1.48</c:v>
                </c:pt>
                <c:pt idx="1">
                  <c:v>1.05</c:v>
                </c:pt>
                <c:pt idx="2">
                  <c:v>56.75</c:v>
                </c:pt>
                <c:pt idx="3">
                  <c:v>61.08</c:v>
                </c:pt>
                <c:pt idx="4">
                  <c:v>54.24</c:v>
                </c:pt>
                <c:pt idx="5">
                  <c:v>91.21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-1.4</c:v>
                </c:pt>
                <c:pt idx="1">
                  <c:v>-1.23</c:v>
                </c:pt>
                <c:pt idx="2">
                  <c:v>9.0299999999999994</c:v>
                </c:pt>
                <c:pt idx="3">
                  <c:v>60.42</c:v>
                </c:pt>
                <c:pt idx="4">
                  <c:v>29.72</c:v>
                </c:pt>
                <c:pt idx="5">
                  <c:v>73.709999999999994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-0.79</c:v>
                </c:pt>
                <c:pt idx="1">
                  <c:v>0.03</c:v>
                </c:pt>
                <c:pt idx="2">
                  <c:v>-37.14</c:v>
                </c:pt>
                <c:pt idx="3">
                  <c:v>-24.24</c:v>
                </c:pt>
                <c:pt idx="4">
                  <c:v>-93.28</c:v>
                </c:pt>
                <c:pt idx="5">
                  <c:v>-140.47999999999999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80.31</c:v>
                </c:pt>
                <c:pt idx="1">
                  <c:v>79.92</c:v>
                </c:pt>
                <c:pt idx="2">
                  <c:v>82.07</c:v>
                </c:pt>
                <c:pt idx="3">
                  <c:v>82.58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0.35</c:v>
                </c:pt>
                <c:pt idx="1">
                  <c:v>0.28000000000000003</c:v>
                </c:pt>
                <c:pt idx="2">
                  <c:v>0.24</c:v>
                </c:pt>
                <c:pt idx="3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2</c:v>
                </c:pt>
                <c:pt idx="1">
                  <c:v>1.9</c:v>
                </c:pt>
                <c:pt idx="2">
                  <c:v>2</c:v>
                </c:pt>
                <c:pt idx="3">
                  <c:v>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10.57</c:v>
                </c:pt>
                <c:pt idx="1">
                  <c:v>10.33</c:v>
                </c:pt>
                <c:pt idx="2">
                  <c:v>9.25</c:v>
                </c:pt>
                <c:pt idx="3">
                  <c:v>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1.08</c:v>
                </c:pt>
                <c:pt idx="3">
                  <c:v>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qian!$G$2:$G$5</c:f>
              <c:numCache>
                <c:formatCode>General</c:formatCode>
                <c:ptCount val="4"/>
                <c:pt idx="0">
                  <c:v>6.75</c:v>
                </c:pt>
                <c:pt idx="1">
                  <c:v>7.54</c:v>
                </c:pt>
                <c:pt idx="2">
                  <c:v>5.33</c:v>
                </c:pt>
                <c:pt idx="3">
                  <c:v>5.68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19.68</c:v>
                </c:pt>
                <c:pt idx="1">
                  <c:v>20.07</c:v>
                </c:pt>
                <c:pt idx="2">
                  <c:v>17.920000000000002</c:v>
                </c:pt>
                <c:pt idx="3">
                  <c:v>17.41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2.5499999999999998</c:v>
                </c:pt>
                <c:pt idx="1">
                  <c:v>1.39</c:v>
                </c:pt>
                <c:pt idx="2">
                  <c:v>1.4</c:v>
                </c:pt>
                <c:pt idx="3">
                  <c:v>1.36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23.76</c:v>
                </c:pt>
                <c:pt idx="1">
                  <c:v>13.7</c:v>
                </c:pt>
                <c:pt idx="2">
                  <c:v>13.79</c:v>
                </c:pt>
                <c:pt idx="3">
                  <c:v>11.52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168.86</c:v>
                </c:pt>
                <c:pt idx="1">
                  <c:v>134.91</c:v>
                </c:pt>
                <c:pt idx="2">
                  <c:v>118.06</c:v>
                </c:pt>
                <c:pt idx="3">
                  <c:v>109.01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9.66</c:v>
                </c:pt>
                <c:pt idx="1">
                  <c:v>6.03</c:v>
                </c:pt>
                <c:pt idx="2">
                  <c:v>7.03</c:v>
                </c:pt>
                <c:pt idx="3">
                  <c:v>6.82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顺丰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2.73</c:v>
                </c:pt>
                <c:pt idx="1">
                  <c:v>2.56</c:v>
                </c:pt>
                <c:pt idx="2">
                  <c:v>1.24</c:v>
                </c:pt>
                <c:pt idx="3">
                  <c:v>2.1800000000000002</c:v>
                </c:pt>
                <c:pt idx="4">
                  <c:v>1.0900000000000001</c:v>
                </c:pt>
                <c:pt idx="5">
                  <c:v>0.94</c:v>
                </c:pt>
                <c:pt idx="6">
                  <c:v>69.150000000000006</c:v>
                </c:pt>
                <c:pt idx="7">
                  <c:v>173.18</c:v>
                </c:pt>
                <c:pt idx="8">
                  <c:v>161.31</c:v>
                </c:pt>
                <c:pt idx="9">
                  <c:v>185.2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1.19</c:v>
                </c:pt>
                <c:pt idx="3">
                  <c:v>1.55</c:v>
                </c:pt>
                <c:pt idx="4">
                  <c:v>1.55</c:v>
                </c:pt>
                <c:pt idx="5">
                  <c:v>1.5</c:v>
                </c:pt>
                <c:pt idx="6">
                  <c:v>3.96</c:v>
                </c:pt>
                <c:pt idx="7">
                  <c:v>4.46</c:v>
                </c:pt>
                <c:pt idx="8">
                  <c:v>8.18</c:v>
                </c:pt>
                <c:pt idx="9">
                  <c:v>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1.68</c:v>
                </c:pt>
                <c:pt idx="1">
                  <c:v>2.54</c:v>
                </c:pt>
                <c:pt idx="2">
                  <c:v>3.96</c:v>
                </c:pt>
                <c:pt idx="3">
                  <c:v>3.4</c:v>
                </c:pt>
                <c:pt idx="4">
                  <c:v>3.01</c:v>
                </c:pt>
                <c:pt idx="5">
                  <c:v>2.73</c:v>
                </c:pt>
                <c:pt idx="6">
                  <c:v>45.64</c:v>
                </c:pt>
                <c:pt idx="7">
                  <c:v>58.13</c:v>
                </c:pt>
                <c:pt idx="8">
                  <c:v>73.73</c:v>
                </c:pt>
                <c:pt idx="9">
                  <c:v>120.87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1.0900000000000001</c:v>
                </c:pt>
                <c:pt idx="1">
                  <c:v>1.86</c:v>
                </c:pt>
                <c:pt idx="2">
                  <c:v>2.17</c:v>
                </c:pt>
                <c:pt idx="3">
                  <c:v>2.1800000000000002</c:v>
                </c:pt>
                <c:pt idx="4">
                  <c:v>2.31</c:v>
                </c:pt>
                <c:pt idx="5">
                  <c:v>2.1800000000000002</c:v>
                </c:pt>
                <c:pt idx="6">
                  <c:v>116.78</c:v>
                </c:pt>
                <c:pt idx="7">
                  <c:v>118.94</c:v>
                </c:pt>
                <c:pt idx="8">
                  <c:v>139.66</c:v>
                </c:pt>
                <c:pt idx="9">
                  <c:v>189.03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0.08</c:v>
                </c:pt>
                <c:pt idx="1">
                  <c:v>0.04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8.44</c:v>
                </c:pt>
                <c:pt idx="7">
                  <c:v>23.06</c:v>
                </c:pt>
                <c:pt idx="8">
                  <c:v>65.069999999999993</c:v>
                </c:pt>
                <c:pt idx="9">
                  <c:v>31.16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0.1</c:v>
                </c:pt>
                <c:pt idx="6">
                  <c:v>6.96</c:v>
                </c:pt>
                <c:pt idx="7">
                  <c:v>18.03</c:v>
                </c:pt>
                <c:pt idx="8">
                  <c:v>34.229999999999997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9203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A0A2A6FB-1563-8641-8817-77FB6ACD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719666"/>
            <a:ext cx="6454588" cy="20099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D2EF5C-26C3-AE4B-8F90-C3F9B836FDBC}"/>
              </a:ext>
            </a:extLst>
          </p:cNvPr>
          <p:cNvSpPr txBox="1"/>
          <p:nvPr/>
        </p:nvSpPr>
        <p:spPr>
          <a:xfrm>
            <a:off x="763793" y="3550024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2017</a:t>
            </a:r>
            <a:r>
              <a:rPr kumimoji="1" lang="zh-CN" altLang="en-US" dirty="0"/>
              <a:t>年现金流变差，</a:t>
            </a:r>
            <a:r>
              <a:rPr kumimoji="1" lang="en-US" altLang="zh-CN" dirty="0"/>
              <a:t>why?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1448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6517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4487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A63442D-9D99-4F49-B757-4C63F7892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298105"/>
              </p:ext>
            </p:extLst>
          </p:nvPr>
        </p:nvGraphicFramePr>
        <p:xfrm>
          <a:off x="1903867" y="6530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4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8730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326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FC68CE8-812D-7D46-AEB2-8B41D34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0" y="-96819"/>
            <a:ext cx="5231979" cy="4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715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2F7A53-1AE1-5C46-9326-33B968C0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18" y="1108038"/>
            <a:ext cx="9615793" cy="45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7008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494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113</Words>
  <Application>Microsoft Macintosh PowerPoint</Application>
  <PresentationFormat>宽屏</PresentationFormat>
  <Paragraphs>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77</cp:revision>
  <dcterms:created xsi:type="dcterms:W3CDTF">2022-08-10T13:56:09Z</dcterms:created>
  <dcterms:modified xsi:type="dcterms:W3CDTF">2022-09-05T15:48:00Z</dcterms:modified>
</cp:coreProperties>
</file>