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57" r:id="rId5"/>
    <p:sldId id="267" r:id="rId6"/>
    <p:sldId id="258" r:id="rId7"/>
    <p:sldId id="261" r:id="rId8"/>
    <p:sldId id="266" r:id="rId9"/>
    <p:sldId id="262" r:id="rId10"/>
    <p:sldId id="265" r:id="rId11"/>
    <p:sldId id="259" r:id="rId12"/>
    <p:sldId id="26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0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比亚迪营业收入与经营活动</a:t>
            </a:r>
            <a:r>
              <a:rPr lang="zh-CN" altLang="zh-CN" sz="1862" b="0" i="0" u="none" strike="noStrike" baseline="0" dirty="0">
                <a:effectLst/>
              </a:rPr>
              <a:t>现金</a:t>
            </a:r>
            <a:r>
              <a:rPr lang="zh-CN" altLang="en-US" dirty="0"/>
              <a:t>流入图（亿元）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营业收入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379-7547-BB57-346BA844B16C}"/>
                </c:ext>
              </c:extLst>
            </c:dLbl>
            <c:dLbl>
              <c:idx val="1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379-7547-BB57-346BA844B1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Sheet1!$A$2:$A$17</c:f>
              <c:numCache>
                <c:formatCode>General</c:formatCode>
                <c:ptCount val="11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  <c:pt idx="10">
                  <c:v>2021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1"/>
                <c:pt idx="0">
                  <c:v>488.26</c:v>
                </c:pt>
                <c:pt idx="1">
                  <c:v>468.53</c:v>
                </c:pt>
                <c:pt idx="2">
                  <c:v>528.63</c:v>
                </c:pt>
                <c:pt idx="3">
                  <c:v>581.95000000000005</c:v>
                </c:pt>
                <c:pt idx="4">
                  <c:v>800.08</c:v>
                </c:pt>
                <c:pt idx="5">
                  <c:v>1034.69</c:v>
                </c:pt>
                <c:pt idx="6">
                  <c:v>1059.1400000000001</c:v>
                </c:pt>
                <c:pt idx="7">
                  <c:v>1300.54</c:v>
                </c:pt>
                <c:pt idx="8">
                  <c:v>1277.3800000000001</c:v>
                </c:pt>
                <c:pt idx="9">
                  <c:v>1565.97</c:v>
                </c:pt>
                <c:pt idx="10">
                  <c:v>2161.42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经营活动现金流入（销售商品、提供劳务）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3"/>
            <c:marker>
              <c:symbol val="diamond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379-7547-BB57-346BA844B16C}"/>
              </c:ext>
            </c:extLst>
          </c:dPt>
          <c:dLbls>
            <c:dLbl>
              <c:idx val="0"/>
              <c:layout>
                <c:manualLayout>
                  <c:x val="-2.9687499999999943E-2"/>
                  <c:y val="3.74999976931595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79-7547-BB57-346BA844B16C}"/>
                </c:ext>
              </c:extLst>
            </c:dLbl>
            <c:dLbl>
              <c:idx val="1"/>
              <c:layout>
                <c:manualLayout>
                  <c:x val="-2.6562499999999999E-2"/>
                  <c:y val="3.04687481256921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379-7547-BB57-346BA844B1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Sheet1!$A$2:$A$17</c:f>
              <c:numCache>
                <c:formatCode>General</c:formatCode>
                <c:ptCount val="11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  <c:pt idx="10">
                  <c:v>2021</c:v>
                </c:pt>
              </c:numCache>
            </c:numRef>
          </c:cat>
          <c:val>
            <c:numRef>
              <c:f>Sheet1!$C$2:$C$17</c:f>
              <c:numCache>
                <c:formatCode>General</c:formatCode>
                <c:ptCount val="11"/>
                <c:pt idx="0">
                  <c:v>514.08000000000004</c:v>
                </c:pt>
                <c:pt idx="1">
                  <c:v>541.32000000000005</c:v>
                </c:pt>
                <c:pt idx="2">
                  <c:v>548.4</c:v>
                </c:pt>
                <c:pt idx="3">
                  <c:v>550.79999999999995</c:v>
                </c:pt>
                <c:pt idx="4">
                  <c:v>809.08</c:v>
                </c:pt>
                <c:pt idx="5">
                  <c:v>875.81</c:v>
                </c:pt>
                <c:pt idx="6">
                  <c:v>943.4</c:v>
                </c:pt>
                <c:pt idx="7">
                  <c:v>1038.1199999999999</c:v>
                </c:pt>
                <c:pt idx="8">
                  <c:v>1071.6600000000001</c:v>
                </c:pt>
                <c:pt idx="9">
                  <c:v>1386.66</c:v>
                </c:pt>
                <c:pt idx="10">
                  <c:v>2026.66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3B-44A6-A8B0-C1C2A88CE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比亚迪</a:t>
            </a:r>
            <a:r>
              <a:rPr lang="zh-CN" altLang="en-US" dirty="0"/>
              <a:t>历年负债堆积图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应付票据及应付账款（亿元）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  <c:pt idx="10">
                  <c:v>2021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172.35</c:v>
                </c:pt>
                <c:pt idx="1">
                  <c:v>189.52</c:v>
                </c:pt>
                <c:pt idx="2">
                  <c:v>222.92</c:v>
                </c:pt>
                <c:pt idx="3">
                  <c:v>259.36</c:v>
                </c:pt>
                <c:pt idx="4">
                  <c:v>314.77999999999997</c:v>
                </c:pt>
                <c:pt idx="5">
                  <c:v>352.43</c:v>
                </c:pt>
                <c:pt idx="6">
                  <c:v>402.73</c:v>
                </c:pt>
                <c:pt idx="7">
                  <c:v>462.82</c:v>
                </c:pt>
                <c:pt idx="8">
                  <c:v>361.68</c:v>
                </c:pt>
                <c:pt idx="9">
                  <c:v>519.08000000000004</c:v>
                </c:pt>
                <c:pt idx="10">
                  <c:v>804.91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E3-4E2F-AECD-79B8CA2725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其交税费（亿元）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  <c:pt idx="10">
                  <c:v>2021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-8.02</c:v>
                </c:pt>
                <c:pt idx="1">
                  <c:v>-8.74</c:v>
                </c:pt>
                <c:pt idx="2">
                  <c:v>-12.21</c:v>
                </c:pt>
                <c:pt idx="3">
                  <c:v>4.28</c:v>
                </c:pt>
                <c:pt idx="4">
                  <c:v>6.41</c:v>
                </c:pt>
                <c:pt idx="5">
                  <c:v>10.74</c:v>
                </c:pt>
                <c:pt idx="6">
                  <c:v>9.51</c:v>
                </c:pt>
                <c:pt idx="7">
                  <c:v>10.81</c:v>
                </c:pt>
                <c:pt idx="8">
                  <c:v>6.13</c:v>
                </c:pt>
                <c:pt idx="9">
                  <c:v>18.579999999999998</c:v>
                </c:pt>
                <c:pt idx="10">
                  <c:v>17.79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E3-4E2F-AECD-79B8CA2725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其他应付款（亿元）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  <c:pt idx="10">
                  <c:v>2021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16.53</c:v>
                </c:pt>
                <c:pt idx="1">
                  <c:v>12.05</c:v>
                </c:pt>
                <c:pt idx="2">
                  <c:v>14.19</c:v>
                </c:pt>
                <c:pt idx="3">
                  <c:v>18.09</c:v>
                </c:pt>
                <c:pt idx="4">
                  <c:v>20.75</c:v>
                </c:pt>
                <c:pt idx="5">
                  <c:v>25.25</c:v>
                </c:pt>
                <c:pt idx="6">
                  <c:v>81.36</c:v>
                </c:pt>
                <c:pt idx="7">
                  <c:v>86.3</c:v>
                </c:pt>
                <c:pt idx="8">
                  <c:v>68.2</c:v>
                </c:pt>
                <c:pt idx="9">
                  <c:v>92.79</c:v>
                </c:pt>
                <c:pt idx="10">
                  <c:v>413.48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94-2F46-8311-358CDCCC6D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521263"/>
        <c:axId val="362520015"/>
      </c:areaChart>
      <c:catAx>
        <c:axId val="36252126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0015"/>
        <c:crosses val="autoZero"/>
        <c:auto val="1"/>
        <c:lblAlgn val="ctr"/>
        <c:lblOffset val="100"/>
        <c:noMultiLvlLbl val="0"/>
      </c:catAx>
      <c:valAx>
        <c:axId val="36252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12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比亚迪</a:t>
            </a:r>
            <a:r>
              <a:rPr lang="zh-CN" altLang="en-US" dirty="0"/>
              <a:t>净利润现金净流对比分析（单位：亿元）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净利润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89B-1648-9DA8-95B6FAF5AEFC}"/>
                </c:ext>
              </c:extLst>
            </c:dLbl>
            <c:dLbl>
              <c:idx val="4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3A-41B2-8066-9E08687A0E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  <c:pt idx="10">
                  <c:v>2021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13.84</c:v>
                </c:pt>
                <c:pt idx="1">
                  <c:v>0.81</c:v>
                </c:pt>
                <c:pt idx="2">
                  <c:v>5.53</c:v>
                </c:pt>
                <c:pt idx="3">
                  <c:v>4.33</c:v>
                </c:pt>
                <c:pt idx="4">
                  <c:v>28.23</c:v>
                </c:pt>
                <c:pt idx="5">
                  <c:v>50.52</c:v>
                </c:pt>
                <c:pt idx="6">
                  <c:v>40.659999999999997</c:v>
                </c:pt>
                <c:pt idx="7">
                  <c:v>27.8</c:v>
                </c:pt>
                <c:pt idx="8">
                  <c:v>16.14</c:v>
                </c:pt>
                <c:pt idx="9">
                  <c:v>42.34</c:v>
                </c:pt>
                <c:pt idx="10">
                  <c:v>30.45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经营活动产生的现金流量净额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6"/>
            <c:marker>
              <c:symbol val="diamond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B89B-1648-9DA8-95B6FAF5AEFC}"/>
              </c:ext>
            </c:extLst>
          </c:dPt>
          <c:dLbls>
            <c:dLbl>
              <c:idx val="3"/>
              <c:layout>
                <c:manualLayout>
                  <c:x val="-2.9687499999999943E-2"/>
                  <c:y val="3.74999976931595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89B-1648-9DA8-95B6FAF5AEFC}"/>
                </c:ext>
              </c:extLst>
            </c:dLbl>
            <c:dLbl>
              <c:idx val="4"/>
              <c:layout>
                <c:manualLayout>
                  <c:x val="-2.6562499999999999E-2"/>
                  <c:y val="3.04687481256921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33A-41B2-8066-9E08687A0E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  <c:pt idx="10">
                  <c:v>2021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59.84</c:v>
                </c:pt>
                <c:pt idx="1">
                  <c:v>55.55</c:v>
                </c:pt>
                <c:pt idx="2">
                  <c:v>24.36</c:v>
                </c:pt>
                <c:pt idx="3">
                  <c:v>0.38</c:v>
                </c:pt>
                <c:pt idx="4">
                  <c:v>38.42</c:v>
                </c:pt>
                <c:pt idx="5">
                  <c:v>-18.45</c:v>
                </c:pt>
                <c:pt idx="6">
                  <c:v>63.67</c:v>
                </c:pt>
                <c:pt idx="7">
                  <c:v>125.22</c:v>
                </c:pt>
                <c:pt idx="8">
                  <c:v>147.41</c:v>
                </c:pt>
                <c:pt idx="9">
                  <c:v>453.92</c:v>
                </c:pt>
                <c:pt idx="10">
                  <c:v>654.66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3B-44A6-A8B0-C1C2A88CE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比亚迪历年主营业务收入情况（亿元）</a:t>
            </a:r>
            <a:r>
              <a:rPr lang="en-US" altLang="zh-CN" dirty="0"/>
              <a:t>4-6</a:t>
            </a:r>
            <a:r>
              <a:rPr lang="zh-CN" altLang="en-US" dirty="0"/>
              <a:t>年都有（比亚迪油车 </a:t>
            </a:r>
            <a:r>
              <a:rPr lang="en-US" altLang="zh-CN" dirty="0"/>
              <a:t>&amp;</a:t>
            </a:r>
            <a:r>
              <a:rPr lang="zh-CN" altLang="en-US" dirty="0"/>
              <a:t> 电车拆分）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二次充电电池及光伏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105</c:v>
                </c:pt>
                <c:pt idx="2">
                  <c:v>120</c:v>
                </c:pt>
                <c:pt idx="3">
                  <c:v>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CC-B64F-B685-8F6F78230B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手机部件、组装及其他产品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422</c:v>
                </c:pt>
                <c:pt idx="1">
                  <c:v>533</c:v>
                </c:pt>
                <c:pt idx="2">
                  <c:v>600</c:v>
                </c:pt>
                <c:pt idx="3">
                  <c:v>864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CC-B64F-B685-8F6F78230B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汽车、汽车相关产品及其他产品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760</c:v>
                </c:pt>
                <c:pt idx="1">
                  <c:v>632</c:v>
                </c:pt>
                <c:pt idx="2">
                  <c:v>840</c:v>
                </c:pt>
                <c:pt idx="3">
                  <c:v>1124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CC-B64F-B685-8F6F78230B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其他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28</c:v>
                </c:pt>
                <c:pt idx="1">
                  <c:v>5.8</c:v>
                </c:pt>
                <c:pt idx="2">
                  <c:v>4.7</c:v>
                </c:pt>
                <c:pt idx="3">
                  <c:v>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CC-B64F-B685-8F6F78230B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3166895"/>
        <c:axId val="1333168543"/>
      </c:barChart>
      <c:catAx>
        <c:axId val="1333166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33168543"/>
        <c:crosses val="autoZero"/>
        <c:auto val="1"/>
        <c:lblAlgn val="ctr"/>
        <c:lblOffset val="100"/>
        <c:noMultiLvlLbl val="0"/>
      </c:catAx>
      <c:valAx>
        <c:axId val="1333168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33166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比亚迪</a:t>
            </a:r>
            <a:r>
              <a:rPr lang="zh-CN" altLang="en-US" dirty="0"/>
              <a:t>历年现金流情况（单位：亿元）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790932578740158E-2"/>
          <c:y val="0.1088908028487449"/>
          <c:w val="0.88490317421259845"/>
          <c:h val="0.8100614044007502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qian!$B$1</c:f>
              <c:strCache>
                <c:ptCount val="1"/>
                <c:pt idx="0">
                  <c:v>经营净额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qian!$B$2:$B$7</c:f>
              <c:numCache>
                <c:formatCode>General</c:formatCode>
                <c:ptCount val="6"/>
                <c:pt idx="0">
                  <c:v>-18.45</c:v>
                </c:pt>
                <c:pt idx="1">
                  <c:v>63.67</c:v>
                </c:pt>
                <c:pt idx="2">
                  <c:v>125.22</c:v>
                </c:pt>
                <c:pt idx="3">
                  <c:v>147.41</c:v>
                </c:pt>
                <c:pt idx="4">
                  <c:v>453.92</c:v>
                </c:pt>
                <c:pt idx="5">
                  <c:v>654.66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1D-4F93-A70F-7307EAF06EC0}"/>
            </c:ext>
          </c:extLst>
        </c:ser>
        <c:ser>
          <c:idx val="1"/>
          <c:order val="1"/>
          <c:tx>
            <c:strRef>
              <c:f>qian!$C$1</c:f>
              <c:strCache>
                <c:ptCount val="1"/>
                <c:pt idx="0">
                  <c:v>筹资净额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qian!$C$2:$C$7</c:f>
              <c:numCache>
                <c:formatCode>General</c:formatCode>
                <c:ptCount val="6"/>
                <c:pt idx="0">
                  <c:v>162.69999999999999</c:v>
                </c:pt>
                <c:pt idx="1">
                  <c:v>111.67</c:v>
                </c:pt>
                <c:pt idx="2">
                  <c:v>39.159999999999997</c:v>
                </c:pt>
                <c:pt idx="3">
                  <c:v>66.099999999999994</c:v>
                </c:pt>
                <c:pt idx="4">
                  <c:v>-289.07</c:v>
                </c:pt>
                <c:pt idx="5">
                  <c:v>160.62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1D-4F93-A70F-7307EAF06EC0}"/>
            </c:ext>
          </c:extLst>
        </c:ser>
        <c:ser>
          <c:idx val="2"/>
          <c:order val="2"/>
          <c:tx>
            <c:strRef>
              <c:f>qian!$D$1</c:f>
              <c:strCache>
                <c:ptCount val="1"/>
                <c:pt idx="0">
                  <c:v>投资净额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qian!$D$2:$D$7</c:f>
              <c:numCache>
                <c:formatCode>General</c:formatCode>
                <c:ptCount val="6"/>
                <c:pt idx="0">
                  <c:v>-134.41999999999999</c:v>
                </c:pt>
                <c:pt idx="1">
                  <c:v>-159.63999999999999</c:v>
                </c:pt>
                <c:pt idx="2">
                  <c:v>-142.30000000000001</c:v>
                </c:pt>
                <c:pt idx="3">
                  <c:v>-208.81</c:v>
                </c:pt>
                <c:pt idx="4">
                  <c:v>-144.44</c:v>
                </c:pt>
                <c:pt idx="5">
                  <c:v>-454.03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1D-4F93-A70F-7307EAF06E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6918671"/>
        <c:axId val="446915343"/>
      </c:barChart>
      <c:catAx>
        <c:axId val="446918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5343"/>
        <c:crosses val="autoZero"/>
        <c:auto val="1"/>
        <c:lblAlgn val="ctr"/>
        <c:lblOffset val="1"/>
        <c:noMultiLvlLbl val="0"/>
      </c:catAx>
      <c:valAx>
        <c:axId val="446915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8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比亚迪</a:t>
            </a:r>
            <a:r>
              <a:rPr lang="zh-CN" altLang="en-US" dirty="0"/>
              <a:t>历年收入成本构成（</a:t>
            </a:r>
            <a:r>
              <a:rPr lang="en-US" altLang="zh-CN" dirty="0"/>
              <a:t>%</a:t>
            </a:r>
            <a:r>
              <a:rPr lang="zh-CN" altLang="en-US" dirty="0"/>
              <a:t>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790932578740158E-2"/>
          <c:y val="0.1088908028487449"/>
          <c:w val="0.88490317421259845"/>
          <c:h val="0.8100614044007502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qian!$B$1</c:f>
              <c:strCache>
                <c:ptCount val="1"/>
                <c:pt idx="0">
                  <c:v>营业成本 %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qian!$B$2:$B$5</c:f>
              <c:numCache>
                <c:formatCode>General</c:formatCode>
                <c:ptCount val="4"/>
                <c:pt idx="0">
                  <c:v>83.59</c:v>
                </c:pt>
                <c:pt idx="1">
                  <c:v>83.7</c:v>
                </c:pt>
                <c:pt idx="2">
                  <c:v>80.62</c:v>
                </c:pt>
                <c:pt idx="3">
                  <c:v>86.97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1D-4F93-A70F-7307EAF06EC0}"/>
            </c:ext>
          </c:extLst>
        </c:ser>
        <c:ser>
          <c:idx val="1"/>
          <c:order val="1"/>
          <c:tx>
            <c:strRef>
              <c:f>qian!$C$1</c:f>
              <c:strCache>
                <c:ptCount val="1"/>
                <c:pt idx="0">
                  <c:v>营业税金及附加 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qian!$C$2:$C$5</c:f>
              <c:numCache>
                <c:formatCode>General</c:formatCode>
                <c:ptCount val="4"/>
                <c:pt idx="0">
                  <c:v>1.64</c:v>
                </c:pt>
                <c:pt idx="1">
                  <c:v>1.22</c:v>
                </c:pt>
                <c:pt idx="2">
                  <c:v>1.37</c:v>
                </c:pt>
                <c:pt idx="3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1D-4F93-A70F-7307EAF06EC0}"/>
            </c:ext>
          </c:extLst>
        </c:ser>
        <c:ser>
          <c:idx val="2"/>
          <c:order val="2"/>
          <c:tx>
            <c:strRef>
              <c:f>qian!$D$1</c:f>
              <c:strCache>
                <c:ptCount val="1"/>
                <c:pt idx="0">
                  <c:v>销售费用 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qian!$D$2:$D$5</c:f>
              <c:numCache>
                <c:formatCode>General</c:formatCode>
                <c:ptCount val="4"/>
                <c:pt idx="0">
                  <c:v>3.63</c:v>
                </c:pt>
                <c:pt idx="1">
                  <c:v>3.4</c:v>
                </c:pt>
                <c:pt idx="2">
                  <c:v>3.22</c:v>
                </c:pt>
                <c:pt idx="3">
                  <c:v>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1D-4F93-A70F-7307EAF06EC0}"/>
            </c:ext>
          </c:extLst>
        </c:ser>
        <c:ser>
          <c:idx val="3"/>
          <c:order val="3"/>
          <c:tx>
            <c:strRef>
              <c:f>qian!$E$1</c:f>
              <c:strCache>
                <c:ptCount val="1"/>
                <c:pt idx="0">
                  <c:v>管理费用 %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qian!$E$2:$E$5</c:f>
              <c:numCache>
                <c:formatCode>General</c:formatCode>
                <c:ptCount val="4"/>
                <c:pt idx="0">
                  <c:v>2.89</c:v>
                </c:pt>
                <c:pt idx="1">
                  <c:v>3.24</c:v>
                </c:pt>
                <c:pt idx="2">
                  <c:v>2.75</c:v>
                </c:pt>
                <c:pt idx="3">
                  <c:v>2.64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DC-EC47-95A5-929628953FCC}"/>
            </c:ext>
          </c:extLst>
        </c:ser>
        <c:ser>
          <c:idx val="4"/>
          <c:order val="4"/>
          <c:tx>
            <c:strRef>
              <c:f>qian!$F$1</c:f>
              <c:strCache>
                <c:ptCount val="1"/>
                <c:pt idx="0">
                  <c:v>研发费用 %</c:v>
                </c:pt>
              </c:strCache>
            </c:strRef>
          </c:tx>
          <c:spPr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qian!$F$2:$F$5</c:f>
              <c:numCache>
                <c:formatCode>General</c:formatCode>
                <c:ptCount val="4"/>
                <c:pt idx="0">
                  <c:v>3.83</c:v>
                </c:pt>
                <c:pt idx="1">
                  <c:v>4.4000000000000004</c:v>
                </c:pt>
                <c:pt idx="2">
                  <c:v>4.76</c:v>
                </c:pt>
                <c:pt idx="3">
                  <c:v>3.69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DC-EC47-95A5-929628953FCC}"/>
            </c:ext>
          </c:extLst>
        </c:ser>
        <c:ser>
          <c:idx val="5"/>
          <c:order val="5"/>
          <c:tx>
            <c:strRef>
              <c:f>qian!$G$1</c:f>
              <c:strCache>
                <c:ptCount val="1"/>
                <c:pt idx="0">
                  <c:v>经营活动产生利润 %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qian!$G$2:$G$5</c:f>
              <c:numCache>
                <c:formatCode>_(* #,##0.00_);_(* \(#,##0.00\);_(* "-"??_);_(@_)</c:formatCode>
                <c:ptCount val="4"/>
                <c:pt idx="0">
                  <c:v>4.38</c:v>
                </c:pt>
                <c:pt idx="1">
                  <c:v>4.0199999999999996</c:v>
                </c:pt>
                <c:pt idx="2">
                  <c:v>7.24</c:v>
                </c:pt>
                <c:pt idx="3">
                  <c:v>2.46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32-4841-97A0-647C9725F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6918671"/>
        <c:axId val="446915343"/>
      </c:barChart>
      <c:catAx>
        <c:axId val="446918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5343"/>
        <c:crosses val="autoZero"/>
        <c:auto val="1"/>
        <c:lblAlgn val="ctr"/>
        <c:lblOffset val="1"/>
        <c:noMultiLvlLbl val="0"/>
      </c:catAx>
      <c:valAx>
        <c:axId val="44691534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8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比亚迪</a:t>
            </a:r>
            <a:r>
              <a:rPr lang="zh-CN" altLang="en-US" dirty="0"/>
              <a:t>历年营业成本构成（</a:t>
            </a:r>
            <a:r>
              <a:rPr lang="en-US" altLang="zh-CN" dirty="0"/>
              <a:t>%</a:t>
            </a:r>
            <a:r>
              <a:rPr lang="zh-CN" altLang="en-US" dirty="0"/>
              <a:t>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790932578740158E-2"/>
          <c:y val="0.1088908028487449"/>
          <c:w val="0.88490317421259845"/>
          <c:h val="0.8100614044007502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qian!$B$1</c:f>
              <c:strCache>
                <c:ptCount val="1"/>
                <c:pt idx="0">
                  <c:v>营业成本 %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qian!$B$2:$B$5</c:f>
              <c:numCache>
                <c:formatCode>General</c:formatCode>
                <c:ptCount val="4"/>
                <c:pt idx="0">
                  <c:v>83.59</c:v>
                </c:pt>
                <c:pt idx="1">
                  <c:v>83.7</c:v>
                </c:pt>
                <c:pt idx="2">
                  <c:v>80.62</c:v>
                </c:pt>
                <c:pt idx="3">
                  <c:v>86.97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1D-4F93-A70F-7307EAF06EC0}"/>
            </c:ext>
          </c:extLst>
        </c:ser>
        <c:ser>
          <c:idx val="1"/>
          <c:order val="1"/>
          <c:tx>
            <c:strRef>
              <c:f>qian!$C$1</c:f>
              <c:strCache>
                <c:ptCount val="1"/>
                <c:pt idx="0">
                  <c:v>营业税金及附加 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qian!$C$2:$C$5</c:f>
              <c:numCache>
                <c:formatCode>General</c:formatCode>
                <c:ptCount val="4"/>
                <c:pt idx="0">
                  <c:v>1.64</c:v>
                </c:pt>
                <c:pt idx="1">
                  <c:v>1.22</c:v>
                </c:pt>
                <c:pt idx="2">
                  <c:v>1.37</c:v>
                </c:pt>
                <c:pt idx="3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1D-4F93-A70F-7307EAF06EC0}"/>
            </c:ext>
          </c:extLst>
        </c:ser>
        <c:ser>
          <c:idx val="2"/>
          <c:order val="2"/>
          <c:tx>
            <c:strRef>
              <c:f>qian!$D$1</c:f>
              <c:strCache>
                <c:ptCount val="1"/>
                <c:pt idx="0">
                  <c:v>销售费用 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qian!$D$2:$D$5</c:f>
              <c:numCache>
                <c:formatCode>General</c:formatCode>
                <c:ptCount val="4"/>
                <c:pt idx="0">
                  <c:v>3.63</c:v>
                </c:pt>
                <c:pt idx="1">
                  <c:v>3.4</c:v>
                </c:pt>
                <c:pt idx="2">
                  <c:v>3.22</c:v>
                </c:pt>
                <c:pt idx="3">
                  <c:v>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1D-4F93-A70F-7307EAF06EC0}"/>
            </c:ext>
          </c:extLst>
        </c:ser>
        <c:ser>
          <c:idx val="3"/>
          <c:order val="3"/>
          <c:tx>
            <c:strRef>
              <c:f>qian!$E$1</c:f>
              <c:strCache>
                <c:ptCount val="1"/>
                <c:pt idx="0">
                  <c:v>管理费用 %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qian!$E$2:$E$5</c:f>
              <c:numCache>
                <c:formatCode>General</c:formatCode>
                <c:ptCount val="4"/>
                <c:pt idx="0">
                  <c:v>2.89</c:v>
                </c:pt>
                <c:pt idx="1">
                  <c:v>3.24</c:v>
                </c:pt>
                <c:pt idx="2">
                  <c:v>2.75</c:v>
                </c:pt>
                <c:pt idx="3">
                  <c:v>2.64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DC-EC47-95A5-929628953FCC}"/>
            </c:ext>
          </c:extLst>
        </c:ser>
        <c:ser>
          <c:idx val="4"/>
          <c:order val="4"/>
          <c:tx>
            <c:strRef>
              <c:f>qian!$F$1</c:f>
              <c:strCache>
                <c:ptCount val="1"/>
                <c:pt idx="0">
                  <c:v>研发费用 %</c:v>
                </c:pt>
              </c:strCache>
            </c:strRef>
          </c:tx>
          <c:spPr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qian!$F$2:$F$5</c:f>
              <c:numCache>
                <c:formatCode>General</c:formatCode>
                <c:ptCount val="4"/>
                <c:pt idx="0">
                  <c:v>3.83</c:v>
                </c:pt>
                <c:pt idx="1">
                  <c:v>4.4000000000000004</c:v>
                </c:pt>
                <c:pt idx="2">
                  <c:v>4.76</c:v>
                </c:pt>
                <c:pt idx="3">
                  <c:v>3.69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DC-EC47-95A5-929628953FCC}"/>
            </c:ext>
          </c:extLst>
        </c:ser>
        <c:ser>
          <c:idx val="5"/>
          <c:order val="5"/>
          <c:tx>
            <c:strRef>
              <c:f>qian!$G$1</c:f>
              <c:strCache>
                <c:ptCount val="1"/>
                <c:pt idx="0">
                  <c:v>经营活动产生利润 %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qian!$G$2:$G$5</c:f>
              <c:numCache>
                <c:formatCode>_(* #,##0.00_);_(* \(#,##0.00\);_(* "-"??_);_(@_)</c:formatCode>
                <c:ptCount val="4"/>
                <c:pt idx="0">
                  <c:v>4.38</c:v>
                </c:pt>
                <c:pt idx="1">
                  <c:v>4.0199999999999996</c:v>
                </c:pt>
                <c:pt idx="2">
                  <c:v>7.24</c:v>
                </c:pt>
                <c:pt idx="3">
                  <c:v>2.46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32-4841-97A0-647C9725F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6918671"/>
        <c:axId val="446915343"/>
      </c:barChart>
      <c:catAx>
        <c:axId val="446918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5343"/>
        <c:crosses val="autoZero"/>
        <c:auto val="1"/>
        <c:lblAlgn val="ctr"/>
        <c:lblOffset val="1"/>
        <c:noMultiLvlLbl val="0"/>
      </c:catAx>
      <c:valAx>
        <c:axId val="44691534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8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比亚迪</a:t>
            </a:r>
            <a:r>
              <a:rPr lang="zh-CN" altLang="en-US" dirty="0"/>
              <a:t>历年毛利率（</a:t>
            </a:r>
            <a:r>
              <a:rPr lang="en-US" altLang="zh-CN" dirty="0"/>
              <a:t>%</a:t>
            </a:r>
            <a:r>
              <a:rPr lang="zh-CN" altLang="en-US" dirty="0"/>
              <a:t>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销售毛利率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3A-41B2-8066-9E08687A0E2E}"/>
                </c:ext>
              </c:extLst>
            </c:dLbl>
            <c:dLbl>
              <c:idx val="5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33A-41B2-8066-9E08687A0E2E}"/>
                </c:ext>
              </c:extLst>
            </c:dLbl>
            <c:spPr>
              <a:noFill/>
              <a:ln>
                <a:noFill/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16.399999999999999</c:v>
                </c:pt>
                <c:pt idx="1">
                  <c:v>16.29</c:v>
                </c:pt>
                <c:pt idx="2">
                  <c:v>19.37</c:v>
                </c:pt>
                <c:pt idx="3">
                  <c:v>13.02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比亚迪</a:t>
            </a:r>
            <a:r>
              <a:rPr lang="zh-CN" altLang="en-US" dirty="0"/>
              <a:t>历年主要资产周转率（单位：次）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总资产周转率（次）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3A-41B2-8066-9E08687A0E2E}"/>
                </c:ext>
              </c:extLst>
            </c:dLbl>
            <c:dLbl>
              <c:idx val="5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33A-41B2-8066-9E08687A0E2E}"/>
                </c:ext>
              </c:extLst>
            </c:dLbl>
            <c:spPr>
              <a:noFill/>
              <a:ln>
                <a:noFill/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0.69</c:v>
                </c:pt>
                <c:pt idx="1">
                  <c:v>0.65</c:v>
                </c:pt>
                <c:pt idx="2">
                  <c:v>0.78</c:v>
                </c:pt>
                <c:pt idx="3">
                  <c:v>0.87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应收账款周转率（次）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2.74</c:v>
                </c:pt>
                <c:pt idx="2">
                  <c:v>3.67</c:v>
                </c:pt>
                <c:pt idx="3">
                  <c:v>5.58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56-D049-97FE-80AAF5819D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存货周转率（次）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4.7</c:v>
                </c:pt>
                <c:pt idx="1">
                  <c:v>4.12</c:v>
                </c:pt>
                <c:pt idx="2">
                  <c:v>4.43</c:v>
                </c:pt>
                <c:pt idx="3">
                  <c:v>5.0199999999999996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E56-D049-97FE-80AAF5819D7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固定资产周转率（次）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2.99</c:v>
                </c:pt>
                <c:pt idx="1">
                  <c:v>2.74</c:v>
                </c:pt>
                <c:pt idx="2">
                  <c:v>3.01</c:v>
                </c:pt>
                <c:pt idx="3">
                  <c:v>3.73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9C-A245-85EE-30AB162EA6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比亚迪</a:t>
            </a:r>
            <a:r>
              <a:rPr lang="zh-CN" altLang="en-US" dirty="0"/>
              <a:t>历年资产堆积图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货币资金（亿元）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  <c:pt idx="10">
                  <c:v>2021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40.479999999999997</c:v>
                </c:pt>
                <c:pt idx="1">
                  <c:v>36.83</c:v>
                </c:pt>
                <c:pt idx="2">
                  <c:v>53.78</c:v>
                </c:pt>
                <c:pt idx="3">
                  <c:v>44.53</c:v>
                </c:pt>
                <c:pt idx="4">
                  <c:v>65.959999999999994</c:v>
                </c:pt>
                <c:pt idx="5">
                  <c:v>76.930000000000007</c:v>
                </c:pt>
                <c:pt idx="6">
                  <c:v>99.02</c:v>
                </c:pt>
                <c:pt idx="7">
                  <c:v>130.52000000000001</c:v>
                </c:pt>
                <c:pt idx="8">
                  <c:v>126.5</c:v>
                </c:pt>
                <c:pt idx="9">
                  <c:v>144.44999999999999</c:v>
                </c:pt>
                <c:pt idx="10">
                  <c:v>504.57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E3-4E2F-AECD-79B8CA2725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存货（亿元）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  <c:pt idx="10">
                  <c:v>2021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65.95</c:v>
                </c:pt>
                <c:pt idx="1">
                  <c:v>73.44</c:v>
                </c:pt>
                <c:pt idx="2">
                  <c:v>82.2</c:v>
                </c:pt>
                <c:pt idx="3">
                  <c:v>99.78</c:v>
                </c:pt>
                <c:pt idx="4">
                  <c:v>157.5</c:v>
                </c:pt>
                <c:pt idx="5">
                  <c:v>173.78</c:v>
                </c:pt>
                <c:pt idx="6">
                  <c:v>198.72</c:v>
                </c:pt>
                <c:pt idx="7">
                  <c:v>263.3</c:v>
                </c:pt>
                <c:pt idx="8">
                  <c:v>255.71</c:v>
                </c:pt>
                <c:pt idx="9">
                  <c:v>313.95999999999998</c:v>
                </c:pt>
                <c:pt idx="10">
                  <c:v>433.54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E3-4E2F-AECD-79B8CA2725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应收票据及应收账款（亿元）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  <c:pt idx="10">
                  <c:v>2021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98.07</c:v>
                </c:pt>
                <c:pt idx="1">
                  <c:v>99.91</c:v>
                </c:pt>
                <c:pt idx="2">
                  <c:v>132.75</c:v>
                </c:pt>
                <c:pt idx="3">
                  <c:v>231.04</c:v>
                </c:pt>
                <c:pt idx="4">
                  <c:v>283.17</c:v>
                </c:pt>
                <c:pt idx="5">
                  <c:v>481.3</c:v>
                </c:pt>
                <c:pt idx="6">
                  <c:v>588.53</c:v>
                </c:pt>
                <c:pt idx="7">
                  <c:v>492.83</c:v>
                </c:pt>
                <c:pt idx="8">
                  <c:v>439.33</c:v>
                </c:pt>
                <c:pt idx="9">
                  <c:v>412.16</c:v>
                </c:pt>
                <c:pt idx="10">
                  <c:v>362.51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08-4E45-8FCD-3DCC286E09E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固定资产（亿元）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  <c:pt idx="10">
                  <c:v>2021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215.32</c:v>
                </c:pt>
                <c:pt idx="1">
                  <c:v>257.76</c:v>
                </c:pt>
                <c:pt idx="2">
                  <c:v>281.38</c:v>
                </c:pt>
                <c:pt idx="3">
                  <c:v>300.14</c:v>
                </c:pt>
                <c:pt idx="4">
                  <c:v>323.68</c:v>
                </c:pt>
                <c:pt idx="5">
                  <c:v>374.83</c:v>
                </c:pt>
                <c:pt idx="6">
                  <c:v>432.44</c:v>
                </c:pt>
                <c:pt idx="7">
                  <c:v>436.78</c:v>
                </c:pt>
                <c:pt idx="8">
                  <c:v>494.43</c:v>
                </c:pt>
                <c:pt idx="9">
                  <c:v>545.84</c:v>
                </c:pt>
                <c:pt idx="10">
                  <c:v>612.21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DF-8D4A-9AAB-8349E94BD61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在建工程（亿元）</c:v>
                </c:pt>
              </c:strCache>
            </c:strRef>
          </c:tx>
          <c:spPr>
            <a:solidFill>
              <a:srgbClr val="FF0000"/>
            </a:solidFill>
            <a:ln w="254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  <c:pt idx="10">
                  <c:v>2021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91.9</c:v>
                </c:pt>
                <c:pt idx="1">
                  <c:v>78.819999999999993</c:v>
                </c:pt>
                <c:pt idx="2">
                  <c:v>60.08</c:v>
                </c:pt>
                <c:pt idx="3">
                  <c:v>63.64</c:v>
                </c:pt>
                <c:pt idx="4">
                  <c:v>57.57</c:v>
                </c:pt>
                <c:pt idx="5">
                  <c:v>45.65</c:v>
                </c:pt>
                <c:pt idx="6">
                  <c:v>45.12</c:v>
                </c:pt>
                <c:pt idx="7">
                  <c:v>96.83</c:v>
                </c:pt>
                <c:pt idx="8">
                  <c:v>106.74</c:v>
                </c:pt>
                <c:pt idx="9">
                  <c:v>61.11</c:v>
                </c:pt>
                <c:pt idx="10">
                  <c:v>202.77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DF-8D4A-9AAB-8349E94BD61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可供出售的金融资产（亿元）</c:v>
                </c:pt>
              </c:strCache>
            </c:strRef>
          </c:tx>
          <c:spPr>
            <a:solidFill>
              <a:schemeClr val="accent6"/>
            </a:solidFill>
            <a:ln w="25400">
              <a:noFill/>
            </a:ln>
            <a:effectLst/>
          </c:spPr>
          <c:cat>
            <c:numRef>
              <c:f>Sheet1!$A$2:$A$12</c:f>
              <c:numCache>
                <c:formatCode>General</c:formatCode>
                <c:ptCount val="11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  <c:pt idx="10">
                  <c:v>2021</c:v>
                </c:pt>
              </c:numCache>
            </c:numRef>
          </c:cat>
          <c:val>
            <c:numRef>
              <c:f>Sheet1!$G$2:$G$12</c:f>
              <c:numCache>
                <c:formatCode>General</c:formatCode>
                <c:ptCount val="11"/>
                <c:pt idx="0">
                  <c:v>0.15</c:v>
                </c:pt>
                <c:pt idx="1">
                  <c:v>0.02</c:v>
                </c:pt>
                <c:pt idx="2">
                  <c:v>0.04</c:v>
                </c:pt>
                <c:pt idx="3">
                  <c:v>0.35</c:v>
                </c:pt>
                <c:pt idx="4">
                  <c:v>30.71</c:v>
                </c:pt>
                <c:pt idx="5">
                  <c:v>32.25</c:v>
                </c:pt>
                <c:pt idx="6">
                  <c:v>41.85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6DF-8D4A-9AAB-8349E94BD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521263"/>
        <c:axId val="362520015"/>
      </c:areaChart>
      <c:catAx>
        <c:axId val="36252126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0015"/>
        <c:crosses val="autoZero"/>
        <c:auto val="1"/>
        <c:lblAlgn val="ctr"/>
        <c:lblOffset val="100"/>
        <c:noMultiLvlLbl val="0"/>
      </c:catAx>
      <c:valAx>
        <c:axId val="36252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12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367ED-151C-1BEA-E625-377356123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CEA8DB-271C-D8E3-410B-B5C1AF6FC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D82A4-C726-5C54-9E93-4C5D3424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FD5AC9-ACAC-3E33-CE2B-2327EA03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6CA09-06D6-3951-3F7E-B786E094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95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27292-E958-10E9-0A1B-446B84DF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5456D6-CED6-99C4-4E42-7987866E7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36BB66-65C3-C59E-0D51-2CA155A5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F4608-B46A-0CA2-97CE-CB2C8DF5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AAE22-C287-B74C-E000-AB2F082B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60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8062CC-2186-1BD9-8BCF-7DD1DD6C2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6C0E6E-B777-0592-0BA8-A81B6D914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5A7EE-D417-47F0-9AB4-3C6AF2A7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C02B50-A3A1-3FC6-32E1-265FD10D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80F63-C32D-1A69-46CC-D78ED1CD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91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F2CA7-DCB1-2C64-7E75-6B8BE93E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7778A-B1BB-7E52-4C21-B76129FDF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202A6-1730-EFF1-0EBC-9271E968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F95AA-27CC-7F17-365A-CA1C51CB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5E12F0-C2ED-DD3B-6BC2-57484607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54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8E7DD-5890-BDD0-8A3E-252BAFF55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C522BA-5C0F-37A4-721D-C24AD7CE1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4F008-62F5-2EF5-7033-0701EBA8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7DB92-14C6-07EE-5930-8B621047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03855-6CC4-25A7-EAD9-D68897FB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56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DA7F2-93A6-BE67-11D9-34129D89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DEE21-9E03-0274-57A5-A8131C6F1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60DA0F-45C5-F36F-3B76-29D2612A4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1C3CC1-F19C-FD87-8FE8-F3DE508B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7498BA-538C-A3C4-385A-E0F89C4F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4062C1-E49A-1C63-81BE-C0876E93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30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9C3D7-92B6-D653-6FBE-EA1FA9CB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518142-8662-4B02-0728-0316D2ABA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23F784-F2D0-C052-DE91-89DF7632E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D6747A-91C7-D10B-B81C-BCBF84DBD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7C1EB4-D57E-CE2C-92C7-CD2765680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12E5D6-9FF3-1C55-E602-375FACDE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2E8DC4-E6AC-9556-399A-F729A71A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2CE4B7-2B11-5874-0693-57DB56CC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02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DA8EE-536B-09A2-7816-9C8C9268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E531FD-3BC1-727E-068F-D5BD4EF8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DEC192-1AF5-4F68-2E57-CEC9B232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53C6A8-6275-B03A-7016-026FF16B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51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55CCFF-859D-CB8F-04D9-68A7DFF9B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2EA2D8-7F8E-B742-005F-EFF1CF06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3B4CF0-857F-361D-711C-FD414141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C2832-6420-7359-0EB1-6B1263A7E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A9EDD-8927-EE56-9F29-314AC0B9E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BA9BED-012B-67A1-155F-9748B3705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49A86E-CE53-9ED3-3718-E2184DBF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16A680-35CD-3E12-2C82-07445E80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9AEA70-CCC0-625A-153A-A22D0B14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82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78E4C-C615-215C-7556-55B02334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5F38C6-D943-F158-6393-1D2E102E0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4A52F9-576B-A650-1F29-8078B7185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ABC819-4E8E-FD31-6F9A-04BB3EA6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4A213E-4AAB-5455-7086-232D60BC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16A0BD-38D2-DB5F-51D5-E4A9242A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97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C276BF-ADFD-57E8-F3F7-5FD120A4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953B7A-8B00-EB63-6F19-4B4F6E2DB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97131-7B74-697F-B7F2-21EC021F0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A1996-3473-4B90-97F8-63F65D2C44E5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D65D2-7783-2EC7-2F86-AA2D0A081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B2D1B-3340-AD2C-774A-801607504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24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77535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3224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412042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3427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78290B-4E8C-4AF2-DE4F-53FF3EE9FE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179519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2168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78290B-4E8C-4AF2-DE4F-53FF3EE9FE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27335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143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622221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EFC68CE8-812D-7D46-AEB2-8B41D34F2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00" y="-96819"/>
            <a:ext cx="5231979" cy="446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6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E5CF5959-75A8-6F4D-B381-7D8950AC88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755632"/>
              </p:ext>
            </p:extLst>
          </p:nvPr>
        </p:nvGraphicFramePr>
        <p:xfrm>
          <a:off x="2032000" y="47028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243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BAAA48-49C2-E508-271B-3330909D8A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715038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528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5243FC9-29A9-D944-96D5-D5D88ECD0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63500"/>
            <a:ext cx="110109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0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49923BB-BA19-4F46-83CE-EFF392210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37" y="796066"/>
            <a:ext cx="10379892" cy="554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9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BAAA48-49C2-E508-271B-3330909D8A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067981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18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BAAA48-49C2-E508-271B-3330909D8A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63514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045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287496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1943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106</Words>
  <Application>Microsoft Macintosh PowerPoint</Application>
  <PresentationFormat>宽屏</PresentationFormat>
  <Paragraphs>18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7144</dc:creator>
  <cp:lastModifiedBy>7144</cp:lastModifiedBy>
  <cp:revision>57</cp:revision>
  <dcterms:created xsi:type="dcterms:W3CDTF">2022-08-10T13:56:09Z</dcterms:created>
  <dcterms:modified xsi:type="dcterms:W3CDTF">2022-08-28T08:58:02Z</dcterms:modified>
</cp:coreProperties>
</file>